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charts/chart15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59"/>
  </p:notesMasterIdLst>
  <p:sldIdLst>
    <p:sldId id="321" r:id="rId2"/>
    <p:sldId id="257" r:id="rId3"/>
    <p:sldId id="258" r:id="rId4"/>
    <p:sldId id="260" r:id="rId5"/>
    <p:sldId id="261" r:id="rId6"/>
    <p:sldId id="320" r:id="rId7"/>
    <p:sldId id="301" r:id="rId8"/>
    <p:sldId id="330" r:id="rId9"/>
    <p:sldId id="329" r:id="rId10"/>
    <p:sldId id="259" r:id="rId11"/>
    <p:sldId id="266" r:id="rId12"/>
    <p:sldId id="270" r:id="rId13"/>
    <p:sldId id="298" r:id="rId14"/>
    <p:sldId id="269" r:id="rId15"/>
    <p:sldId id="271" r:id="rId16"/>
    <p:sldId id="272" r:id="rId17"/>
    <p:sldId id="274" r:id="rId18"/>
    <p:sldId id="275" r:id="rId19"/>
    <p:sldId id="306" r:id="rId20"/>
    <p:sldId id="291" r:id="rId21"/>
    <p:sldId id="292" r:id="rId22"/>
    <p:sldId id="293" r:id="rId23"/>
    <p:sldId id="294" r:id="rId24"/>
    <p:sldId id="295" r:id="rId25"/>
    <p:sldId id="296" r:id="rId26"/>
    <p:sldId id="299" r:id="rId27"/>
    <p:sldId id="277" r:id="rId28"/>
    <p:sldId id="322" r:id="rId29"/>
    <p:sldId id="278" r:id="rId30"/>
    <p:sldId id="323" r:id="rId31"/>
    <p:sldId id="280" r:id="rId32"/>
    <p:sldId id="325" r:id="rId33"/>
    <p:sldId id="282" r:id="rId34"/>
    <p:sldId id="327" r:id="rId35"/>
    <p:sldId id="287" r:id="rId36"/>
    <p:sldId id="302" r:id="rId37"/>
    <p:sldId id="328" r:id="rId38"/>
    <p:sldId id="283" r:id="rId39"/>
    <p:sldId id="284" r:id="rId40"/>
    <p:sldId id="290" r:id="rId41"/>
    <p:sldId id="314" r:id="rId42"/>
    <p:sldId id="315" r:id="rId43"/>
    <p:sldId id="316" r:id="rId44"/>
    <p:sldId id="308" r:id="rId45"/>
    <p:sldId id="310" r:id="rId46"/>
    <p:sldId id="309" r:id="rId47"/>
    <p:sldId id="311" r:id="rId48"/>
    <p:sldId id="312" r:id="rId49"/>
    <p:sldId id="313" r:id="rId50"/>
    <p:sldId id="331" r:id="rId51"/>
    <p:sldId id="273" r:id="rId52"/>
    <p:sldId id="279" r:id="rId53"/>
    <p:sldId id="324" r:id="rId54"/>
    <p:sldId id="281" r:id="rId55"/>
    <p:sldId id="326" r:id="rId56"/>
    <p:sldId id="318" r:id="rId57"/>
    <p:sldId id="319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85" d="100"/>
          <a:sy n="85" d="100"/>
        </p:scale>
        <p:origin x="-624" y="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8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4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5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6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8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9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0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2008 - Yes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Not chronic</c:v>
                </c:pt>
                <c:pt idx="2">
                  <c:v>Chronic mental health</c:v>
                </c:pt>
                <c:pt idx="3">
                  <c:v>Other chronic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91.1</c:v>
                </c:pt>
                <c:pt idx="1">
                  <c:v>88.7</c:v>
                </c:pt>
                <c:pt idx="2">
                  <c:v>93.4</c:v>
                </c:pt>
                <c:pt idx="3">
                  <c:v>91.6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2008 - No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Not chronic</c:v>
                </c:pt>
                <c:pt idx="2">
                  <c:v>Chronic mental health</c:v>
                </c:pt>
                <c:pt idx="3">
                  <c:v>Other chronic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8.1</c:v>
                </c:pt>
                <c:pt idx="1">
                  <c:v>10.3</c:v>
                </c:pt>
                <c:pt idx="2">
                  <c:v>6.2</c:v>
                </c:pt>
                <c:pt idx="3">
                  <c:v>7.5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2010 - Yes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Not chronic</c:v>
                </c:pt>
                <c:pt idx="2">
                  <c:v>Chronic mental health</c:v>
                </c:pt>
                <c:pt idx="3">
                  <c:v>Other chronic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90.6</c:v>
                </c:pt>
                <c:pt idx="1">
                  <c:v>87.8</c:v>
                </c:pt>
                <c:pt idx="2">
                  <c:v>94</c:v>
                </c:pt>
                <c:pt idx="3">
                  <c:v>91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2010 - No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Not chronic</c:v>
                </c:pt>
                <c:pt idx="2">
                  <c:v>Chronic mental health</c:v>
                </c:pt>
                <c:pt idx="3">
                  <c:v>Other chronic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11</c:v>
                </c:pt>
                <c:pt idx="2">
                  <c:v>5.7</c:v>
                </c:pt>
                <c:pt idx="3">
                  <c:v>7.7</c:v>
                </c:pt>
              </c:numCache>
            </c:numRef>
          </c:val>
        </c:ser>
        <c:axId val="103405824"/>
        <c:axId val="103682048"/>
      </c:barChart>
      <c:catAx>
        <c:axId val="103405824"/>
        <c:scaling>
          <c:orientation val="minMax"/>
        </c:scaling>
        <c:axPos val="b"/>
        <c:tickLblPos val="nextTo"/>
        <c:crossAx val="103682048"/>
        <c:crosses val="autoZero"/>
        <c:auto val="1"/>
        <c:lblAlgn val="ctr"/>
        <c:lblOffset val="100"/>
      </c:catAx>
      <c:valAx>
        <c:axId val="10368204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0340582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13.1</c:v>
                </c:pt>
                <c:pt idx="1">
                  <c:v>16.2</c:v>
                </c:pt>
                <c:pt idx="2">
                  <c:v>12</c:v>
                </c:pt>
                <c:pt idx="3">
                  <c:v>10.200000000000001</c:v>
                </c:pt>
                <c:pt idx="4">
                  <c:v>13.7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73.599999999999994</c:v>
                </c:pt>
                <c:pt idx="1">
                  <c:v>66.5</c:v>
                </c:pt>
                <c:pt idx="2">
                  <c:v>76.7</c:v>
                </c:pt>
                <c:pt idx="3">
                  <c:v>79.8</c:v>
                </c:pt>
                <c:pt idx="4">
                  <c:v>72.3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5.8</c:v>
                </c:pt>
                <c:pt idx="1">
                  <c:v>8.8000000000000007</c:v>
                </c:pt>
                <c:pt idx="2">
                  <c:v>5.2</c:v>
                </c:pt>
                <c:pt idx="3">
                  <c:v>3.6</c:v>
                </c:pt>
                <c:pt idx="4">
                  <c:v>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7.5</c:v>
                </c:pt>
                <c:pt idx="1">
                  <c:v>8.5</c:v>
                </c:pt>
                <c:pt idx="2">
                  <c:v>6.1</c:v>
                </c:pt>
                <c:pt idx="3">
                  <c:v>6.4</c:v>
                </c:pt>
                <c:pt idx="4">
                  <c:v>8</c:v>
                </c:pt>
              </c:numCache>
            </c:numRef>
          </c:val>
        </c:ser>
        <c:axId val="128507904"/>
        <c:axId val="128509440"/>
      </c:barChart>
      <c:catAx>
        <c:axId val="128507904"/>
        <c:scaling>
          <c:orientation val="minMax"/>
        </c:scaling>
        <c:axPos val="b"/>
        <c:tickLblPos val="nextTo"/>
        <c:crossAx val="128509440"/>
        <c:crosses val="autoZero"/>
        <c:auto val="1"/>
        <c:lblAlgn val="ctr"/>
        <c:lblOffset val="100"/>
      </c:catAx>
      <c:valAx>
        <c:axId val="12850944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2850790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2715464138411266E-2"/>
          <c:y val="3.465450336204693E-2"/>
          <c:w val="0.74382519149392046"/>
          <c:h val="0.4921312878607270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16</c:v>
                </c:pt>
                <c:pt idx="2">
                  <c:v>10.6</c:v>
                </c:pt>
                <c:pt idx="3">
                  <c:v>11.7</c:v>
                </c:pt>
                <c:pt idx="4">
                  <c:v>14.9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72.5</c:v>
                </c:pt>
                <c:pt idx="1">
                  <c:v>72</c:v>
                </c:pt>
                <c:pt idx="2">
                  <c:v>77</c:v>
                </c:pt>
                <c:pt idx="3">
                  <c:v>76.5</c:v>
                </c:pt>
                <c:pt idx="4">
                  <c:v>70.400000000000006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5.2</c:v>
                </c:pt>
                <c:pt idx="1">
                  <c:v>4.5999999999999996</c:v>
                </c:pt>
                <c:pt idx="2">
                  <c:v>4.9000000000000004</c:v>
                </c:pt>
                <c:pt idx="3">
                  <c:v>4.3</c:v>
                </c:pt>
                <c:pt idx="4">
                  <c:v>5.8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8.3000000000000007</c:v>
                </c:pt>
                <c:pt idx="1">
                  <c:v>7.5</c:v>
                </c:pt>
                <c:pt idx="2">
                  <c:v>7.5</c:v>
                </c:pt>
                <c:pt idx="3">
                  <c:v>7.5</c:v>
                </c:pt>
                <c:pt idx="4">
                  <c:v>9</c:v>
                </c:pt>
              </c:numCache>
            </c:numRef>
          </c:val>
        </c:ser>
        <c:axId val="128560512"/>
        <c:axId val="128562304"/>
      </c:barChart>
      <c:catAx>
        <c:axId val="128560512"/>
        <c:scaling>
          <c:orientation val="minMax"/>
        </c:scaling>
        <c:axPos val="b"/>
        <c:tickLblPos val="nextTo"/>
        <c:crossAx val="128562304"/>
        <c:crosses val="autoZero"/>
        <c:auto val="1"/>
        <c:lblAlgn val="ctr"/>
        <c:lblOffset val="100"/>
      </c:catAx>
      <c:valAx>
        <c:axId val="128562304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2856051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13.1</c:v>
                </c:pt>
                <c:pt idx="1">
                  <c:v>11.2</c:v>
                </c:pt>
                <c:pt idx="2">
                  <c:v>24.7</c:v>
                </c:pt>
                <c:pt idx="3">
                  <c:v>23.8</c:v>
                </c:pt>
                <c:pt idx="4">
                  <c:v>31.3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73.599999999999994</c:v>
                </c:pt>
                <c:pt idx="1">
                  <c:v>77.400000000000006</c:v>
                </c:pt>
                <c:pt idx="2">
                  <c:v>48.9</c:v>
                </c:pt>
                <c:pt idx="3">
                  <c:v>63.9</c:v>
                </c:pt>
                <c:pt idx="4">
                  <c:v>47.5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5.8</c:v>
                </c:pt>
                <c:pt idx="1">
                  <c:v>4.9000000000000004</c:v>
                </c:pt>
                <c:pt idx="2">
                  <c:v>13.1</c:v>
                </c:pt>
                <c:pt idx="3">
                  <c:v>3.3</c:v>
                </c:pt>
                <c:pt idx="4">
                  <c:v>9.1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7.5</c:v>
                </c:pt>
                <c:pt idx="1">
                  <c:v>6.6</c:v>
                </c:pt>
                <c:pt idx="2">
                  <c:v>13.25</c:v>
                </c:pt>
                <c:pt idx="3">
                  <c:v>9</c:v>
                </c:pt>
                <c:pt idx="4">
                  <c:v>12</c:v>
                </c:pt>
              </c:numCache>
            </c:numRef>
          </c:val>
        </c:ser>
        <c:axId val="128789504"/>
        <c:axId val="128795392"/>
      </c:barChart>
      <c:catAx>
        <c:axId val="128789504"/>
        <c:scaling>
          <c:orientation val="minMax"/>
        </c:scaling>
        <c:axPos val="b"/>
        <c:tickLblPos val="nextTo"/>
        <c:crossAx val="128795392"/>
        <c:crosses val="autoZero"/>
        <c:auto val="1"/>
        <c:lblAlgn val="ctr"/>
        <c:lblOffset val="100"/>
      </c:catAx>
      <c:valAx>
        <c:axId val="128795392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2878950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12</c:v>
                </c:pt>
                <c:pt idx="2">
                  <c:v>27</c:v>
                </c:pt>
                <c:pt idx="3">
                  <c:v>19.399999999999999</c:v>
                </c:pt>
                <c:pt idx="4">
                  <c:v>30.1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72.5</c:v>
                </c:pt>
                <c:pt idx="1">
                  <c:v>76.900000000000006</c:v>
                </c:pt>
                <c:pt idx="2">
                  <c:v>44.4</c:v>
                </c:pt>
                <c:pt idx="3">
                  <c:v>59.7</c:v>
                </c:pt>
                <c:pt idx="4">
                  <c:v>53.7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5.2</c:v>
                </c:pt>
                <c:pt idx="1">
                  <c:v>4.0999999999999996</c:v>
                </c:pt>
                <c:pt idx="2">
                  <c:v>13.7</c:v>
                </c:pt>
                <c:pt idx="4">
                  <c:v>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8.3000000000000007</c:v>
                </c:pt>
                <c:pt idx="1">
                  <c:v>7</c:v>
                </c:pt>
                <c:pt idx="2">
                  <c:v>14.9</c:v>
                </c:pt>
                <c:pt idx="3">
                  <c:v>20.9</c:v>
                </c:pt>
                <c:pt idx="4">
                  <c:v>8.2000000000000011</c:v>
                </c:pt>
              </c:numCache>
            </c:numRef>
          </c:val>
        </c:ser>
        <c:axId val="128854656"/>
        <c:axId val="128872832"/>
      </c:barChart>
      <c:catAx>
        <c:axId val="128854656"/>
        <c:scaling>
          <c:orientation val="minMax"/>
        </c:scaling>
        <c:axPos val="b"/>
        <c:tickLblPos val="nextTo"/>
        <c:crossAx val="128872832"/>
        <c:crosses val="autoZero"/>
        <c:auto val="1"/>
        <c:lblAlgn val="ctr"/>
        <c:lblOffset val="100"/>
      </c:catAx>
      <c:valAx>
        <c:axId val="128872832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28854656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13.1</c:v>
                </c:pt>
                <c:pt idx="1">
                  <c:v>22.8</c:v>
                </c:pt>
                <c:pt idx="2">
                  <c:v>18.2</c:v>
                </c:pt>
                <c:pt idx="3">
                  <c:v>18.7</c:v>
                </c:pt>
                <c:pt idx="4">
                  <c:v>14.8</c:v>
                </c:pt>
                <c:pt idx="5">
                  <c:v>13.3</c:v>
                </c:pt>
                <c:pt idx="6">
                  <c:v>11.2</c:v>
                </c:pt>
                <c:pt idx="7">
                  <c:v>8.8000000000000007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73.599999999999994</c:v>
                </c:pt>
                <c:pt idx="1">
                  <c:v>50.9</c:v>
                </c:pt>
                <c:pt idx="2">
                  <c:v>61.3</c:v>
                </c:pt>
                <c:pt idx="3">
                  <c:v>61.8</c:v>
                </c:pt>
                <c:pt idx="4">
                  <c:v>69.7</c:v>
                </c:pt>
                <c:pt idx="5">
                  <c:v>75.599999999999994</c:v>
                </c:pt>
                <c:pt idx="6">
                  <c:v>78.7</c:v>
                </c:pt>
                <c:pt idx="7">
                  <c:v>83.1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5.8</c:v>
                </c:pt>
                <c:pt idx="1">
                  <c:v>15</c:v>
                </c:pt>
                <c:pt idx="2">
                  <c:v>10.9</c:v>
                </c:pt>
                <c:pt idx="3">
                  <c:v>9.7000000000000011</c:v>
                </c:pt>
                <c:pt idx="4">
                  <c:v>6.7</c:v>
                </c:pt>
                <c:pt idx="5">
                  <c:v>5</c:v>
                </c:pt>
                <c:pt idx="6">
                  <c:v>3.9</c:v>
                </c:pt>
                <c:pt idx="7">
                  <c:v>2.1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7.5</c:v>
                </c:pt>
                <c:pt idx="1">
                  <c:v>11.3</c:v>
                </c:pt>
                <c:pt idx="2">
                  <c:v>9.6</c:v>
                </c:pt>
                <c:pt idx="3">
                  <c:v>9.8000000000000007</c:v>
                </c:pt>
                <c:pt idx="4">
                  <c:v>8.8000000000000007</c:v>
                </c:pt>
                <c:pt idx="5">
                  <c:v>6.1</c:v>
                </c:pt>
                <c:pt idx="6">
                  <c:v>6.3</c:v>
                </c:pt>
                <c:pt idx="7">
                  <c:v>6</c:v>
                </c:pt>
              </c:numCache>
            </c:numRef>
          </c:val>
        </c:ser>
        <c:axId val="128907520"/>
        <c:axId val="129118208"/>
      </c:barChart>
      <c:catAx>
        <c:axId val="128907520"/>
        <c:scaling>
          <c:orientation val="minMax"/>
        </c:scaling>
        <c:axPos val="b"/>
        <c:tickLblPos val="nextTo"/>
        <c:crossAx val="129118208"/>
        <c:crosses val="autoZero"/>
        <c:auto val="1"/>
        <c:lblAlgn val="ctr"/>
        <c:lblOffset val="100"/>
      </c:catAx>
      <c:valAx>
        <c:axId val="12911820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2890752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14</c:v>
                </c:pt>
                <c:pt idx="1">
                  <c:v>21.3</c:v>
                </c:pt>
                <c:pt idx="2">
                  <c:v>19.899999999999999</c:v>
                </c:pt>
                <c:pt idx="3">
                  <c:v>16.100000000000001</c:v>
                </c:pt>
                <c:pt idx="4">
                  <c:v>17</c:v>
                </c:pt>
                <c:pt idx="5">
                  <c:v>11.7</c:v>
                </c:pt>
                <c:pt idx="6">
                  <c:v>10.9</c:v>
                </c:pt>
                <c:pt idx="7">
                  <c:v>8.8000000000000007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72.5</c:v>
                </c:pt>
                <c:pt idx="1">
                  <c:v>52.7</c:v>
                </c:pt>
                <c:pt idx="2">
                  <c:v>64</c:v>
                </c:pt>
                <c:pt idx="3">
                  <c:v>67.900000000000006</c:v>
                </c:pt>
                <c:pt idx="4">
                  <c:v>69.2</c:v>
                </c:pt>
                <c:pt idx="5">
                  <c:v>78.7</c:v>
                </c:pt>
                <c:pt idx="6">
                  <c:v>78.3</c:v>
                </c:pt>
                <c:pt idx="7">
                  <c:v>84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5.2</c:v>
                </c:pt>
                <c:pt idx="1">
                  <c:v>12.8</c:v>
                </c:pt>
                <c:pt idx="2">
                  <c:v>7.7</c:v>
                </c:pt>
                <c:pt idx="3">
                  <c:v>10.6</c:v>
                </c:pt>
                <c:pt idx="4">
                  <c:v>4.7</c:v>
                </c:pt>
                <c:pt idx="5">
                  <c:v>2.9</c:v>
                </c:pt>
                <c:pt idx="6">
                  <c:v>2.9</c:v>
                </c:pt>
                <c:pt idx="7">
                  <c:v>1.2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8.3000000000000007</c:v>
                </c:pt>
                <c:pt idx="1">
                  <c:v>13.2</c:v>
                </c:pt>
                <c:pt idx="2">
                  <c:v>8.5</c:v>
                </c:pt>
                <c:pt idx="3">
                  <c:v>5.4</c:v>
                </c:pt>
                <c:pt idx="4">
                  <c:v>9.1</c:v>
                </c:pt>
                <c:pt idx="5">
                  <c:v>6.7</c:v>
                </c:pt>
                <c:pt idx="6">
                  <c:v>7.9</c:v>
                </c:pt>
                <c:pt idx="7">
                  <c:v>6</c:v>
                </c:pt>
              </c:numCache>
            </c:numRef>
          </c:val>
        </c:ser>
        <c:axId val="129206144"/>
        <c:axId val="129207680"/>
      </c:barChart>
      <c:catAx>
        <c:axId val="129206144"/>
        <c:scaling>
          <c:orientation val="minMax"/>
        </c:scaling>
        <c:axPos val="b"/>
        <c:tickLblPos val="nextTo"/>
        <c:crossAx val="129207680"/>
        <c:crosses val="autoZero"/>
        <c:auto val="1"/>
        <c:lblAlgn val="ctr"/>
        <c:lblOffset val="100"/>
      </c:catAx>
      <c:valAx>
        <c:axId val="12920768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2920614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2008 - Yes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91.1</c:v>
                </c:pt>
                <c:pt idx="1">
                  <c:v>93</c:v>
                </c:pt>
                <c:pt idx="2">
                  <c:v>88.9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2008 - No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8.1</c:v>
                </c:pt>
                <c:pt idx="1">
                  <c:v>6.3</c:v>
                </c:pt>
                <c:pt idx="2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2010 - Yes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90.6</c:v>
                </c:pt>
                <c:pt idx="1">
                  <c:v>93.2</c:v>
                </c:pt>
                <c:pt idx="2">
                  <c:v>87.7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2010 - No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8.2000000000000011</c:v>
                </c:pt>
                <c:pt idx="1">
                  <c:v>6</c:v>
                </c:pt>
                <c:pt idx="2">
                  <c:v>10.5</c:v>
                </c:pt>
              </c:numCache>
            </c:numRef>
          </c:val>
        </c:ser>
        <c:axId val="131222528"/>
        <c:axId val="131238144"/>
      </c:barChart>
      <c:catAx>
        <c:axId val="131222528"/>
        <c:scaling>
          <c:orientation val="minMax"/>
        </c:scaling>
        <c:axPos val="b"/>
        <c:tickLblPos val="nextTo"/>
        <c:crossAx val="131238144"/>
        <c:crosses val="autoZero"/>
        <c:auto val="1"/>
        <c:lblAlgn val="ctr"/>
        <c:lblOffset val="100"/>
      </c:catAx>
      <c:valAx>
        <c:axId val="131238144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3122252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13.1</c:v>
                </c:pt>
                <c:pt idx="1">
                  <c:v>19</c:v>
                </c:pt>
                <c:pt idx="2">
                  <c:v>13.8</c:v>
                </c:pt>
                <c:pt idx="3">
                  <c:v>12.4</c:v>
                </c:pt>
                <c:pt idx="4">
                  <c:v>12.5</c:v>
                </c:pt>
                <c:pt idx="5">
                  <c:v>12.6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73.599999999999994</c:v>
                </c:pt>
                <c:pt idx="1">
                  <c:v>58.4</c:v>
                </c:pt>
                <c:pt idx="2">
                  <c:v>67.900000000000006</c:v>
                </c:pt>
                <c:pt idx="3">
                  <c:v>74.3</c:v>
                </c:pt>
                <c:pt idx="4">
                  <c:v>76.5</c:v>
                </c:pt>
                <c:pt idx="5">
                  <c:v>77.5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5.8</c:v>
                </c:pt>
                <c:pt idx="1">
                  <c:v>10.7</c:v>
                </c:pt>
                <c:pt idx="2">
                  <c:v>8.8000000000000007</c:v>
                </c:pt>
                <c:pt idx="3">
                  <c:v>6.4</c:v>
                </c:pt>
                <c:pt idx="4">
                  <c:v>4.9000000000000004</c:v>
                </c:pt>
                <c:pt idx="5">
                  <c:v>3.1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7.5</c:v>
                </c:pt>
                <c:pt idx="1">
                  <c:v>11.9</c:v>
                </c:pt>
                <c:pt idx="2">
                  <c:v>9.5</c:v>
                </c:pt>
                <c:pt idx="3">
                  <c:v>7</c:v>
                </c:pt>
                <c:pt idx="4">
                  <c:v>6.1</c:v>
                </c:pt>
                <c:pt idx="5">
                  <c:v>6.7</c:v>
                </c:pt>
              </c:numCache>
            </c:numRef>
          </c:val>
        </c:ser>
        <c:axId val="131258240"/>
        <c:axId val="131259776"/>
      </c:barChart>
      <c:catAx>
        <c:axId val="131258240"/>
        <c:scaling>
          <c:orientation val="minMax"/>
        </c:scaling>
        <c:axPos val="b"/>
        <c:tickLblPos val="nextTo"/>
        <c:crossAx val="131259776"/>
        <c:crosses val="autoZero"/>
        <c:auto val="1"/>
        <c:lblAlgn val="ctr"/>
        <c:lblOffset val="100"/>
      </c:catAx>
      <c:valAx>
        <c:axId val="131259776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3125824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</c:v>
                </c:pt>
                <c:pt idx="1">
                  <c:v>18.399999999999999</c:v>
                </c:pt>
                <c:pt idx="2">
                  <c:v>17.2</c:v>
                </c:pt>
                <c:pt idx="3">
                  <c:v>11.9</c:v>
                </c:pt>
                <c:pt idx="4">
                  <c:v>14.3</c:v>
                </c:pt>
                <c:pt idx="5">
                  <c:v>12.4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72.5</c:v>
                </c:pt>
                <c:pt idx="1">
                  <c:v>60</c:v>
                </c:pt>
                <c:pt idx="2">
                  <c:v>63.4</c:v>
                </c:pt>
                <c:pt idx="3">
                  <c:v>70.8</c:v>
                </c:pt>
                <c:pt idx="4">
                  <c:v>74.400000000000006</c:v>
                </c:pt>
                <c:pt idx="5">
                  <c:v>78.099999999999994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5.2</c:v>
                </c:pt>
                <c:pt idx="1">
                  <c:v>9.6</c:v>
                </c:pt>
                <c:pt idx="2">
                  <c:v>8.3000000000000007</c:v>
                </c:pt>
                <c:pt idx="3">
                  <c:v>7.8</c:v>
                </c:pt>
                <c:pt idx="4">
                  <c:v>3.9</c:v>
                </c:pt>
                <c:pt idx="5">
                  <c:v>2.2999999999999998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8.3000000000000007</c:v>
                </c:pt>
                <c:pt idx="1">
                  <c:v>12.1</c:v>
                </c:pt>
                <c:pt idx="2">
                  <c:v>11.2</c:v>
                </c:pt>
                <c:pt idx="3">
                  <c:v>9.4</c:v>
                </c:pt>
                <c:pt idx="4">
                  <c:v>7.5</c:v>
                </c:pt>
                <c:pt idx="5">
                  <c:v>7.2</c:v>
                </c:pt>
              </c:numCache>
            </c:numRef>
          </c:val>
        </c:ser>
        <c:axId val="133506560"/>
        <c:axId val="133508096"/>
      </c:barChart>
      <c:catAx>
        <c:axId val="133506560"/>
        <c:scaling>
          <c:orientation val="minMax"/>
        </c:scaling>
        <c:axPos val="b"/>
        <c:tickLblPos val="nextTo"/>
        <c:crossAx val="133508096"/>
        <c:crosses val="autoZero"/>
        <c:auto val="1"/>
        <c:lblAlgn val="ctr"/>
        <c:lblOffset val="100"/>
      </c:catAx>
      <c:valAx>
        <c:axId val="133508096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3350656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13.1</c:v>
                </c:pt>
                <c:pt idx="1">
                  <c:v>12.4</c:v>
                </c:pt>
                <c:pt idx="2">
                  <c:v>14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73.599999999999994</c:v>
                </c:pt>
                <c:pt idx="1">
                  <c:v>76.900000000000006</c:v>
                </c:pt>
                <c:pt idx="2">
                  <c:v>69.7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5.8</c:v>
                </c:pt>
                <c:pt idx="1">
                  <c:v>4.7</c:v>
                </c:pt>
                <c:pt idx="2">
                  <c:v>7.1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7.5</c:v>
                </c:pt>
                <c:pt idx="1">
                  <c:v>6</c:v>
                </c:pt>
                <c:pt idx="2">
                  <c:v>9.2000000000000011</c:v>
                </c:pt>
              </c:numCache>
            </c:numRef>
          </c:val>
        </c:ser>
        <c:axId val="133557632"/>
        <c:axId val="133563520"/>
      </c:barChart>
      <c:catAx>
        <c:axId val="133557632"/>
        <c:scaling>
          <c:orientation val="minMax"/>
        </c:scaling>
        <c:axPos val="b"/>
        <c:tickLblPos val="nextTo"/>
        <c:crossAx val="133563520"/>
        <c:crosses val="autoZero"/>
        <c:auto val="1"/>
        <c:lblAlgn val="ctr"/>
        <c:lblOffset val="100"/>
      </c:catAx>
      <c:valAx>
        <c:axId val="13356352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3355763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2008 - Yes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91.1</c:v>
                </c:pt>
                <c:pt idx="1">
                  <c:v>96.3</c:v>
                </c:pt>
                <c:pt idx="2">
                  <c:v>90.9</c:v>
                </c:pt>
                <c:pt idx="3">
                  <c:v>94.6</c:v>
                </c:pt>
                <c:pt idx="4">
                  <c:v>93.5</c:v>
                </c:pt>
                <c:pt idx="5">
                  <c:v>91.5</c:v>
                </c:pt>
                <c:pt idx="6">
                  <c:v>74.8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2008 - No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8.1</c:v>
                </c:pt>
                <c:pt idx="1">
                  <c:v>2.9</c:v>
                </c:pt>
                <c:pt idx="2">
                  <c:v>8</c:v>
                </c:pt>
                <c:pt idx="3">
                  <c:v>4.4000000000000004</c:v>
                </c:pt>
                <c:pt idx="4">
                  <c:v>5.9</c:v>
                </c:pt>
                <c:pt idx="5">
                  <c:v>7</c:v>
                </c:pt>
                <c:pt idx="6">
                  <c:v>24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2010 - Yes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90.6</c:v>
                </c:pt>
                <c:pt idx="1">
                  <c:v>95.2</c:v>
                </c:pt>
                <c:pt idx="2">
                  <c:v>92.2</c:v>
                </c:pt>
                <c:pt idx="3">
                  <c:v>94.6</c:v>
                </c:pt>
                <c:pt idx="4">
                  <c:v>93.2</c:v>
                </c:pt>
                <c:pt idx="5">
                  <c:v>91.6</c:v>
                </c:pt>
                <c:pt idx="6">
                  <c:v>75.3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2010 - No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8.2000000000000011</c:v>
                </c:pt>
                <c:pt idx="1">
                  <c:v>3.9</c:v>
                </c:pt>
                <c:pt idx="2">
                  <c:v>5.7</c:v>
                </c:pt>
                <c:pt idx="3">
                  <c:v>5.0999999999999996</c:v>
                </c:pt>
                <c:pt idx="4">
                  <c:v>5.8</c:v>
                </c:pt>
                <c:pt idx="5">
                  <c:v>6.7</c:v>
                </c:pt>
                <c:pt idx="6">
                  <c:v>23</c:v>
                </c:pt>
              </c:numCache>
            </c:numRef>
          </c:val>
        </c:ser>
        <c:axId val="98655616"/>
        <c:axId val="98665600"/>
      </c:barChart>
      <c:catAx>
        <c:axId val="98655616"/>
        <c:scaling>
          <c:orientation val="minMax"/>
        </c:scaling>
        <c:axPos val="b"/>
        <c:tickLblPos val="nextTo"/>
        <c:crossAx val="98665600"/>
        <c:crosses val="autoZero"/>
        <c:auto val="1"/>
        <c:lblAlgn val="ctr"/>
        <c:lblOffset val="100"/>
      </c:catAx>
      <c:valAx>
        <c:axId val="9866560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98655616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</c:v>
                </c:pt>
                <c:pt idx="1">
                  <c:v>13.5</c:v>
                </c:pt>
                <c:pt idx="2">
                  <c:v>14.6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72.5</c:v>
                </c:pt>
                <c:pt idx="1">
                  <c:v>75.099999999999994</c:v>
                </c:pt>
                <c:pt idx="2">
                  <c:v>69.400000000000006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5.2</c:v>
                </c:pt>
                <c:pt idx="1">
                  <c:v>4.9000000000000004</c:v>
                </c:pt>
                <c:pt idx="2">
                  <c:v>5.6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Female</c:v>
                </c:pt>
                <c:pt idx="2">
                  <c:v>Male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6.5</c:v>
                </c:pt>
                <c:pt idx="2">
                  <c:v>10.4</c:v>
                </c:pt>
              </c:numCache>
            </c:numRef>
          </c:val>
        </c:ser>
        <c:axId val="133900160"/>
        <c:axId val="133926912"/>
      </c:barChart>
      <c:catAx>
        <c:axId val="133900160"/>
        <c:scaling>
          <c:orientation val="minMax"/>
        </c:scaling>
        <c:axPos val="b"/>
        <c:tickLblPos val="nextTo"/>
        <c:crossAx val="133926912"/>
        <c:crosses val="autoZero"/>
        <c:auto val="1"/>
        <c:lblAlgn val="ctr"/>
        <c:lblOffset val="100"/>
      </c:catAx>
      <c:valAx>
        <c:axId val="133926912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3390016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 - E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58.6</c:v>
                </c:pt>
                <c:pt idx="1">
                  <c:v>74.7</c:v>
                </c:pt>
                <c:pt idx="2">
                  <c:v>64.7</c:v>
                </c:pt>
                <c:pt idx="3">
                  <c:v>77.400000000000006</c:v>
                </c:pt>
                <c:pt idx="4">
                  <c:v>54.7</c:v>
                </c:pt>
                <c:pt idx="5">
                  <c:v>65.3</c:v>
                </c:pt>
                <c:pt idx="6">
                  <c:v>40.9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Clinic - L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24.3</c:v>
                </c:pt>
                <c:pt idx="1">
                  <c:v>19.5</c:v>
                </c:pt>
                <c:pt idx="2">
                  <c:v>23</c:v>
                </c:pt>
                <c:pt idx="3">
                  <c:v>15.3</c:v>
                </c:pt>
                <c:pt idx="4">
                  <c:v>27.8</c:v>
                </c:pt>
                <c:pt idx="5">
                  <c:v>19.600000000000001</c:v>
                </c:pt>
                <c:pt idx="6">
                  <c:v>27.6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Clinic - No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17.100000000000001</c:v>
                </c:pt>
                <c:pt idx="1">
                  <c:v>5.8</c:v>
                </c:pt>
                <c:pt idx="2">
                  <c:v>12.4</c:v>
                </c:pt>
                <c:pt idx="3">
                  <c:v>7.3</c:v>
                </c:pt>
                <c:pt idx="4">
                  <c:v>17.5</c:v>
                </c:pt>
                <c:pt idx="5">
                  <c:v>15.1</c:v>
                </c:pt>
                <c:pt idx="6">
                  <c:v>31.5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Column2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Doctor - E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62</c:v>
                </c:pt>
                <c:pt idx="1">
                  <c:v>76.5</c:v>
                </c:pt>
                <c:pt idx="2">
                  <c:v>67.2</c:v>
                </c:pt>
                <c:pt idx="3">
                  <c:v>77.900000000000006</c:v>
                </c:pt>
                <c:pt idx="4">
                  <c:v>59</c:v>
                </c:pt>
                <c:pt idx="5">
                  <c:v>52.9</c:v>
                </c:pt>
                <c:pt idx="6">
                  <c:v>38.800000000000004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Doctor - L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Sheet1!$H$2:$H$8</c:f>
              <c:numCache>
                <c:formatCode>General</c:formatCode>
                <c:ptCount val="7"/>
                <c:pt idx="0">
                  <c:v>25.3</c:v>
                </c:pt>
                <c:pt idx="1">
                  <c:v>19.600000000000001</c:v>
                </c:pt>
                <c:pt idx="2">
                  <c:v>24.8</c:v>
                </c:pt>
                <c:pt idx="3">
                  <c:v>17.600000000000001</c:v>
                </c:pt>
                <c:pt idx="4">
                  <c:v>27.1</c:v>
                </c:pt>
                <c:pt idx="5">
                  <c:v>25.4</c:v>
                </c:pt>
                <c:pt idx="6">
                  <c:v>30.8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Doctor - No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Sheet1!$I$2:$I$8</c:f>
              <c:numCache>
                <c:formatCode>General</c:formatCode>
                <c:ptCount val="7"/>
                <c:pt idx="0">
                  <c:v>12.8</c:v>
                </c:pt>
                <c:pt idx="1">
                  <c:v>4</c:v>
                </c:pt>
                <c:pt idx="2">
                  <c:v>8</c:v>
                </c:pt>
                <c:pt idx="3">
                  <c:v>4.5</c:v>
                </c:pt>
                <c:pt idx="4">
                  <c:v>13.9</c:v>
                </c:pt>
                <c:pt idx="5">
                  <c:v>21.8</c:v>
                </c:pt>
                <c:pt idx="6">
                  <c:v>30.4</c:v>
                </c:pt>
              </c:numCache>
            </c:numRef>
          </c:val>
        </c:ser>
        <c:axId val="134115712"/>
        <c:axId val="134117248"/>
      </c:barChart>
      <c:catAx>
        <c:axId val="134115712"/>
        <c:scaling>
          <c:orientation val="minMax"/>
        </c:scaling>
        <c:axPos val="b"/>
        <c:tickLblPos val="nextTo"/>
        <c:crossAx val="134117248"/>
        <c:crosses val="autoZero"/>
        <c:auto val="1"/>
        <c:lblAlgn val="ctr"/>
        <c:lblOffset val="100"/>
      </c:catAx>
      <c:valAx>
        <c:axId val="13411724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3411571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 - E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58.6</c:v>
                </c:pt>
                <c:pt idx="1">
                  <c:v>58.7</c:v>
                </c:pt>
                <c:pt idx="2">
                  <c:v>53.2</c:v>
                </c:pt>
                <c:pt idx="3">
                  <c:v>54.5</c:v>
                </c:pt>
                <c:pt idx="4">
                  <c:v>60.8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Clinic - L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24.3</c:v>
                </c:pt>
                <c:pt idx="1">
                  <c:v>23.7</c:v>
                </c:pt>
                <c:pt idx="2">
                  <c:v>26.2</c:v>
                </c:pt>
                <c:pt idx="3">
                  <c:v>26.5</c:v>
                </c:pt>
                <c:pt idx="4">
                  <c:v>23.5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Clinic - No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17.100000000000001</c:v>
                </c:pt>
                <c:pt idx="1">
                  <c:v>17.7</c:v>
                </c:pt>
                <c:pt idx="2">
                  <c:v>20.7</c:v>
                </c:pt>
                <c:pt idx="3">
                  <c:v>19</c:v>
                </c:pt>
                <c:pt idx="4">
                  <c:v>15.7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Doctor - E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62</c:v>
                </c:pt>
                <c:pt idx="1">
                  <c:v>64.3</c:v>
                </c:pt>
                <c:pt idx="2">
                  <c:v>58.4</c:v>
                </c:pt>
                <c:pt idx="3">
                  <c:v>61.9</c:v>
                </c:pt>
                <c:pt idx="4">
                  <c:v>62.5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Doctor - L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25.3</c:v>
                </c:pt>
                <c:pt idx="1">
                  <c:v>22</c:v>
                </c:pt>
                <c:pt idx="2">
                  <c:v>27.4</c:v>
                </c:pt>
                <c:pt idx="3">
                  <c:v>25.1</c:v>
                </c:pt>
                <c:pt idx="4">
                  <c:v>25.5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Doctor - No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12.8</c:v>
                </c:pt>
                <c:pt idx="1">
                  <c:v>13.8</c:v>
                </c:pt>
                <c:pt idx="2">
                  <c:v>14.1</c:v>
                </c:pt>
                <c:pt idx="3">
                  <c:v>13</c:v>
                </c:pt>
                <c:pt idx="4">
                  <c:v>12.1</c:v>
                </c:pt>
              </c:numCache>
            </c:numRef>
          </c:val>
        </c:ser>
        <c:axId val="134052480"/>
        <c:axId val="134078848"/>
      </c:barChart>
      <c:catAx>
        <c:axId val="134052480"/>
        <c:scaling>
          <c:orientation val="minMax"/>
        </c:scaling>
        <c:axPos val="b"/>
        <c:tickLblPos val="nextTo"/>
        <c:crossAx val="134078848"/>
        <c:crosses val="autoZero"/>
        <c:auto val="1"/>
        <c:lblAlgn val="ctr"/>
        <c:lblOffset val="100"/>
      </c:catAx>
      <c:valAx>
        <c:axId val="13407884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340524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2008 - Yes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91.1</c:v>
                </c:pt>
                <c:pt idx="1">
                  <c:v>91</c:v>
                </c:pt>
                <c:pt idx="2">
                  <c:v>90.7</c:v>
                </c:pt>
                <c:pt idx="3">
                  <c:v>92.1</c:v>
                </c:pt>
                <c:pt idx="4">
                  <c:v>90.8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2008 - No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8.1</c:v>
                </c:pt>
                <c:pt idx="1">
                  <c:v>8.1</c:v>
                </c:pt>
                <c:pt idx="2">
                  <c:v>8.3000000000000007</c:v>
                </c:pt>
                <c:pt idx="3">
                  <c:v>7</c:v>
                </c:pt>
                <c:pt idx="4">
                  <c:v>8.3000000000000007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2010 - Yes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90.6</c:v>
                </c:pt>
                <c:pt idx="1">
                  <c:v>91.2</c:v>
                </c:pt>
                <c:pt idx="2">
                  <c:v>90</c:v>
                </c:pt>
                <c:pt idx="3">
                  <c:v>91.1</c:v>
                </c:pt>
                <c:pt idx="4">
                  <c:v>90.4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2010 - No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Appalachia</c:v>
                </c:pt>
                <c:pt idx="2">
                  <c:v>Rural Non-Appalachia</c:v>
                </c:pt>
                <c:pt idx="3">
                  <c:v>Suburban</c:v>
                </c:pt>
                <c:pt idx="4">
                  <c:v>Metro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8.2000000000000011</c:v>
                </c:pt>
                <c:pt idx="1">
                  <c:v>8</c:v>
                </c:pt>
                <c:pt idx="2">
                  <c:v>8.5</c:v>
                </c:pt>
                <c:pt idx="3">
                  <c:v>7.8</c:v>
                </c:pt>
                <c:pt idx="4">
                  <c:v>8.3000000000000007</c:v>
                </c:pt>
              </c:numCache>
            </c:numRef>
          </c:val>
        </c:ser>
        <c:axId val="104074240"/>
        <c:axId val="104080128"/>
      </c:barChart>
      <c:catAx>
        <c:axId val="104074240"/>
        <c:scaling>
          <c:orientation val="minMax"/>
        </c:scaling>
        <c:axPos val="b"/>
        <c:tickLblPos val="nextTo"/>
        <c:crossAx val="104080128"/>
        <c:crosses val="autoZero"/>
        <c:auto val="1"/>
        <c:lblAlgn val="ctr"/>
        <c:lblOffset val="100"/>
      </c:catAx>
      <c:valAx>
        <c:axId val="10408012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0407424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2008 - Yes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91.1</c:v>
                </c:pt>
                <c:pt idx="1">
                  <c:v>83.6</c:v>
                </c:pt>
                <c:pt idx="2">
                  <c:v>87.1</c:v>
                </c:pt>
                <c:pt idx="3">
                  <c:v>89.9</c:v>
                </c:pt>
                <c:pt idx="4">
                  <c:v>92.8</c:v>
                </c:pt>
                <c:pt idx="5">
                  <c:v>94.5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2008 - No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8.1</c:v>
                </c:pt>
                <c:pt idx="1">
                  <c:v>14.7</c:v>
                </c:pt>
                <c:pt idx="2">
                  <c:v>12.2</c:v>
                </c:pt>
                <c:pt idx="3">
                  <c:v>9.2000000000000011</c:v>
                </c:pt>
                <c:pt idx="4">
                  <c:v>6.5</c:v>
                </c:pt>
                <c:pt idx="5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2010 - Yes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90.6</c:v>
                </c:pt>
                <c:pt idx="1">
                  <c:v>85.7</c:v>
                </c:pt>
                <c:pt idx="2">
                  <c:v>85.3</c:v>
                </c:pt>
                <c:pt idx="3">
                  <c:v>90.8</c:v>
                </c:pt>
                <c:pt idx="4">
                  <c:v>90.8</c:v>
                </c:pt>
                <c:pt idx="5">
                  <c:v>94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2010 - No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All</c:v>
                </c:pt>
                <c:pt idx="1">
                  <c:v>Age 18-24</c:v>
                </c:pt>
                <c:pt idx="2">
                  <c:v>Age 25-34</c:v>
                </c:pt>
                <c:pt idx="3">
                  <c:v>Age 35-44</c:v>
                </c:pt>
                <c:pt idx="4">
                  <c:v>Age 45-54</c:v>
                </c:pt>
                <c:pt idx="5">
                  <c:v>Age 55-64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8.2000000000000011</c:v>
                </c:pt>
                <c:pt idx="1">
                  <c:v>12.4</c:v>
                </c:pt>
                <c:pt idx="2">
                  <c:v>13.1</c:v>
                </c:pt>
                <c:pt idx="3">
                  <c:v>8.5</c:v>
                </c:pt>
                <c:pt idx="4">
                  <c:v>8.3000000000000007</c:v>
                </c:pt>
                <c:pt idx="5">
                  <c:v>4.5</c:v>
                </c:pt>
              </c:numCache>
            </c:numRef>
          </c:val>
        </c:ser>
        <c:axId val="109914752"/>
        <c:axId val="109924736"/>
      </c:barChart>
      <c:catAx>
        <c:axId val="109914752"/>
        <c:scaling>
          <c:orientation val="minMax"/>
        </c:scaling>
        <c:axPos val="b"/>
        <c:tickLblPos val="nextTo"/>
        <c:crossAx val="109924736"/>
        <c:crosses val="autoZero"/>
        <c:auto val="1"/>
        <c:lblAlgn val="ctr"/>
        <c:lblOffset val="100"/>
      </c:catAx>
      <c:valAx>
        <c:axId val="109924736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0991475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2008 - Yes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91.1</c:v>
                </c:pt>
                <c:pt idx="1">
                  <c:v>91.4</c:v>
                </c:pt>
                <c:pt idx="2">
                  <c:v>89.9</c:v>
                </c:pt>
                <c:pt idx="3">
                  <c:v>90.5</c:v>
                </c:pt>
                <c:pt idx="4">
                  <c:v>78.5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2008 - No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8.1</c:v>
                </c:pt>
                <c:pt idx="1">
                  <c:v>7.7</c:v>
                </c:pt>
                <c:pt idx="2">
                  <c:v>9.3000000000000007</c:v>
                </c:pt>
                <c:pt idx="3">
                  <c:v>8.9</c:v>
                </c:pt>
                <c:pt idx="4">
                  <c:v>20.100000000000001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2010 - Yes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90.6</c:v>
                </c:pt>
                <c:pt idx="1">
                  <c:v>90.9</c:v>
                </c:pt>
                <c:pt idx="2">
                  <c:v>90.4</c:v>
                </c:pt>
                <c:pt idx="3">
                  <c:v>90.5</c:v>
                </c:pt>
                <c:pt idx="4">
                  <c:v>84.7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2010 - No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All</c:v>
                </c:pt>
                <c:pt idx="1">
                  <c:v>White</c:v>
                </c:pt>
                <c:pt idx="2">
                  <c:v>Black</c:v>
                </c:pt>
                <c:pt idx="3">
                  <c:v>Asian</c:v>
                </c:pt>
                <c:pt idx="4">
                  <c:v>Hispanic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8.2000000000000011</c:v>
                </c:pt>
                <c:pt idx="1">
                  <c:v>7.9</c:v>
                </c:pt>
                <c:pt idx="2">
                  <c:v>9</c:v>
                </c:pt>
                <c:pt idx="3">
                  <c:v>7.2</c:v>
                </c:pt>
                <c:pt idx="4">
                  <c:v>13.2</c:v>
                </c:pt>
              </c:numCache>
            </c:numRef>
          </c:val>
        </c:ser>
        <c:axId val="110033152"/>
        <c:axId val="110039040"/>
      </c:barChart>
      <c:catAx>
        <c:axId val="110033152"/>
        <c:scaling>
          <c:orientation val="minMax"/>
        </c:scaling>
        <c:axPos val="b"/>
        <c:tickLblPos val="nextTo"/>
        <c:crossAx val="110039040"/>
        <c:crosses val="autoZero"/>
        <c:auto val="1"/>
        <c:lblAlgn val="ctr"/>
        <c:lblOffset val="100"/>
      </c:catAx>
      <c:valAx>
        <c:axId val="11003904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1003315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2008 - Yes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91.1</c:v>
                </c:pt>
                <c:pt idx="1">
                  <c:v>86.7</c:v>
                </c:pt>
                <c:pt idx="2">
                  <c:v>89.1</c:v>
                </c:pt>
                <c:pt idx="3">
                  <c:v>86.9</c:v>
                </c:pt>
                <c:pt idx="4">
                  <c:v>89.4</c:v>
                </c:pt>
                <c:pt idx="5">
                  <c:v>89.2</c:v>
                </c:pt>
                <c:pt idx="6">
                  <c:v>91.1</c:v>
                </c:pt>
                <c:pt idx="7">
                  <c:v>93.9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2008 - No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8.1</c:v>
                </c:pt>
                <c:pt idx="1">
                  <c:v>12</c:v>
                </c:pt>
                <c:pt idx="2">
                  <c:v>9.5</c:v>
                </c:pt>
                <c:pt idx="3">
                  <c:v>12.2</c:v>
                </c:pt>
                <c:pt idx="4">
                  <c:v>9.5</c:v>
                </c:pt>
                <c:pt idx="5">
                  <c:v>9.6</c:v>
                </c:pt>
                <c:pt idx="6">
                  <c:v>8</c:v>
                </c:pt>
                <c:pt idx="7">
                  <c:v>5.5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2010 - Yes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90.6</c:v>
                </c:pt>
                <c:pt idx="1">
                  <c:v>88.1</c:v>
                </c:pt>
                <c:pt idx="2">
                  <c:v>87.2</c:v>
                </c:pt>
                <c:pt idx="3">
                  <c:v>86.9</c:v>
                </c:pt>
                <c:pt idx="4">
                  <c:v>90.2</c:v>
                </c:pt>
                <c:pt idx="5">
                  <c:v>91.2</c:v>
                </c:pt>
                <c:pt idx="6">
                  <c:v>92.2</c:v>
                </c:pt>
                <c:pt idx="7">
                  <c:v>92.7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2010 - No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All</c:v>
                </c:pt>
                <c:pt idx="1">
                  <c:v>&lt;100% FPL</c:v>
                </c:pt>
                <c:pt idx="2">
                  <c:v>101-138% FPL</c:v>
                </c:pt>
                <c:pt idx="3">
                  <c:v>139-150%FPL</c:v>
                </c:pt>
                <c:pt idx="4">
                  <c:v>151-200% FPL</c:v>
                </c:pt>
                <c:pt idx="5">
                  <c:v>201-250% FPL</c:v>
                </c:pt>
                <c:pt idx="6">
                  <c:v>251-300% FPL</c:v>
                </c:pt>
                <c:pt idx="7">
                  <c:v>&gt;300% FPL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8.2000000000000011</c:v>
                </c:pt>
                <c:pt idx="1">
                  <c:v>11.1</c:v>
                </c:pt>
                <c:pt idx="2">
                  <c:v>11.2</c:v>
                </c:pt>
                <c:pt idx="3">
                  <c:v>10.7</c:v>
                </c:pt>
                <c:pt idx="4">
                  <c:v>8.1</c:v>
                </c:pt>
                <c:pt idx="5">
                  <c:v>7.5</c:v>
                </c:pt>
                <c:pt idx="6">
                  <c:v>6.9</c:v>
                </c:pt>
                <c:pt idx="7">
                  <c:v>6.1</c:v>
                </c:pt>
              </c:numCache>
            </c:numRef>
          </c:val>
        </c:ser>
        <c:axId val="110098304"/>
        <c:axId val="110099840"/>
      </c:barChart>
      <c:catAx>
        <c:axId val="110098304"/>
        <c:scaling>
          <c:orientation val="minMax"/>
        </c:scaling>
        <c:axPos val="b"/>
        <c:tickLblPos val="nextTo"/>
        <c:crossAx val="110099840"/>
        <c:crosses val="autoZero"/>
        <c:auto val="1"/>
        <c:lblAlgn val="ctr"/>
        <c:lblOffset val="100"/>
      </c:catAx>
      <c:valAx>
        <c:axId val="11009984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1009830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Not chronic</c:v>
                </c:pt>
                <c:pt idx="2">
                  <c:v>Chronic mental health</c:v>
                </c:pt>
                <c:pt idx="3">
                  <c:v>Other chronic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13.1</c:v>
                </c:pt>
                <c:pt idx="1">
                  <c:v>11.2</c:v>
                </c:pt>
                <c:pt idx="2">
                  <c:v>24.7</c:v>
                </c:pt>
                <c:pt idx="3">
                  <c:v>23.8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Not chronic</c:v>
                </c:pt>
                <c:pt idx="2">
                  <c:v>Chronic mental health</c:v>
                </c:pt>
                <c:pt idx="3">
                  <c:v>Other chronic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73.599999999999994</c:v>
                </c:pt>
                <c:pt idx="1">
                  <c:v>77.400000000000006</c:v>
                </c:pt>
                <c:pt idx="2">
                  <c:v>48.9</c:v>
                </c:pt>
                <c:pt idx="3">
                  <c:v>63.9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Not chronic</c:v>
                </c:pt>
                <c:pt idx="2">
                  <c:v>Chronic mental health</c:v>
                </c:pt>
                <c:pt idx="3">
                  <c:v>Other chronic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5.8</c:v>
                </c:pt>
                <c:pt idx="1">
                  <c:v>4.9000000000000004</c:v>
                </c:pt>
                <c:pt idx="2">
                  <c:v>13.1</c:v>
                </c:pt>
                <c:pt idx="3">
                  <c:v>3.3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Not chronic</c:v>
                </c:pt>
                <c:pt idx="2">
                  <c:v>Chronic mental health</c:v>
                </c:pt>
                <c:pt idx="3">
                  <c:v>Other chronic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7.5</c:v>
                </c:pt>
                <c:pt idx="1">
                  <c:v>6.6</c:v>
                </c:pt>
                <c:pt idx="2">
                  <c:v>13.25</c:v>
                </c:pt>
                <c:pt idx="3">
                  <c:v>9</c:v>
                </c:pt>
              </c:numCache>
            </c:numRef>
          </c:val>
        </c:ser>
        <c:axId val="117244672"/>
        <c:axId val="117246208"/>
      </c:barChart>
      <c:catAx>
        <c:axId val="117244672"/>
        <c:scaling>
          <c:orientation val="minMax"/>
        </c:scaling>
        <c:axPos val="b"/>
        <c:tickLblPos val="nextTo"/>
        <c:crossAx val="117246208"/>
        <c:crosses val="autoZero"/>
        <c:auto val="1"/>
        <c:lblAlgn val="ctr"/>
        <c:lblOffset val="100"/>
      </c:catAx>
      <c:valAx>
        <c:axId val="11724620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1724467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13.1</c:v>
                </c:pt>
                <c:pt idx="1">
                  <c:v>11.7</c:v>
                </c:pt>
                <c:pt idx="2">
                  <c:v>23</c:v>
                </c:pt>
                <c:pt idx="3">
                  <c:v>20.7</c:v>
                </c:pt>
                <c:pt idx="4">
                  <c:v>9.2000000000000011</c:v>
                </c:pt>
                <c:pt idx="5">
                  <c:v>18.7</c:v>
                </c:pt>
                <c:pt idx="6">
                  <c:v>23.6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73.599999999999994</c:v>
                </c:pt>
                <c:pt idx="1">
                  <c:v>79</c:v>
                </c:pt>
                <c:pt idx="2">
                  <c:v>50.8</c:v>
                </c:pt>
                <c:pt idx="3">
                  <c:v>57.3</c:v>
                </c:pt>
                <c:pt idx="4">
                  <c:v>82.4</c:v>
                </c:pt>
                <c:pt idx="5">
                  <c:v>67.8</c:v>
                </c:pt>
                <c:pt idx="6">
                  <c:v>42.2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5.8</c:v>
                </c:pt>
                <c:pt idx="1">
                  <c:v>3.8</c:v>
                </c:pt>
                <c:pt idx="2">
                  <c:v>15.2</c:v>
                </c:pt>
                <c:pt idx="3">
                  <c:v>12.9</c:v>
                </c:pt>
                <c:pt idx="4">
                  <c:v>2.2999999999999998</c:v>
                </c:pt>
                <c:pt idx="5">
                  <c:v>1.8</c:v>
                </c:pt>
                <c:pt idx="6">
                  <c:v>20.6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7.5</c:v>
                </c:pt>
                <c:pt idx="1">
                  <c:v>5.6</c:v>
                </c:pt>
                <c:pt idx="2">
                  <c:v>11.1</c:v>
                </c:pt>
                <c:pt idx="3">
                  <c:v>9.2000000000000011</c:v>
                </c:pt>
                <c:pt idx="4">
                  <c:v>6</c:v>
                </c:pt>
                <c:pt idx="5">
                  <c:v>11.6</c:v>
                </c:pt>
                <c:pt idx="6">
                  <c:v>13.7</c:v>
                </c:pt>
              </c:numCache>
            </c:numRef>
          </c:val>
        </c:ser>
        <c:axId val="128354944"/>
        <c:axId val="128358272"/>
      </c:barChart>
      <c:catAx>
        <c:axId val="128354944"/>
        <c:scaling>
          <c:orientation val="minMax"/>
        </c:scaling>
        <c:axPos val="b"/>
        <c:tickLblPos val="nextTo"/>
        <c:crossAx val="128358272"/>
        <c:crosses val="autoZero"/>
        <c:auto val="1"/>
        <c:lblAlgn val="ctr"/>
        <c:lblOffset val="100"/>
      </c:catAx>
      <c:valAx>
        <c:axId val="128358272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2835494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Clinic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</c:v>
                </c:pt>
                <c:pt idx="1">
                  <c:v>11</c:v>
                </c:pt>
                <c:pt idx="2">
                  <c:v>21.6</c:v>
                </c:pt>
                <c:pt idx="3">
                  <c:v>19.3</c:v>
                </c:pt>
                <c:pt idx="4">
                  <c:v>9.9</c:v>
                </c:pt>
                <c:pt idx="5">
                  <c:v>14.9</c:v>
                </c:pt>
                <c:pt idx="6">
                  <c:v>26.1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Doctor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72.5</c:v>
                </c:pt>
                <c:pt idx="1">
                  <c:v>79.7</c:v>
                </c:pt>
                <c:pt idx="2">
                  <c:v>55.2</c:v>
                </c:pt>
                <c:pt idx="3">
                  <c:v>59.2</c:v>
                </c:pt>
                <c:pt idx="4">
                  <c:v>82.3</c:v>
                </c:pt>
                <c:pt idx="5">
                  <c:v>73</c:v>
                </c:pt>
                <c:pt idx="6">
                  <c:v>40.6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5.2</c:v>
                </c:pt>
                <c:pt idx="1">
                  <c:v>2.8</c:v>
                </c:pt>
                <c:pt idx="2">
                  <c:v>12.7</c:v>
                </c:pt>
                <c:pt idx="3">
                  <c:v>10.3</c:v>
                </c:pt>
                <c:pt idx="4">
                  <c:v>1.5</c:v>
                </c:pt>
                <c:pt idx="5">
                  <c:v>1.9000000000000001</c:v>
                </c:pt>
                <c:pt idx="6">
                  <c:v>18.2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All</c:v>
                </c:pt>
                <c:pt idx="1">
                  <c:v>Medicare</c:v>
                </c:pt>
                <c:pt idx="2">
                  <c:v>Medicaid </c:v>
                </c:pt>
                <c:pt idx="3">
                  <c:v>Dual Eligible</c:v>
                </c:pt>
                <c:pt idx="4">
                  <c:v>Private ESI</c:v>
                </c:pt>
                <c:pt idx="5">
                  <c:v>Other Private</c:v>
                </c:pt>
                <c:pt idx="6">
                  <c:v>Uninsured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8.3000000000000007</c:v>
                </c:pt>
                <c:pt idx="1">
                  <c:v>6.5</c:v>
                </c:pt>
                <c:pt idx="2">
                  <c:v>10.6</c:v>
                </c:pt>
                <c:pt idx="3">
                  <c:v>11.2</c:v>
                </c:pt>
                <c:pt idx="4">
                  <c:v>6.3</c:v>
                </c:pt>
                <c:pt idx="5">
                  <c:v>10.1</c:v>
                </c:pt>
                <c:pt idx="6">
                  <c:v>15</c:v>
                </c:pt>
              </c:numCache>
            </c:numRef>
          </c:val>
        </c:ser>
        <c:axId val="129741184"/>
        <c:axId val="129742720"/>
      </c:barChart>
      <c:catAx>
        <c:axId val="129741184"/>
        <c:scaling>
          <c:orientation val="minMax"/>
        </c:scaling>
        <c:axPos val="b"/>
        <c:tickLblPos val="nextTo"/>
        <c:crossAx val="129742720"/>
        <c:crosses val="autoZero"/>
        <c:auto val="1"/>
        <c:lblAlgn val="ctr"/>
        <c:lblOffset val="100"/>
      </c:catAx>
      <c:valAx>
        <c:axId val="12974272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12974118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30313E-DA94-41CF-B80C-AB2DFB938642}" type="doc">
      <dgm:prSet loTypeId="urn:microsoft.com/office/officeart/2005/8/layout/rings+Icon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B75F52-472B-4700-8839-37F16A7CA044}">
      <dgm:prSet phldrT="[Text]" custT="1"/>
      <dgm:spPr/>
      <dgm:t>
        <a:bodyPr/>
        <a:lstStyle/>
        <a:p>
          <a:r>
            <a:rPr lang="en-US" sz="1100" b="1" u="sng" dirty="0" smtClean="0"/>
            <a:t>Chronic Conditions</a:t>
          </a:r>
        </a:p>
        <a:p>
          <a:r>
            <a:rPr lang="en-US" sz="1100" dirty="0" smtClean="0"/>
            <a:t>Not chronic</a:t>
          </a:r>
        </a:p>
        <a:p>
          <a:r>
            <a:rPr lang="en-US" sz="1100" dirty="0" smtClean="0"/>
            <a:t>Chronic mental health</a:t>
          </a:r>
        </a:p>
        <a:p>
          <a:r>
            <a:rPr lang="en-US" sz="1100" dirty="0" smtClean="0"/>
            <a:t>Other chronic</a:t>
          </a:r>
          <a:endParaRPr lang="en-US" sz="1100" dirty="0"/>
        </a:p>
      </dgm:t>
    </dgm:pt>
    <dgm:pt modelId="{68C5DE01-50E6-46C1-A2BC-43AEFF04FBAD}" type="parTrans" cxnId="{436579DD-F86A-4638-A0A9-203E54232243}">
      <dgm:prSet/>
      <dgm:spPr/>
      <dgm:t>
        <a:bodyPr/>
        <a:lstStyle/>
        <a:p>
          <a:endParaRPr lang="en-US"/>
        </a:p>
      </dgm:t>
    </dgm:pt>
    <dgm:pt modelId="{EB9C2BB8-C6FA-4935-BC8E-A589475FE55B}" type="sibTrans" cxnId="{436579DD-F86A-4638-A0A9-203E54232243}">
      <dgm:prSet/>
      <dgm:spPr/>
      <dgm:t>
        <a:bodyPr/>
        <a:lstStyle/>
        <a:p>
          <a:endParaRPr lang="en-US"/>
        </a:p>
      </dgm:t>
    </dgm:pt>
    <dgm:pt modelId="{12F73E61-188B-45B0-9EC0-EA6977C9CD94}">
      <dgm:prSet phldrT="[Text]" custT="1"/>
      <dgm:spPr/>
      <dgm:t>
        <a:bodyPr/>
        <a:lstStyle/>
        <a:p>
          <a:r>
            <a:rPr lang="en-US" sz="1100" b="1" u="sng" dirty="0" smtClean="0"/>
            <a:t>Insurance</a:t>
          </a:r>
        </a:p>
        <a:p>
          <a:r>
            <a:rPr lang="en-US" sz="1100" dirty="0" smtClean="0"/>
            <a:t>Medicare</a:t>
          </a:r>
        </a:p>
        <a:p>
          <a:r>
            <a:rPr lang="en-US" sz="1100" dirty="0" smtClean="0"/>
            <a:t>Medicaid</a:t>
          </a:r>
        </a:p>
        <a:p>
          <a:r>
            <a:rPr lang="en-US" sz="1100" dirty="0" smtClean="0"/>
            <a:t>Dual eligibles</a:t>
          </a:r>
        </a:p>
        <a:p>
          <a:r>
            <a:rPr lang="en-US" sz="1100" dirty="0" smtClean="0"/>
            <a:t>Private ESI</a:t>
          </a:r>
        </a:p>
        <a:p>
          <a:r>
            <a:rPr lang="en-US" sz="1100" dirty="0" smtClean="0"/>
            <a:t>Other private</a:t>
          </a:r>
        </a:p>
        <a:p>
          <a:r>
            <a:rPr lang="en-US" sz="1100" dirty="0" smtClean="0"/>
            <a:t>Uninsured</a:t>
          </a:r>
          <a:endParaRPr lang="en-US" sz="1100" dirty="0"/>
        </a:p>
      </dgm:t>
    </dgm:pt>
    <dgm:pt modelId="{4497CBB7-EB78-40AF-8AFC-CB849CEF5EF2}" type="parTrans" cxnId="{33E9B0C3-4525-4355-BF9B-899889539A08}">
      <dgm:prSet/>
      <dgm:spPr/>
      <dgm:t>
        <a:bodyPr/>
        <a:lstStyle/>
        <a:p>
          <a:endParaRPr lang="en-US"/>
        </a:p>
      </dgm:t>
    </dgm:pt>
    <dgm:pt modelId="{D4C30EDA-24B9-47BB-BC03-C8EB8E7BE4FF}" type="sibTrans" cxnId="{33E9B0C3-4525-4355-BF9B-899889539A08}">
      <dgm:prSet/>
      <dgm:spPr/>
      <dgm:t>
        <a:bodyPr/>
        <a:lstStyle/>
        <a:p>
          <a:endParaRPr lang="en-US"/>
        </a:p>
      </dgm:t>
    </dgm:pt>
    <dgm:pt modelId="{B9F27C70-8643-4345-828E-D57397A4A609}">
      <dgm:prSet phldrT="[Text]" custT="1"/>
      <dgm:spPr/>
      <dgm:t>
        <a:bodyPr/>
        <a:lstStyle/>
        <a:p>
          <a:pPr algn="ctr"/>
          <a:r>
            <a:rPr lang="en-US" sz="1100" b="1" u="sng" dirty="0" smtClean="0"/>
            <a:t>Region</a:t>
          </a:r>
        </a:p>
        <a:p>
          <a:pPr algn="ctr"/>
          <a:r>
            <a:rPr lang="en-US" sz="1100" dirty="0" smtClean="0"/>
            <a:t>Appalachia</a:t>
          </a:r>
        </a:p>
        <a:p>
          <a:pPr algn="ctr"/>
          <a:r>
            <a:rPr lang="en-US" sz="1100" dirty="0" smtClean="0"/>
            <a:t>Rural, non-Appalachia</a:t>
          </a:r>
        </a:p>
        <a:p>
          <a:pPr algn="ctr"/>
          <a:r>
            <a:rPr lang="en-US" sz="1100" dirty="0" smtClean="0"/>
            <a:t>Suburban</a:t>
          </a:r>
        </a:p>
        <a:p>
          <a:pPr algn="ctr"/>
          <a:r>
            <a:rPr lang="en-US" sz="1100" dirty="0" smtClean="0"/>
            <a:t>Metropolitan</a:t>
          </a:r>
          <a:endParaRPr lang="en-US" sz="1100" dirty="0"/>
        </a:p>
      </dgm:t>
    </dgm:pt>
    <dgm:pt modelId="{F22C9CC4-B7A5-4EA9-B0D8-F42E42AFCC17}" type="parTrans" cxnId="{6C8A49FE-99C8-4300-AC6F-C312FBE7E57A}">
      <dgm:prSet/>
      <dgm:spPr/>
      <dgm:t>
        <a:bodyPr/>
        <a:lstStyle/>
        <a:p>
          <a:endParaRPr lang="en-US"/>
        </a:p>
      </dgm:t>
    </dgm:pt>
    <dgm:pt modelId="{E93CB05B-1C62-44F3-A00A-8D75EE8F17ED}" type="sibTrans" cxnId="{6C8A49FE-99C8-4300-AC6F-C312FBE7E57A}">
      <dgm:prSet/>
      <dgm:spPr/>
      <dgm:t>
        <a:bodyPr/>
        <a:lstStyle/>
        <a:p>
          <a:endParaRPr lang="en-US"/>
        </a:p>
      </dgm:t>
    </dgm:pt>
    <dgm:pt modelId="{F887BCF6-F391-458E-BC2F-B6E0D6A4F8F0}">
      <dgm:prSet phldrT="[Text]" custT="1"/>
      <dgm:spPr/>
      <dgm:t>
        <a:bodyPr/>
        <a:lstStyle/>
        <a:p>
          <a:pPr algn="ctr"/>
          <a:r>
            <a:rPr lang="en-US" sz="1100" b="1" u="sng" dirty="0" smtClean="0"/>
            <a:t>Race/Ethnicity</a:t>
          </a:r>
        </a:p>
        <a:p>
          <a:pPr algn="ctr"/>
          <a:r>
            <a:rPr lang="en-US" sz="1100" dirty="0" smtClean="0"/>
            <a:t>Asian</a:t>
          </a:r>
        </a:p>
        <a:p>
          <a:pPr algn="ctr"/>
          <a:r>
            <a:rPr lang="en-US" sz="1100" dirty="0" smtClean="0"/>
            <a:t>Black</a:t>
          </a:r>
        </a:p>
        <a:p>
          <a:pPr algn="ctr"/>
          <a:r>
            <a:rPr lang="en-US" sz="1100" dirty="0" smtClean="0"/>
            <a:t>Hispanic</a:t>
          </a:r>
        </a:p>
        <a:p>
          <a:pPr algn="ctr"/>
          <a:r>
            <a:rPr lang="en-US" sz="1100" dirty="0" smtClean="0"/>
            <a:t>White</a:t>
          </a:r>
          <a:endParaRPr lang="en-US" sz="1100" dirty="0"/>
        </a:p>
      </dgm:t>
    </dgm:pt>
    <dgm:pt modelId="{33AFD49A-AB35-454A-B48C-814572BFA3E8}" type="parTrans" cxnId="{92F39C0F-1339-44FC-B039-765808E87B69}">
      <dgm:prSet/>
      <dgm:spPr/>
      <dgm:t>
        <a:bodyPr/>
        <a:lstStyle/>
        <a:p>
          <a:endParaRPr lang="en-US"/>
        </a:p>
      </dgm:t>
    </dgm:pt>
    <dgm:pt modelId="{24D898C5-B489-4E56-A1CF-6B8C42C3F094}" type="sibTrans" cxnId="{92F39C0F-1339-44FC-B039-765808E87B69}">
      <dgm:prSet/>
      <dgm:spPr/>
      <dgm:t>
        <a:bodyPr/>
        <a:lstStyle/>
        <a:p>
          <a:endParaRPr lang="en-US"/>
        </a:p>
      </dgm:t>
    </dgm:pt>
    <dgm:pt modelId="{80E7A680-AEC4-482C-BF6E-D77837620584}">
      <dgm:prSet custT="1"/>
      <dgm:spPr/>
      <dgm:t>
        <a:bodyPr/>
        <a:lstStyle/>
        <a:p>
          <a:pPr algn="ctr"/>
          <a:r>
            <a:rPr lang="en-US" sz="1100" b="1" u="sng" dirty="0" smtClean="0"/>
            <a:t>Age</a:t>
          </a:r>
        </a:p>
        <a:p>
          <a:pPr algn="ctr"/>
          <a:r>
            <a:rPr lang="en-US" sz="1100" dirty="0" smtClean="0"/>
            <a:t>18-24</a:t>
          </a:r>
        </a:p>
        <a:p>
          <a:pPr algn="ctr"/>
          <a:r>
            <a:rPr lang="en-US" sz="1100" dirty="0" smtClean="0"/>
            <a:t>25-34</a:t>
          </a:r>
        </a:p>
        <a:p>
          <a:pPr algn="ctr"/>
          <a:r>
            <a:rPr lang="en-US" sz="1100" dirty="0" smtClean="0"/>
            <a:t>35-44</a:t>
          </a:r>
        </a:p>
        <a:p>
          <a:pPr algn="ctr"/>
          <a:r>
            <a:rPr lang="en-US" sz="1100" dirty="0" smtClean="0"/>
            <a:t>45-54</a:t>
          </a:r>
        </a:p>
        <a:p>
          <a:pPr algn="ctr"/>
          <a:r>
            <a:rPr lang="en-US" sz="1100" dirty="0" smtClean="0"/>
            <a:t>55-64</a:t>
          </a:r>
          <a:endParaRPr lang="en-US" sz="1100" dirty="0"/>
        </a:p>
      </dgm:t>
    </dgm:pt>
    <dgm:pt modelId="{F8119BF4-EBAA-4DE0-B1C8-82246776F914}" type="parTrans" cxnId="{6E186210-20E2-4F75-8E99-60D307B7E2FA}">
      <dgm:prSet/>
      <dgm:spPr/>
      <dgm:t>
        <a:bodyPr/>
        <a:lstStyle/>
        <a:p>
          <a:endParaRPr lang="en-US"/>
        </a:p>
      </dgm:t>
    </dgm:pt>
    <dgm:pt modelId="{A0E007EA-7CD6-4D6A-BC1B-4CE9AD51516D}" type="sibTrans" cxnId="{6E186210-20E2-4F75-8E99-60D307B7E2FA}">
      <dgm:prSet/>
      <dgm:spPr/>
      <dgm:t>
        <a:bodyPr/>
        <a:lstStyle/>
        <a:p>
          <a:endParaRPr lang="en-US"/>
        </a:p>
      </dgm:t>
    </dgm:pt>
    <dgm:pt modelId="{B0489BB1-CD1B-441F-ADA3-396A233B64BB}">
      <dgm:prSet custT="1"/>
      <dgm:spPr/>
      <dgm:t>
        <a:bodyPr/>
        <a:lstStyle/>
        <a:p>
          <a:pPr algn="ctr"/>
          <a:r>
            <a:rPr lang="en-US" sz="1100" b="1" u="sng" dirty="0" smtClean="0"/>
            <a:t>Sex</a:t>
          </a:r>
        </a:p>
        <a:p>
          <a:pPr algn="ctr"/>
          <a:r>
            <a:rPr lang="en-US" sz="1100" dirty="0" smtClean="0"/>
            <a:t>Female</a:t>
          </a:r>
        </a:p>
        <a:p>
          <a:pPr algn="ctr"/>
          <a:r>
            <a:rPr lang="en-US" sz="1100" dirty="0" smtClean="0"/>
            <a:t>Male</a:t>
          </a:r>
          <a:endParaRPr lang="en-US" sz="1100" dirty="0"/>
        </a:p>
      </dgm:t>
    </dgm:pt>
    <dgm:pt modelId="{09962915-E536-4C27-8591-09075BF2B7DC}" type="parTrans" cxnId="{BEFD46EB-F43F-4575-A694-68A2FFCCD3E2}">
      <dgm:prSet/>
      <dgm:spPr/>
      <dgm:t>
        <a:bodyPr/>
        <a:lstStyle/>
        <a:p>
          <a:endParaRPr lang="en-US"/>
        </a:p>
      </dgm:t>
    </dgm:pt>
    <dgm:pt modelId="{733845B1-9D22-41F1-8B3E-35860A2D5AE9}" type="sibTrans" cxnId="{BEFD46EB-F43F-4575-A694-68A2FFCCD3E2}">
      <dgm:prSet/>
      <dgm:spPr/>
      <dgm:t>
        <a:bodyPr/>
        <a:lstStyle/>
        <a:p>
          <a:endParaRPr lang="en-US"/>
        </a:p>
      </dgm:t>
    </dgm:pt>
    <dgm:pt modelId="{9BE88735-FE3D-4E26-8B38-45EA4A9EC657}">
      <dgm:prSet custT="1"/>
      <dgm:spPr/>
      <dgm:t>
        <a:bodyPr/>
        <a:lstStyle/>
        <a:p>
          <a:r>
            <a:rPr lang="en-US" sz="1100" b="1" u="sng" dirty="0" smtClean="0"/>
            <a:t>SES</a:t>
          </a:r>
        </a:p>
        <a:p>
          <a:r>
            <a:rPr lang="en-US" sz="1100" dirty="0" smtClean="0"/>
            <a:t>&lt;100%FPL</a:t>
          </a:r>
        </a:p>
        <a:p>
          <a:r>
            <a:rPr lang="en-US" sz="1100" dirty="0" smtClean="0"/>
            <a:t>101-138%FPL</a:t>
          </a:r>
        </a:p>
        <a:p>
          <a:r>
            <a:rPr lang="en-US" sz="1100" dirty="0" smtClean="0"/>
            <a:t>139-150%FPL</a:t>
          </a:r>
        </a:p>
        <a:p>
          <a:r>
            <a:rPr lang="en-US" sz="1100" dirty="0" smtClean="0"/>
            <a:t>151-200%FPL</a:t>
          </a:r>
        </a:p>
        <a:p>
          <a:r>
            <a:rPr lang="en-US" sz="1100" dirty="0" smtClean="0"/>
            <a:t>201-250%FPL</a:t>
          </a:r>
        </a:p>
        <a:p>
          <a:r>
            <a:rPr lang="en-US" sz="1100" dirty="0" smtClean="0"/>
            <a:t>&gt;300%FPL</a:t>
          </a:r>
          <a:endParaRPr lang="en-US" sz="1100" dirty="0"/>
        </a:p>
      </dgm:t>
    </dgm:pt>
    <dgm:pt modelId="{FBCB4037-64F8-44DD-A709-D1833E9F13E9}" type="parTrans" cxnId="{58543AC8-CF85-42B3-A339-8138D9FA003F}">
      <dgm:prSet/>
      <dgm:spPr/>
      <dgm:t>
        <a:bodyPr/>
        <a:lstStyle/>
        <a:p>
          <a:endParaRPr lang="en-US"/>
        </a:p>
      </dgm:t>
    </dgm:pt>
    <dgm:pt modelId="{E695F42D-88F9-4410-B0EB-9DE2E575931C}" type="sibTrans" cxnId="{58543AC8-CF85-42B3-A339-8138D9FA003F}">
      <dgm:prSet/>
      <dgm:spPr/>
      <dgm:t>
        <a:bodyPr/>
        <a:lstStyle/>
        <a:p>
          <a:endParaRPr lang="en-US"/>
        </a:p>
      </dgm:t>
    </dgm:pt>
    <dgm:pt modelId="{437FEB20-F574-4394-93A5-727025A528E5}" type="pres">
      <dgm:prSet presAssocID="{ED30313E-DA94-41CF-B80C-AB2DFB938642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33CCFF-DA53-468E-B5B4-F9A7F7F45453}" type="pres">
      <dgm:prSet presAssocID="{ED30313E-DA94-41CF-B80C-AB2DFB938642}" presName="ellipse1" presStyleLbl="vennNode1" presStyleIdx="0" presStyleCnt="7" custScaleX="126542" custScaleY="1162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DF4572-5AE4-44D1-A0CF-7A90275BBCDA}" type="pres">
      <dgm:prSet presAssocID="{ED30313E-DA94-41CF-B80C-AB2DFB938642}" presName="ellipse2" presStyleLbl="vennNode1" presStyleIdx="1" presStyleCnt="7" custScaleX="126542" custScaleY="116274" custLinFactNeighborY="172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C0B49-0E9C-450F-9CC5-A95FBF93B5A1}" type="pres">
      <dgm:prSet presAssocID="{ED30313E-DA94-41CF-B80C-AB2DFB938642}" presName="ellipse3" presStyleLbl="vennNode1" presStyleIdx="2" presStyleCnt="7" custScaleX="126542" custScaleY="1162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0849A-F79D-4AEB-92BE-1589FD88B95D}" type="pres">
      <dgm:prSet presAssocID="{ED30313E-DA94-41CF-B80C-AB2DFB938642}" presName="ellipse4" presStyleLbl="vennNode1" presStyleIdx="3" presStyleCnt="7" custScaleX="126542" custScaleY="116274" custLinFactNeighborY="172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5E7C8-550E-4784-84D3-B1C624A3C5D3}" type="pres">
      <dgm:prSet presAssocID="{ED30313E-DA94-41CF-B80C-AB2DFB938642}" presName="ellipse5" presStyleLbl="vennNode1" presStyleIdx="4" presStyleCnt="7" custScaleX="126542" custScaleY="1162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E2811-BA43-46B7-B12A-56D4FDC7E145}" type="pres">
      <dgm:prSet presAssocID="{ED30313E-DA94-41CF-B80C-AB2DFB938642}" presName="ellipse6" presStyleLbl="vennNode1" presStyleIdx="5" presStyleCnt="7" custScaleX="126542" custScaleY="116274" custLinFactNeighborY="172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AE8517-5CAD-4A5E-B6FC-0943600BAE87}" type="pres">
      <dgm:prSet presAssocID="{ED30313E-DA94-41CF-B80C-AB2DFB938642}" presName="ellipse7" presStyleLbl="vennNode1" presStyleIdx="6" presStyleCnt="7" custScaleX="126542" custScaleY="1162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186210-20E2-4F75-8E99-60D307B7E2FA}" srcId="{ED30313E-DA94-41CF-B80C-AB2DFB938642}" destId="{80E7A680-AEC4-482C-BF6E-D77837620584}" srcOrd="4" destOrd="0" parTransId="{F8119BF4-EBAA-4DE0-B1C8-82246776F914}" sibTransId="{A0E007EA-7CD6-4D6A-BC1B-4CE9AD51516D}"/>
    <dgm:cxn modelId="{C4EA70B3-30C7-4E8C-9A9B-1BFE21BF5420}" type="presOf" srcId="{9BE88735-FE3D-4E26-8B38-45EA4A9EC657}" destId="{48AE8517-5CAD-4A5E-B6FC-0943600BAE87}" srcOrd="0" destOrd="0" presId="urn:microsoft.com/office/officeart/2005/8/layout/rings+Icon"/>
    <dgm:cxn modelId="{EEAF59AE-D0E1-41C0-BBB8-EBFC919893EC}" type="presOf" srcId="{12F73E61-188B-45B0-9EC0-EA6977C9CD94}" destId="{4EDF4572-5AE4-44D1-A0CF-7A90275BBCDA}" srcOrd="0" destOrd="0" presId="urn:microsoft.com/office/officeart/2005/8/layout/rings+Icon"/>
    <dgm:cxn modelId="{B3D9CA9A-CE11-4FF8-B3D9-44C8ED2CC108}" type="presOf" srcId="{80E7A680-AEC4-482C-BF6E-D77837620584}" destId="{5015E7C8-550E-4784-84D3-B1C624A3C5D3}" srcOrd="0" destOrd="0" presId="urn:microsoft.com/office/officeart/2005/8/layout/rings+Icon"/>
    <dgm:cxn modelId="{810769D8-6DDB-4348-A903-F58C0FBFC9C6}" type="presOf" srcId="{ED30313E-DA94-41CF-B80C-AB2DFB938642}" destId="{437FEB20-F574-4394-93A5-727025A528E5}" srcOrd="0" destOrd="0" presId="urn:microsoft.com/office/officeart/2005/8/layout/rings+Icon"/>
    <dgm:cxn modelId="{6C8A49FE-99C8-4300-AC6F-C312FBE7E57A}" srcId="{ED30313E-DA94-41CF-B80C-AB2DFB938642}" destId="{B9F27C70-8643-4345-828E-D57397A4A609}" srcOrd="2" destOrd="0" parTransId="{F22C9CC4-B7A5-4EA9-B0D8-F42E42AFCC17}" sibTransId="{E93CB05B-1C62-44F3-A00A-8D75EE8F17ED}"/>
    <dgm:cxn modelId="{BEFD46EB-F43F-4575-A694-68A2FFCCD3E2}" srcId="{ED30313E-DA94-41CF-B80C-AB2DFB938642}" destId="{B0489BB1-CD1B-441F-ADA3-396A233B64BB}" srcOrd="5" destOrd="0" parTransId="{09962915-E536-4C27-8591-09075BF2B7DC}" sibTransId="{733845B1-9D22-41F1-8B3E-35860A2D5AE9}"/>
    <dgm:cxn modelId="{58543AC8-CF85-42B3-A339-8138D9FA003F}" srcId="{ED30313E-DA94-41CF-B80C-AB2DFB938642}" destId="{9BE88735-FE3D-4E26-8B38-45EA4A9EC657}" srcOrd="6" destOrd="0" parTransId="{FBCB4037-64F8-44DD-A709-D1833E9F13E9}" sibTransId="{E695F42D-88F9-4410-B0EB-9DE2E575931C}"/>
    <dgm:cxn modelId="{33E9B0C3-4525-4355-BF9B-899889539A08}" srcId="{ED30313E-DA94-41CF-B80C-AB2DFB938642}" destId="{12F73E61-188B-45B0-9EC0-EA6977C9CD94}" srcOrd="1" destOrd="0" parTransId="{4497CBB7-EB78-40AF-8AFC-CB849CEF5EF2}" sibTransId="{D4C30EDA-24B9-47BB-BC03-C8EB8E7BE4FF}"/>
    <dgm:cxn modelId="{92F39C0F-1339-44FC-B039-765808E87B69}" srcId="{ED30313E-DA94-41CF-B80C-AB2DFB938642}" destId="{F887BCF6-F391-458E-BC2F-B6E0D6A4F8F0}" srcOrd="3" destOrd="0" parTransId="{33AFD49A-AB35-454A-B48C-814572BFA3E8}" sibTransId="{24D898C5-B489-4E56-A1CF-6B8C42C3F094}"/>
    <dgm:cxn modelId="{622B2B2F-1543-402B-B374-35CB7A52BC5A}" type="presOf" srcId="{78B75F52-472B-4700-8839-37F16A7CA044}" destId="{0833CCFF-DA53-468E-B5B4-F9A7F7F45453}" srcOrd="0" destOrd="0" presId="urn:microsoft.com/office/officeart/2005/8/layout/rings+Icon"/>
    <dgm:cxn modelId="{436579DD-F86A-4638-A0A9-203E54232243}" srcId="{ED30313E-DA94-41CF-B80C-AB2DFB938642}" destId="{78B75F52-472B-4700-8839-37F16A7CA044}" srcOrd="0" destOrd="0" parTransId="{68C5DE01-50E6-46C1-A2BC-43AEFF04FBAD}" sibTransId="{EB9C2BB8-C6FA-4935-BC8E-A589475FE55B}"/>
    <dgm:cxn modelId="{4F8C65A0-A7F2-47EF-A05E-EA005CA0F7A1}" type="presOf" srcId="{F887BCF6-F391-458E-BC2F-B6E0D6A4F8F0}" destId="{D560849A-F79D-4AEB-92BE-1589FD88B95D}" srcOrd="0" destOrd="0" presId="urn:microsoft.com/office/officeart/2005/8/layout/rings+Icon"/>
    <dgm:cxn modelId="{A6DE9CDC-0007-4114-8F14-B94BE5C2D004}" type="presOf" srcId="{B0489BB1-CD1B-441F-ADA3-396A233B64BB}" destId="{EA4E2811-BA43-46B7-B12A-56D4FDC7E145}" srcOrd="0" destOrd="0" presId="urn:microsoft.com/office/officeart/2005/8/layout/rings+Icon"/>
    <dgm:cxn modelId="{B7D871DE-0CB0-4282-BA4B-F4388CD08BD0}" type="presOf" srcId="{B9F27C70-8643-4345-828E-D57397A4A609}" destId="{5E2C0B49-0E9C-450F-9CC5-A95FBF93B5A1}" srcOrd="0" destOrd="0" presId="urn:microsoft.com/office/officeart/2005/8/layout/rings+Icon"/>
    <dgm:cxn modelId="{1E896257-BA0B-4F5F-957F-A395C8B5D9E8}" type="presParOf" srcId="{437FEB20-F574-4394-93A5-727025A528E5}" destId="{0833CCFF-DA53-468E-B5B4-F9A7F7F45453}" srcOrd="0" destOrd="0" presId="urn:microsoft.com/office/officeart/2005/8/layout/rings+Icon"/>
    <dgm:cxn modelId="{FC231048-1DE6-4B58-937B-6E75D2EBC266}" type="presParOf" srcId="{437FEB20-F574-4394-93A5-727025A528E5}" destId="{4EDF4572-5AE4-44D1-A0CF-7A90275BBCDA}" srcOrd="1" destOrd="0" presId="urn:microsoft.com/office/officeart/2005/8/layout/rings+Icon"/>
    <dgm:cxn modelId="{7BDC9366-4928-43D8-969D-D930F3BB7C58}" type="presParOf" srcId="{437FEB20-F574-4394-93A5-727025A528E5}" destId="{5E2C0B49-0E9C-450F-9CC5-A95FBF93B5A1}" srcOrd="2" destOrd="0" presId="urn:microsoft.com/office/officeart/2005/8/layout/rings+Icon"/>
    <dgm:cxn modelId="{C9C128A7-3964-47E2-BCF0-653125BF2233}" type="presParOf" srcId="{437FEB20-F574-4394-93A5-727025A528E5}" destId="{D560849A-F79D-4AEB-92BE-1589FD88B95D}" srcOrd="3" destOrd="0" presId="urn:microsoft.com/office/officeart/2005/8/layout/rings+Icon"/>
    <dgm:cxn modelId="{E0E47D9E-86C4-4943-8457-1CEF8C5A57A8}" type="presParOf" srcId="{437FEB20-F574-4394-93A5-727025A528E5}" destId="{5015E7C8-550E-4784-84D3-B1C624A3C5D3}" srcOrd="4" destOrd="0" presId="urn:microsoft.com/office/officeart/2005/8/layout/rings+Icon"/>
    <dgm:cxn modelId="{A469812F-7ED6-4301-9775-18B355A7642E}" type="presParOf" srcId="{437FEB20-F574-4394-93A5-727025A528E5}" destId="{EA4E2811-BA43-46B7-B12A-56D4FDC7E145}" srcOrd="5" destOrd="0" presId="urn:microsoft.com/office/officeart/2005/8/layout/rings+Icon"/>
    <dgm:cxn modelId="{DE78C3A1-38E4-4CE3-864D-94344DCB6EEA}" type="presParOf" srcId="{437FEB20-F574-4394-93A5-727025A528E5}" destId="{48AE8517-5CAD-4A5E-B6FC-0943600BAE87}" srcOrd="6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33CCFF-DA53-468E-B5B4-F9A7F7F45453}">
      <dsp:nvSpPr>
        <dsp:cNvPr id="0" name=""/>
        <dsp:cNvSpPr/>
      </dsp:nvSpPr>
      <dsp:spPr>
        <a:xfrm>
          <a:off x="-263157" y="860801"/>
          <a:ext cx="2509267" cy="2305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u="sng" kern="1200" dirty="0" smtClean="0"/>
            <a:t>Chronic Conditions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Not chronic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Chronic mental health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Other chronic</a:t>
          </a:r>
          <a:endParaRPr lang="en-US" sz="1100" kern="1200" dirty="0"/>
        </a:p>
      </dsp:txBody>
      <dsp:txXfrm>
        <a:off x="-263157" y="860801"/>
        <a:ext cx="2509267" cy="2305697"/>
      </dsp:txXfrm>
    </dsp:sp>
    <dsp:sp modelId="{4EDF4572-5AE4-44D1-A0CF-7A90275BBCDA}">
      <dsp:nvSpPr>
        <dsp:cNvPr id="0" name=""/>
        <dsp:cNvSpPr/>
      </dsp:nvSpPr>
      <dsp:spPr>
        <a:xfrm>
          <a:off x="752146" y="2662165"/>
          <a:ext cx="2509267" cy="2305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u="sng" kern="1200" dirty="0" smtClean="0"/>
            <a:t>Insurance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Medicare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Medicaid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Dual eligibles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Private ESI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Other private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Uninsured</a:t>
          </a:r>
          <a:endParaRPr lang="en-US" sz="1100" kern="1200" dirty="0"/>
        </a:p>
      </dsp:txBody>
      <dsp:txXfrm>
        <a:off x="752146" y="2662165"/>
        <a:ext cx="2509267" cy="2305697"/>
      </dsp:txXfrm>
    </dsp:sp>
    <dsp:sp modelId="{5E2C0B49-0E9C-450F-9CC5-A95FBF93B5A1}">
      <dsp:nvSpPr>
        <dsp:cNvPr id="0" name=""/>
        <dsp:cNvSpPr/>
      </dsp:nvSpPr>
      <dsp:spPr>
        <a:xfrm>
          <a:off x="1768258" y="860801"/>
          <a:ext cx="2509267" cy="2305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u="sng" kern="1200" dirty="0" smtClean="0"/>
            <a:t>Region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Appalachia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Rural, non-Appalachia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Suburban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Metropolitan</a:t>
          </a:r>
          <a:endParaRPr lang="en-US" sz="1100" kern="1200" dirty="0"/>
        </a:p>
      </dsp:txBody>
      <dsp:txXfrm>
        <a:off x="1768258" y="860801"/>
        <a:ext cx="2509267" cy="2305697"/>
      </dsp:txXfrm>
    </dsp:sp>
    <dsp:sp modelId="{D560849A-F79D-4AEB-92BE-1589FD88B95D}">
      <dsp:nvSpPr>
        <dsp:cNvPr id="0" name=""/>
        <dsp:cNvSpPr/>
      </dsp:nvSpPr>
      <dsp:spPr>
        <a:xfrm>
          <a:off x="2783562" y="2662165"/>
          <a:ext cx="2509267" cy="2305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u="sng" kern="1200" dirty="0" smtClean="0"/>
            <a:t>Race/Ethnicity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Asian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Black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Hispanic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White</a:t>
          </a:r>
          <a:endParaRPr lang="en-US" sz="1100" kern="1200" dirty="0"/>
        </a:p>
      </dsp:txBody>
      <dsp:txXfrm>
        <a:off x="2783562" y="2662165"/>
        <a:ext cx="2509267" cy="2305697"/>
      </dsp:txXfrm>
    </dsp:sp>
    <dsp:sp modelId="{5015E7C8-550E-4784-84D3-B1C624A3C5D3}">
      <dsp:nvSpPr>
        <dsp:cNvPr id="0" name=""/>
        <dsp:cNvSpPr/>
      </dsp:nvSpPr>
      <dsp:spPr>
        <a:xfrm>
          <a:off x="3799673" y="860801"/>
          <a:ext cx="2509267" cy="2305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u="sng" kern="1200" dirty="0" smtClean="0"/>
            <a:t>Age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18-24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25-34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35-44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45-54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55-64</a:t>
          </a:r>
          <a:endParaRPr lang="en-US" sz="1100" kern="1200" dirty="0"/>
        </a:p>
      </dsp:txBody>
      <dsp:txXfrm>
        <a:off x="3799673" y="860801"/>
        <a:ext cx="2509267" cy="2305697"/>
      </dsp:txXfrm>
    </dsp:sp>
    <dsp:sp modelId="{EA4E2811-BA43-46B7-B12A-56D4FDC7E145}">
      <dsp:nvSpPr>
        <dsp:cNvPr id="0" name=""/>
        <dsp:cNvSpPr/>
      </dsp:nvSpPr>
      <dsp:spPr>
        <a:xfrm>
          <a:off x="4814978" y="2662165"/>
          <a:ext cx="2509267" cy="2305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u="sng" kern="1200" dirty="0" smtClean="0"/>
            <a:t>Sex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Female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Male</a:t>
          </a:r>
          <a:endParaRPr lang="en-US" sz="1100" kern="1200" dirty="0"/>
        </a:p>
      </dsp:txBody>
      <dsp:txXfrm>
        <a:off x="4814978" y="2662165"/>
        <a:ext cx="2509267" cy="2305697"/>
      </dsp:txXfrm>
    </dsp:sp>
    <dsp:sp modelId="{48AE8517-5CAD-4A5E-B6FC-0943600BAE87}">
      <dsp:nvSpPr>
        <dsp:cNvPr id="0" name=""/>
        <dsp:cNvSpPr/>
      </dsp:nvSpPr>
      <dsp:spPr>
        <a:xfrm>
          <a:off x="5831089" y="860801"/>
          <a:ext cx="2509267" cy="2305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u="sng" kern="1200" dirty="0" smtClean="0"/>
            <a:t>SES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&lt;100%FPL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101-138%FPL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139-150%FPL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151-200%FPL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201-250%FPL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&gt;300%FPL</a:t>
          </a:r>
          <a:endParaRPr lang="en-US" sz="1100" kern="1200" dirty="0"/>
        </a:p>
      </dsp:txBody>
      <dsp:txXfrm>
        <a:off x="5831089" y="860801"/>
        <a:ext cx="2509267" cy="2305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D6835-E740-4DBC-9D29-892F36D12E26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7A21C-6AFC-4377-8B59-2C5D22B4D15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7A21C-6AFC-4377-8B59-2C5D22B4D15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7A21C-6AFC-4377-8B59-2C5D22B4D15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989B900-6A1A-4A26-B354-66999EFB97A2}" type="datetimeFigureOut">
              <a:rPr lang="en-US" smtClean="0"/>
              <a:pPr/>
              <a:t>7/27/2011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264A64-9CF5-44A8-A500-189B4916EC2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Microsoft_Office_Word_Document19.docx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Microsoft_Office_Word_Document21.docx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Microsoft_Office_Word_Document23.docx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Word_Document2.doc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3048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Snapshot of Determinants for an Enhanced Primary care Home Initiative: Current Status of Primary </a:t>
            </a:r>
            <a:r>
              <a:rPr lang="en-US" sz="3600" dirty="0"/>
              <a:t>C</a:t>
            </a:r>
            <a:r>
              <a:rPr lang="en-US" sz="3600" dirty="0" smtClean="0"/>
              <a:t>are and Policy Considerations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76800"/>
            <a:ext cx="6477000" cy="762000"/>
          </a:xfrm>
        </p:spPr>
        <p:txBody>
          <a:bodyPr/>
          <a:lstStyle/>
          <a:p>
            <a:pPr algn="ctr"/>
            <a:r>
              <a:rPr lang="en-US" dirty="0" smtClean="0"/>
              <a:t>Lisa Raiz, William Hayes, Keith Kilty, Tom Gregoire, Christopher Holloman</a:t>
            </a:r>
            <a:endParaRPr lang="en-US" dirty="0"/>
          </a:p>
        </p:txBody>
      </p:sp>
      <p:pic>
        <p:nvPicPr>
          <p:cNvPr id="4098" name="Picture 1" descr="image00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943600"/>
            <a:ext cx="152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3000" y="3962400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Ohio Employer and Ohio Family Health Research Conference</a:t>
            </a:r>
          </a:p>
          <a:p>
            <a:endParaRPr lang="en-US" dirty="0">
              <a:solidFill>
                <a:prstClr val="white"/>
              </a:solidFill>
            </a:endParaRPr>
          </a:p>
          <a:p>
            <a:pPr algn="ctr"/>
            <a:r>
              <a:rPr lang="en-US" dirty="0">
                <a:solidFill>
                  <a:prstClr val="white"/>
                </a:solidFill>
              </a:rPr>
              <a:t>July 29, 2011</a:t>
            </a:r>
          </a:p>
        </p:txBody>
      </p:sp>
    </p:spTree>
    <p:extLst>
      <p:ext uri="{BB962C8B-B14F-4D97-AF65-F5344CB8AC3E}">
        <p14:creationId xmlns="" xmlns:p14="http://schemas.microsoft.com/office/powerpoint/2010/main" val="166329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Chronic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Populations with chronic conditions </a:t>
            </a:r>
          </a:p>
          <a:p>
            <a:pPr lvl="1"/>
            <a:r>
              <a:rPr lang="en-US" dirty="0" smtClean="0"/>
              <a:t>Not chronic</a:t>
            </a:r>
          </a:p>
          <a:p>
            <a:pPr lvl="1"/>
            <a:r>
              <a:rPr lang="en-US" dirty="0" smtClean="0"/>
              <a:t>Chronic mental health</a:t>
            </a:r>
          </a:p>
          <a:p>
            <a:pPr lvl="1"/>
            <a:r>
              <a:rPr lang="en-US" dirty="0" smtClean="0"/>
              <a:t>Other chronic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Risk Factors:</a:t>
            </a:r>
          </a:p>
          <a:p>
            <a:pPr lvl="2"/>
            <a:r>
              <a:rPr lang="en-US" dirty="0" smtClean="0"/>
              <a:t>Currently smokes cigarettes</a:t>
            </a:r>
          </a:p>
          <a:p>
            <a:pPr lvl="2"/>
            <a:r>
              <a:rPr lang="en-US" dirty="0" smtClean="0"/>
              <a:t>Positive response to any episodes of binge drinking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Chronic Groups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7467600" cy="3479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1219200"/>
                <a:gridCol w="1752600"/>
                <a:gridCol w="175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Group 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0-100%FPL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101-138%FPL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Chronic Groups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2008</a:t>
                      </a:r>
                    </a:p>
                    <a:p>
                      <a:r>
                        <a:rPr lang="en-US" dirty="0" smtClean="0"/>
                        <a:t>Not chronic</a:t>
                      </a:r>
                    </a:p>
                    <a:p>
                      <a:r>
                        <a:rPr lang="en-US" dirty="0" smtClean="0"/>
                        <a:t>Chronic mental</a:t>
                      </a:r>
                      <a:r>
                        <a:rPr lang="en-US" baseline="0" dirty="0" smtClean="0"/>
                        <a:t> health</a:t>
                      </a:r>
                    </a:p>
                    <a:p>
                      <a:r>
                        <a:rPr lang="en-US" baseline="0" dirty="0" smtClean="0"/>
                        <a:t>Other chronic 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2010</a:t>
                      </a:r>
                    </a:p>
                    <a:p>
                      <a:r>
                        <a:rPr lang="en-US" dirty="0" smtClean="0"/>
                        <a:t>Not chronic</a:t>
                      </a:r>
                    </a:p>
                    <a:p>
                      <a:r>
                        <a:rPr lang="en-US" dirty="0" smtClean="0"/>
                        <a:t>Chronic mental</a:t>
                      </a:r>
                      <a:r>
                        <a:rPr lang="en-US" baseline="0" dirty="0" smtClean="0"/>
                        <a:t> health</a:t>
                      </a:r>
                    </a:p>
                    <a:p>
                      <a:r>
                        <a:rPr lang="en-US" baseline="0" dirty="0" smtClean="0"/>
                        <a:t>Other chronic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71.3%</a:t>
                      </a:r>
                    </a:p>
                    <a:p>
                      <a:r>
                        <a:rPr lang="en-US" dirty="0" smtClean="0"/>
                        <a:t>  6.4% 22.3%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71.4%</a:t>
                      </a:r>
                    </a:p>
                    <a:p>
                      <a:r>
                        <a:rPr lang="en-US" dirty="0" smtClean="0"/>
                        <a:t>  8.2%</a:t>
                      </a:r>
                    </a:p>
                    <a:p>
                      <a:r>
                        <a:rPr lang="en-US" dirty="0" smtClean="0"/>
                        <a:t>20.4%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62.0%</a:t>
                      </a:r>
                    </a:p>
                    <a:p>
                      <a:r>
                        <a:rPr lang="en-US" dirty="0" smtClean="0"/>
                        <a:t>14.0%</a:t>
                      </a:r>
                    </a:p>
                    <a:p>
                      <a:r>
                        <a:rPr lang="en-US" dirty="0" smtClean="0"/>
                        <a:t>24.0%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63.1%</a:t>
                      </a:r>
                    </a:p>
                    <a:p>
                      <a:r>
                        <a:rPr lang="en-US" dirty="0" smtClean="0"/>
                        <a:t>14.2%</a:t>
                      </a:r>
                    </a:p>
                    <a:p>
                      <a:r>
                        <a:rPr lang="en-US" dirty="0" smtClean="0"/>
                        <a:t>22.7%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67.4%</a:t>
                      </a:r>
                    </a:p>
                    <a:p>
                      <a:r>
                        <a:rPr lang="en-US" baseline="0" dirty="0" smtClean="0"/>
                        <a:t>  9.3%</a:t>
                      </a:r>
                    </a:p>
                    <a:p>
                      <a:r>
                        <a:rPr lang="en-US" baseline="0" dirty="0" smtClean="0"/>
                        <a:t>23.3%</a:t>
                      </a:r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67.3%</a:t>
                      </a:r>
                    </a:p>
                    <a:p>
                      <a:r>
                        <a:rPr lang="en-US" baseline="0" dirty="0" smtClean="0"/>
                        <a:t>12.0%</a:t>
                      </a:r>
                    </a:p>
                    <a:p>
                      <a:r>
                        <a:rPr lang="en-US" baseline="0" dirty="0" smtClean="0"/>
                        <a:t>20.7%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Aim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proportion of Ohioans who have primary care?</a:t>
            </a:r>
          </a:p>
          <a:p>
            <a:r>
              <a:rPr lang="en-US" dirty="0" smtClean="0"/>
              <a:t>What is the proportion of Ohioans who have primary care, based on sociodemographic variables?</a:t>
            </a:r>
          </a:p>
          <a:p>
            <a:r>
              <a:rPr lang="en-US" dirty="0" smtClean="0"/>
              <a:t>What variables are associated with an increased likelihood of having primary care?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1841237"/>
              </p:ext>
            </p:extLst>
          </p:nvPr>
        </p:nvGraphicFramePr>
        <p:xfrm>
          <a:off x="990600" y="18288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2286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Usual Source of Care:</a:t>
            </a:r>
          </a:p>
          <a:p>
            <a:pPr algn="ctr"/>
            <a:r>
              <a:rPr lang="en-US" dirty="0" smtClean="0"/>
              <a:t>Chronic Conditions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9718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a usual source of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09821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Usual Source of Care: </a:t>
            </a:r>
            <a:br>
              <a:rPr lang="en-US" dirty="0" smtClean="0"/>
            </a:br>
            <a:r>
              <a:rPr lang="en-US" dirty="0" smtClean="0"/>
              <a:t>Insurance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962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="" xmlns:p14="http://schemas.microsoft.com/office/powerpoint/2010/main" val="3940811094"/>
              </p:ext>
            </p:extLst>
          </p:nvPr>
        </p:nvGraphicFramePr>
        <p:xfrm>
          <a:off x="685800" y="1905000"/>
          <a:ext cx="7848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29718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a usual source of care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Usual Source of Care:</a:t>
            </a:r>
            <a:br>
              <a:rPr lang="en-US" dirty="0" smtClean="0"/>
            </a:br>
            <a:r>
              <a:rPr lang="en-US" dirty="0" smtClean="0"/>
              <a:t>Region of Residence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21289880"/>
              </p:ext>
            </p:extLst>
          </p:nvPr>
        </p:nvGraphicFramePr>
        <p:xfrm>
          <a:off x="990600" y="21336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29718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a usual source of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52822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28600"/>
            <a:ext cx="7467600" cy="1447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Usual Source of Care:</a:t>
            </a:r>
          </a:p>
          <a:p>
            <a:pPr algn="ctr"/>
            <a:r>
              <a:rPr lang="en-US" dirty="0" smtClean="0"/>
              <a:t>Age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46525778"/>
              </p:ext>
            </p:extLst>
          </p:nvPr>
        </p:nvGraphicFramePr>
        <p:xfrm>
          <a:off x="914400" y="17526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29718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a usual source of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44367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286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Usual Source of Care:</a:t>
            </a:r>
          </a:p>
          <a:p>
            <a:pPr algn="ctr"/>
            <a:r>
              <a:rPr lang="en-US" dirty="0" smtClean="0"/>
              <a:t>Race and Ethnicity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68181906"/>
              </p:ext>
            </p:extLst>
          </p:nvPr>
        </p:nvGraphicFramePr>
        <p:xfrm>
          <a:off x="914400" y="18288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29718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a usual source of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384629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3048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Usual Source of Care: </a:t>
            </a:r>
          </a:p>
          <a:p>
            <a:pPr algn="ctr"/>
            <a:r>
              <a:rPr lang="en-US" dirty="0" smtClean="0"/>
              <a:t>Socioeconomic Status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113498010"/>
              </p:ext>
            </p:extLst>
          </p:nvPr>
        </p:nvGraphicFramePr>
        <p:xfrm>
          <a:off x="838200" y="20574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29718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a usual source of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282391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Place Care is Received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11 response categories </a:t>
            </a:r>
            <a:r>
              <a:rPr lang="en-US" sz="2800" dirty="0" smtClean="0"/>
              <a:t>(if usual source of care)</a:t>
            </a:r>
          </a:p>
          <a:p>
            <a:pPr lvl="1"/>
            <a:r>
              <a:rPr lang="en-US" dirty="0" smtClean="0"/>
              <a:t>Clinic or health center</a:t>
            </a:r>
          </a:p>
          <a:p>
            <a:pPr lvl="1"/>
            <a:r>
              <a:rPr lang="en-US" dirty="0" smtClean="0"/>
              <a:t>Doctor’s office or HMO</a:t>
            </a:r>
          </a:p>
          <a:p>
            <a:pPr lvl="1"/>
            <a:r>
              <a:rPr lang="en-US" dirty="0" smtClean="0"/>
              <a:t>Hospital emergency room</a:t>
            </a:r>
          </a:p>
          <a:p>
            <a:pPr lvl="1"/>
            <a:r>
              <a:rPr lang="en-US" dirty="0" smtClean="0"/>
              <a:t>Hospital outpatient department</a:t>
            </a:r>
          </a:p>
          <a:p>
            <a:pPr lvl="1"/>
            <a:r>
              <a:rPr lang="en-US" dirty="0" smtClean="0"/>
              <a:t>Military hospitals</a:t>
            </a:r>
          </a:p>
          <a:p>
            <a:pPr lvl="1"/>
            <a:r>
              <a:rPr lang="en-US" dirty="0" smtClean="0"/>
              <a:t>Does not go to one place most often</a:t>
            </a:r>
          </a:p>
          <a:p>
            <a:pPr lvl="1"/>
            <a:r>
              <a:rPr lang="en-US" dirty="0" smtClean="0"/>
              <a:t>Books/internet/hotline</a:t>
            </a:r>
          </a:p>
          <a:p>
            <a:pPr lvl="1"/>
            <a:r>
              <a:rPr lang="en-US" dirty="0" smtClean="0"/>
              <a:t>Hospital</a:t>
            </a:r>
          </a:p>
          <a:p>
            <a:pPr lvl="1"/>
            <a:r>
              <a:rPr lang="en-US" dirty="0" smtClean="0"/>
              <a:t>Urgent care</a:t>
            </a:r>
          </a:p>
          <a:p>
            <a:pPr lvl="1"/>
            <a:r>
              <a:rPr lang="en-US" dirty="0" smtClean="0"/>
              <a:t>Family member or friend</a:t>
            </a:r>
          </a:p>
          <a:p>
            <a:pPr lvl="1"/>
            <a:r>
              <a:rPr lang="en-US" dirty="0" smtClean="0"/>
              <a:t>Some other place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Aims</a:t>
            </a:r>
          </a:p>
          <a:p>
            <a:r>
              <a:rPr lang="en-US" dirty="0" smtClean="0"/>
              <a:t>Defining Primary Care</a:t>
            </a:r>
          </a:p>
          <a:p>
            <a:r>
              <a:rPr lang="en-US" dirty="0" smtClean="0"/>
              <a:t>Expanded Focus</a:t>
            </a:r>
          </a:p>
          <a:p>
            <a:r>
              <a:rPr lang="en-US" dirty="0" smtClean="0"/>
              <a:t>Aim 1 </a:t>
            </a:r>
          </a:p>
          <a:p>
            <a:r>
              <a:rPr lang="en-US" dirty="0" smtClean="0"/>
              <a:t>Aim 2</a:t>
            </a:r>
          </a:p>
          <a:p>
            <a:r>
              <a:rPr lang="en-US" dirty="0" smtClean="0"/>
              <a:t>Policy Considerations</a:t>
            </a:r>
          </a:p>
          <a:p>
            <a:r>
              <a:rPr lang="en-US" dirty="0" smtClean="0"/>
              <a:t>Next Steps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 - 2008</a:t>
            </a:r>
            <a:br>
              <a:rPr lang="en-US" dirty="0" smtClean="0"/>
            </a:br>
            <a:r>
              <a:rPr lang="en-US" sz="3100" dirty="0" smtClean="0"/>
              <a:t>Doctor’s Office or HMO: 73.6% all Ohioans</a:t>
            </a:r>
            <a:endParaRPr lang="en-US" sz="31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752600"/>
            <a:ext cx="1905000" cy="41242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73.6%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Medicare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Private ESI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 chronic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Rural – Non App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Suburban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35-44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45-54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55-64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White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Female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201-250%FPL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251-300%FPL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&gt;300%FPL</a:t>
            </a:r>
          </a:p>
          <a:p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4600" y="1752600"/>
            <a:ext cx="1752600" cy="36933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60%-73.5%</a:t>
            </a:r>
          </a:p>
          <a:p>
            <a:endParaRPr lang="en-US" b="1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private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chronic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Appalachia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Metro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25-34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Asian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101-138%FPL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139-150%FPL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151-200%FPL</a:t>
            </a:r>
          </a:p>
          <a:p>
            <a:endParaRPr lang="en-US" b="1" dirty="0">
              <a:ln w="12700">
                <a:solidFill>
                  <a:schemeClr val="tx2"/>
                </a:solidFill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8200" y="1752600"/>
            <a:ext cx="1752600" cy="23698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50-59.9%</a:t>
            </a:r>
          </a:p>
          <a:p>
            <a:endParaRPr lang="en-US" sz="1600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Medicaid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Dual eligible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Chronic mental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health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18-24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&lt;100%FPL</a:t>
            </a:r>
          </a:p>
          <a:p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400" y="1752600"/>
            <a:ext cx="1752600" cy="147732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40-49.9%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Uninsured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Black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Hispanic</a:t>
            </a:r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 - 2010</a:t>
            </a:r>
            <a:br>
              <a:rPr lang="en-US" dirty="0" smtClean="0"/>
            </a:br>
            <a:r>
              <a:rPr lang="en-US" sz="3100" dirty="0" smtClean="0"/>
              <a:t>Doctor’s Office or HMO: 72.5% all Ohioans</a:t>
            </a:r>
            <a:endParaRPr lang="en-US" sz="31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752600"/>
            <a:ext cx="1752600" cy="43704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72.5%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Medicare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Private ESI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private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 chronic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Rural – Non App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Suburban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45-54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55-64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White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Female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201-250%FPL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251-300%FPL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&gt;300%FPL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4600" y="1752600"/>
            <a:ext cx="1752600" cy="34163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60%-72.4%</a:t>
            </a:r>
          </a:p>
          <a:p>
            <a:endParaRPr lang="en-US" b="1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chronic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Appalachia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Metro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25-34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35-44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101-138%FPL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139-150%FPL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151-200%FPL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8200" y="1752600"/>
            <a:ext cx="1752600" cy="28623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50-59.9%</a:t>
            </a:r>
          </a:p>
          <a:p>
            <a:endParaRPr lang="en-US" sz="1600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Medicaid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Dual eligible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Chronic mental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health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18-24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Asian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Hispanic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&lt;100%FPL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400" y="1752600"/>
            <a:ext cx="1752600" cy="147732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40-49.9%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Uninsured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Black</a:t>
            </a:r>
          </a:p>
          <a:p>
            <a:endParaRPr lang="en-U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9800" y="5410200"/>
            <a:ext cx="228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Increased by </a:t>
            </a:r>
            <a:r>
              <a:rPr lang="en-US" u="sng" dirty="0" smtClean="0">
                <a:solidFill>
                  <a:srgbClr val="FF0000"/>
                </a:solidFill>
              </a:rPr>
              <a:t>&gt;</a:t>
            </a:r>
            <a:r>
              <a:rPr lang="en-US" dirty="0" smtClean="0">
                <a:solidFill>
                  <a:srgbClr val="FF0000"/>
                </a:solidFill>
              </a:rPr>
              <a:t>4%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Decreased by </a:t>
            </a:r>
            <a:r>
              <a:rPr lang="en-US" u="sng" dirty="0" smtClean="0">
                <a:solidFill>
                  <a:srgbClr val="00B0F0"/>
                </a:solidFill>
              </a:rPr>
              <a:t>&gt;</a:t>
            </a:r>
            <a:r>
              <a:rPr lang="en-US" dirty="0" smtClean="0">
                <a:solidFill>
                  <a:srgbClr val="00B0F0"/>
                </a:solidFill>
              </a:rPr>
              <a:t>4%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 - 2008</a:t>
            </a:r>
            <a:br>
              <a:rPr lang="en-US" dirty="0" smtClean="0"/>
            </a:br>
            <a:r>
              <a:rPr lang="en-US" sz="3100" dirty="0" smtClean="0"/>
              <a:t>Clinic: 13.1% all Ohioans</a:t>
            </a:r>
            <a:endParaRPr lang="en-US" sz="31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752600"/>
            <a:ext cx="2286000" cy="34163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u="sng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20%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Medicaid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Dual eligible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Uninsured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Chronic mental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health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Black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Asian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Hispanic (&gt;30%)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&lt;100%FPL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0" y="1752600"/>
            <a:ext cx="2286000" cy="36933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13.2-19.9%</a:t>
            </a:r>
          </a:p>
          <a:p>
            <a:endParaRPr lang="en-US" b="1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private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chronic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Appalachia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Metro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18-24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25-34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101-138%FPL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139-150%FPL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151-200%FPL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201-250%FPL</a:t>
            </a:r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72200" y="1752600"/>
            <a:ext cx="2209800" cy="393954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13.1%</a:t>
            </a:r>
            <a:endParaRPr lang="en-US" b="1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sz="1600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Medicare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Private ESI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 chronic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Rural non-App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Suburban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35-44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45-54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55-64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White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Female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251-300%FPL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&gt;300%FPL</a:t>
            </a:r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 - 2010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dirty="0" smtClean="0"/>
              <a:t>Clinic: 14% all Ohioans</a:t>
            </a:r>
            <a:endParaRPr lang="en-US" sz="31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752600"/>
            <a:ext cx="2286000" cy="28623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b="1" u="sng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20%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Medicaid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Uninsured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Chronic mental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health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Black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Hispanic (&gt;30%)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&lt;100%FPL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0" y="1752600"/>
            <a:ext cx="2286000" cy="452431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14.1-19.9%</a:t>
            </a:r>
          </a:p>
          <a:p>
            <a:endParaRPr lang="en-US" b="1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Dual eligible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private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chronic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Appalachia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Metro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18-24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25-34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45-54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Asian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101-138%FPL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139-150%FPL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151-200%FPL</a:t>
            </a:r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72200" y="1752600"/>
            <a:ext cx="2209800" cy="393954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14%</a:t>
            </a:r>
            <a:endParaRPr lang="en-US" b="1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sz="1600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Medicare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Private ESI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 chronic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Rural non-App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Suburban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35-44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55-64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White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Female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201-250%FPL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251-300%FPL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&gt;300%FPL</a:t>
            </a:r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5029200"/>
            <a:ext cx="22098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Increased by </a:t>
            </a:r>
            <a:r>
              <a:rPr lang="en-US" u="sng" dirty="0" smtClean="0">
                <a:solidFill>
                  <a:srgbClr val="FF0000"/>
                </a:solidFill>
              </a:rPr>
              <a:t>&gt;</a:t>
            </a:r>
            <a:r>
              <a:rPr lang="en-US" dirty="0" smtClean="0">
                <a:solidFill>
                  <a:srgbClr val="FF0000"/>
                </a:solidFill>
              </a:rPr>
              <a:t>4%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Decreased by </a:t>
            </a:r>
            <a:r>
              <a:rPr lang="en-US" u="sng" dirty="0" smtClean="0">
                <a:solidFill>
                  <a:srgbClr val="00B0F0"/>
                </a:solidFill>
              </a:rPr>
              <a:t>&gt;</a:t>
            </a:r>
            <a:r>
              <a:rPr lang="en-US" dirty="0" smtClean="0">
                <a:solidFill>
                  <a:srgbClr val="00B0F0"/>
                </a:solidFill>
              </a:rPr>
              <a:t>4%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 - 2008</a:t>
            </a:r>
            <a:br>
              <a:rPr lang="en-US" dirty="0" smtClean="0"/>
            </a:br>
            <a:r>
              <a:rPr lang="en-US" sz="3100" dirty="0" smtClean="0"/>
              <a:t>Emergency Room: 5.8% all Ohioans</a:t>
            </a:r>
            <a:endParaRPr lang="en-US" sz="3100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1828800"/>
            <a:ext cx="1752600" cy="4616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&lt;5.8%</a:t>
            </a:r>
            <a:endParaRPr lang="en-US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Medicare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Private ESI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private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 chronic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Rural – Non App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Suburban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45-54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55-64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White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Asian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Female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201-250%FPL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251-300%FPL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&gt;300%FPL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5800" y="1828800"/>
            <a:ext cx="1752600" cy="34163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5.8-9.9%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chronic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Appalachia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Metro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25-34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35-44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Hispanic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139-150%FPL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151-200%FPL</a:t>
            </a:r>
          </a:p>
          <a:p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8400" y="1828800"/>
            <a:ext cx="1752600" cy="23698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10-14.9%</a:t>
            </a:r>
          </a:p>
          <a:p>
            <a:endParaRPr lang="en-US" sz="1600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Dual eligible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Chronic mental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health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18-24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Black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101-138%FPL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1828800"/>
            <a:ext cx="1752600" cy="175432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15%</a:t>
            </a:r>
            <a:endParaRPr lang="en-US" b="1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Medicaid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Uninsured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&lt;100%FPL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 - 2010</a:t>
            </a:r>
            <a:br>
              <a:rPr lang="en-US" dirty="0" smtClean="0"/>
            </a:br>
            <a:r>
              <a:rPr lang="en-US" sz="3100" dirty="0" smtClean="0"/>
              <a:t>Emergency Room: 5.2% all Ohioans</a:t>
            </a:r>
            <a:endParaRPr lang="en-US" sz="3100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1752600"/>
            <a:ext cx="1752600" cy="486287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&lt;5.2%</a:t>
            </a:r>
            <a:endParaRPr lang="en-US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Medicare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Private ESI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private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Not chronic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Appalachia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Rural – Non App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Suburban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45-54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55-64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White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Female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151-200%FPL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201-250%FPL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251-300%FPL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&gt;300%FPL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1752600"/>
            <a:ext cx="1905000" cy="369331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5.2-9.9%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Other chronic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Chronic mental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health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Metro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18-24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25-34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35-44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Hispanic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Male</a:t>
            </a: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101-138%FPL</a:t>
            </a:r>
          </a:p>
          <a:p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8400" y="1752600"/>
            <a:ext cx="1752600" cy="212365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10-14.9%</a:t>
            </a:r>
          </a:p>
          <a:p>
            <a:endParaRPr lang="en-US" sz="1600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Medicaid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Dual eligible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Black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&lt;100%FPL</a:t>
            </a:r>
          </a:p>
          <a:p>
            <a:r>
              <a:rPr lang="en-US" sz="1600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139-150%FPL </a:t>
            </a:r>
          </a:p>
          <a:p>
            <a:endParaRPr lang="en-US" b="1" dirty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1752600"/>
            <a:ext cx="1752600" cy="12003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&gt;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15%</a:t>
            </a:r>
            <a:endParaRPr lang="en-US" b="1" u="sng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Uninsured</a:t>
            </a:r>
          </a:p>
          <a:p>
            <a:endParaRPr lang="en-US" b="1" dirty="0" smtClean="0">
              <a:ln w="12700">
                <a:noFill/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4953000"/>
            <a:ext cx="243840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Increased by </a:t>
            </a:r>
            <a:r>
              <a:rPr lang="en-US" u="sng" dirty="0" smtClean="0">
                <a:solidFill>
                  <a:srgbClr val="FF0000"/>
                </a:solidFill>
              </a:rPr>
              <a:t>&gt;</a:t>
            </a:r>
            <a:r>
              <a:rPr lang="en-US" dirty="0" smtClean="0">
                <a:solidFill>
                  <a:srgbClr val="FF0000"/>
                </a:solidFill>
              </a:rPr>
              <a:t>4%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Decreased by </a:t>
            </a:r>
            <a:r>
              <a:rPr lang="en-US" u="sng" dirty="0" smtClean="0">
                <a:solidFill>
                  <a:srgbClr val="00B0F0"/>
                </a:solidFill>
              </a:rPr>
              <a:t>&gt;</a:t>
            </a:r>
            <a:r>
              <a:rPr lang="en-US" dirty="0" smtClean="0">
                <a:solidFill>
                  <a:srgbClr val="00B0F0"/>
                </a:solidFill>
              </a:rPr>
              <a:t>4%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286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</a:t>
            </a:r>
          </a:p>
          <a:p>
            <a:pPr algn="ctr"/>
            <a:r>
              <a:rPr lang="en-US" dirty="0" smtClean="0"/>
              <a:t>Chronic Conditions - 2008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68181906"/>
              </p:ext>
            </p:extLst>
          </p:nvPr>
        </p:nvGraphicFramePr>
        <p:xfrm>
          <a:off x="990600" y="18288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58674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% with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384629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Received: </a:t>
            </a:r>
            <a:br>
              <a:rPr lang="en-US" dirty="0" smtClean="0"/>
            </a:br>
            <a:r>
              <a:rPr lang="en-US" dirty="0" smtClean="0"/>
              <a:t>Insurance Type - 2008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962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="" xmlns:p14="http://schemas.microsoft.com/office/powerpoint/2010/main" val="3940811094"/>
              </p:ext>
            </p:extLst>
          </p:nvPr>
        </p:nvGraphicFramePr>
        <p:xfrm>
          <a:off x="914400" y="1905000"/>
          <a:ext cx="7848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Received: </a:t>
            </a:r>
            <a:br>
              <a:rPr lang="en-US" dirty="0" smtClean="0"/>
            </a:br>
            <a:r>
              <a:rPr lang="en-US" dirty="0" smtClean="0"/>
              <a:t>Insurance Type - 2010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962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1741262954"/>
              </p:ext>
            </p:extLst>
          </p:nvPr>
        </p:nvGraphicFramePr>
        <p:xfrm>
          <a:off x="838200" y="1905000"/>
          <a:ext cx="7848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Received:</a:t>
            </a:r>
            <a:br>
              <a:rPr lang="en-US" dirty="0" smtClean="0"/>
            </a:br>
            <a:r>
              <a:rPr lang="en-US" dirty="0" smtClean="0"/>
              <a:t>Region of Residence - 2008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21289880"/>
              </p:ext>
            </p:extLst>
          </p:nvPr>
        </p:nvGraphicFramePr>
        <p:xfrm>
          <a:off x="914400" y="1828800"/>
          <a:ext cx="7543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52822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To estimate the proportion of Ohioans who have, or do not have, primary care</a:t>
            </a:r>
          </a:p>
          <a:p>
            <a:pPr>
              <a:buNone/>
            </a:pPr>
            <a:r>
              <a:rPr lang="en-US" dirty="0" smtClean="0"/>
              <a:t>2. To examine the association between having, or not having, primary care and unmet health needs, health status and health outcomes</a:t>
            </a:r>
          </a:p>
          <a:p>
            <a:pPr>
              <a:buNone/>
            </a:pPr>
            <a:r>
              <a:rPr lang="en-US" dirty="0" smtClean="0"/>
              <a:t>3. To develop an operational definition of Enhanced Primary care Home specific to Ohio policy, rules and laws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Place Care is Received:</a:t>
            </a:r>
            <a:br>
              <a:rPr lang="en-US" dirty="0" smtClean="0"/>
            </a:br>
            <a:r>
              <a:rPr lang="en-US" dirty="0" smtClean="0"/>
              <a:t>Region of Residence - 2010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68941666"/>
              </p:ext>
            </p:extLst>
          </p:nvPr>
        </p:nvGraphicFramePr>
        <p:xfrm>
          <a:off x="990600" y="19812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52822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286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</a:t>
            </a:r>
          </a:p>
          <a:p>
            <a:pPr algn="ctr"/>
            <a:r>
              <a:rPr lang="en-US" dirty="0" smtClean="0"/>
              <a:t>Race and Ethnicity - 2008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68181906"/>
              </p:ext>
            </p:extLst>
          </p:nvPr>
        </p:nvGraphicFramePr>
        <p:xfrm>
          <a:off x="914400" y="18288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28194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384629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286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</a:t>
            </a:r>
          </a:p>
          <a:p>
            <a:pPr algn="ctr"/>
            <a:r>
              <a:rPr lang="en-US" dirty="0" smtClean="0"/>
              <a:t>Race and Ethnicity - 2010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73025025"/>
              </p:ext>
            </p:extLst>
          </p:nvPr>
        </p:nvGraphicFramePr>
        <p:xfrm>
          <a:off x="914400" y="18288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4800" y="30480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384629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3048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 </a:t>
            </a:r>
          </a:p>
          <a:p>
            <a:pPr algn="ctr"/>
            <a:r>
              <a:rPr lang="en-US" dirty="0" smtClean="0"/>
              <a:t>Socioeconomic Status - 2008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113498010"/>
              </p:ext>
            </p:extLst>
          </p:nvPr>
        </p:nvGraphicFramePr>
        <p:xfrm>
          <a:off x="990600" y="19812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282391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3048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 </a:t>
            </a:r>
          </a:p>
          <a:p>
            <a:pPr algn="ctr"/>
            <a:r>
              <a:rPr lang="en-US" dirty="0" smtClean="0"/>
              <a:t>Socioeconomic Status - 2010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85957722"/>
              </p:ext>
            </p:extLst>
          </p:nvPr>
        </p:nvGraphicFramePr>
        <p:xfrm>
          <a:off x="1066800" y="20574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282391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990600"/>
          </a:xfrm>
        </p:spPr>
        <p:txBody>
          <a:bodyPr/>
          <a:lstStyle/>
          <a:p>
            <a:pPr algn="ctr"/>
            <a:r>
              <a:rPr lang="en-US" dirty="0" smtClean="0"/>
              <a:t>Logic Model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838200" y="1219200"/>
          <a:ext cx="7029450" cy="5286375"/>
        </p:xfrm>
        <a:graphic>
          <a:graphicData uri="http://schemas.openxmlformats.org/presentationml/2006/ole">
            <p:oleObj spid="_x0000_s1026" name="Document" r:id="rId3" imgW="9559443" imgH="7190180" progId="Word.Document.12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4988" y="1069975"/>
          <a:ext cx="7639050" cy="5475288"/>
        </p:xfrm>
        <a:graphic>
          <a:graphicData uri="http://schemas.openxmlformats.org/presentationml/2006/ole">
            <p:oleObj spid="_x0000_s1027" name="Document" r:id="rId4" imgW="9605316" imgH="689941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990600"/>
          </a:xfrm>
        </p:spPr>
        <p:txBody>
          <a:bodyPr/>
          <a:lstStyle/>
          <a:p>
            <a:pPr algn="ctr"/>
            <a:r>
              <a:rPr lang="en-US" dirty="0" smtClean="0"/>
              <a:t>Logic Model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838200" y="1219200"/>
          <a:ext cx="7029450" cy="5286375"/>
        </p:xfrm>
        <a:graphic>
          <a:graphicData uri="http://schemas.openxmlformats.org/presentationml/2006/ole">
            <p:oleObj spid="_x0000_s3074" name="Document" r:id="rId3" imgW="9559443" imgH="7190180" progId="Word.Document.12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4988" y="1069975"/>
          <a:ext cx="7639050" cy="5497513"/>
        </p:xfrm>
        <a:graphic>
          <a:graphicData uri="http://schemas.openxmlformats.org/presentationml/2006/ole">
            <p:oleObj spid="_x0000_s3075" name="Document" r:id="rId4" imgW="9605316" imgH="692791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990600"/>
          </a:xfrm>
        </p:spPr>
        <p:txBody>
          <a:bodyPr/>
          <a:lstStyle/>
          <a:p>
            <a:pPr algn="ctr"/>
            <a:r>
              <a:rPr lang="en-US" dirty="0" smtClean="0"/>
              <a:t>Logic Model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838200" y="1219200"/>
          <a:ext cx="7029450" cy="5286375"/>
        </p:xfrm>
        <a:graphic>
          <a:graphicData uri="http://schemas.openxmlformats.org/presentationml/2006/ole">
            <p:oleObj spid="_x0000_s25602" name="Document" r:id="rId3" imgW="9559443" imgH="7190180" progId="Word.Document.12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4988" y="1069975"/>
          <a:ext cx="7639050" cy="5508625"/>
        </p:xfrm>
        <a:graphic>
          <a:graphicData uri="http://schemas.openxmlformats.org/presentationml/2006/ole">
            <p:oleObj spid="_x0000_s25603" name="Document" r:id="rId4" imgW="9605316" imgH="694234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Aim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relationship between having primary care and ER use?</a:t>
            </a:r>
          </a:p>
          <a:p>
            <a:r>
              <a:rPr lang="en-US" dirty="0" smtClean="0"/>
              <a:t>What is the relationship between having primary care and access to care from a specialist?</a:t>
            </a:r>
          </a:p>
          <a:p>
            <a:r>
              <a:rPr lang="en-US" dirty="0" smtClean="0"/>
              <a:t>What is the relationship between having primary care and health status?</a:t>
            </a:r>
          </a:p>
          <a:p>
            <a:r>
              <a:rPr lang="en-US" dirty="0" smtClean="0"/>
              <a:t>What is the relationship between having primary care and health outcomes?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Aim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ER use: number of ER visits</a:t>
            </a:r>
          </a:p>
          <a:p>
            <a:r>
              <a:rPr lang="en-US" dirty="0" smtClean="0"/>
              <a:t>Access to a specialist: degree of difficulty seeing a specialist</a:t>
            </a:r>
          </a:p>
          <a:p>
            <a:r>
              <a:rPr lang="en-US" dirty="0" smtClean="0"/>
              <a:t>Health status: general health</a:t>
            </a:r>
          </a:p>
          <a:p>
            <a:r>
              <a:rPr lang="en-US" dirty="0" smtClean="0"/>
              <a:t>Health outcomes: number of hospitalizations; BMI; smoking status, Diabetes control</a:t>
            </a:r>
          </a:p>
          <a:p>
            <a:r>
              <a:rPr lang="en-US" dirty="0" smtClean="0"/>
              <a:t>Unmet needs: not filled a prescription due to cost; not get other health care needed, frequency of getting needed help coordinating care</a:t>
            </a:r>
          </a:p>
          <a:p>
            <a:r>
              <a:rPr lang="en-US" dirty="0" smtClean="0"/>
              <a:t>Rating of health care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Primary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en-US" dirty="0" smtClean="0"/>
              <a:t>Usual source of care</a:t>
            </a:r>
          </a:p>
          <a:p>
            <a:pPr marL="852678" lvl="1" indent="-514350">
              <a:buAutoNum type="alphaLcPeriod"/>
            </a:pPr>
            <a:r>
              <a:rPr lang="en-US" dirty="0" smtClean="0"/>
              <a:t>yes/no</a:t>
            </a:r>
          </a:p>
          <a:p>
            <a:pPr marL="852678" lvl="1" indent="-514350">
              <a:buNone/>
            </a:pPr>
            <a:endParaRPr lang="en-US" dirty="0" smtClean="0"/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Place care is received</a:t>
            </a:r>
          </a:p>
          <a:p>
            <a:pPr marL="852678" lvl="1" indent="-514350">
              <a:buAutoNum type="alphaLcPeriod"/>
            </a:pPr>
            <a:r>
              <a:rPr lang="en-US" dirty="0" smtClean="0"/>
              <a:t>Clinic or health center</a:t>
            </a:r>
          </a:p>
          <a:p>
            <a:pPr marL="852678" lvl="1" indent="-514350">
              <a:buAutoNum type="alphaLcPeriod" startAt="2"/>
            </a:pPr>
            <a:r>
              <a:rPr lang="en-US" dirty="0" smtClean="0"/>
              <a:t>Doctor’s office or HMO</a:t>
            </a:r>
          </a:p>
          <a:p>
            <a:pPr marL="852678" lvl="1" indent="-514350">
              <a:buAutoNum type="alphaLcPeriod" startAt="3"/>
            </a:pPr>
            <a:r>
              <a:rPr lang="en-US" dirty="0" smtClean="0"/>
              <a:t>Hospital emergency room</a:t>
            </a:r>
          </a:p>
          <a:p>
            <a:pPr marL="852678" lvl="1" indent="-514350">
              <a:buAutoNum type="alphaLcPeriod" startAt="4"/>
            </a:pPr>
            <a:r>
              <a:rPr lang="en-US" dirty="0" smtClean="0"/>
              <a:t>Other </a:t>
            </a:r>
          </a:p>
          <a:p>
            <a:pPr marL="852678" lvl="1" indent="-514350">
              <a:buNone/>
            </a:pPr>
            <a:endParaRPr lang="en-US" dirty="0" smtClean="0"/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Levels of care use</a:t>
            </a:r>
          </a:p>
          <a:p>
            <a:pPr marL="852678" lvl="1" indent="-514350">
              <a:buAutoNum type="alphaLcPeriod"/>
            </a:pPr>
            <a:r>
              <a:rPr lang="en-US" dirty="0" smtClean="0"/>
              <a:t>Enhanced use</a:t>
            </a:r>
          </a:p>
          <a:p>
            <a:pPr marL="852678" lvl="1" indent="-514350">
              <a:buAutoNum type="alphaLcPeriod" startAt="2"/>
            </a:pPr>
            <a:r>
              <a:rPr lang="en-US" dirty="0" smtClean="0"/>
              <a:t>Limited use</a:t>
            </a:r>
          </a:p>
          <a:p>
            <a:pPr marL="852678" lvl="1" indent="-514350">
              <a:buAutoNum type="alphaLcPeriod" startAt="3"/>
            </a:pPr>
            <a:r>
              <a:rPr lang="en-US" dirty="0" smtClean="0"/>
              <a:t>No use</a:t>
            </a:r>
          </a:p>
          <a:p>
            <a:pPr marL="852678" lvl="1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905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Having a Usual Source of Care is associated with: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3657600" cy="2667000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2"/>
                </a:solidFill>
              </a:rPr>
              <a:t>More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ER visits *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Hospital admissions *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Control of diabetes *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Satisfaction with health care *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267200" y="2362200"/>
            <a:ext cx="3886200" cy="3200400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2"/>
                </a:solidFill>
              </a:rPr>
              <a:t>Less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Difficulty seeing a specialist *+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Worse general health*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Likely to smoke +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Likely to report </a:t>
            </a:r>
            <a:r>
              <a:rPr lang="en-US" u="sng" dirty="0" smtClean="0">
                <a:solidFill>
                  <a:schemeClr val="bg2"/>
                </a:solidFill>
              </a:rPr>
              <a:t>not</a:t>
            </a:r>
            <a:r>
              <a:rPr lang="en-US" dirty="0" smtClean="0">
                <a:solidFill>
                  <a:schemeClr val="bg2"/>
                </a:solidFill>
              </a:rPr>
              <a:t> getting other needed care</a:t>
            </a:r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Outcomes by Place Care </a:t>
            </a:r>
            <a:br>
              <a:rPr lang="en-US" dirty="0" smtClean="0"/>
            </a:br>
            <a:r>
              <a:rPr lang="en-US" dirty="0" smtClean="0"/>
              <a:t>is Received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78458949"/>
              </p:ext>
            </p:extLst>
          </p:nvPr>
        </p:nvGraphicFramePr>
        <p:xfrm>
          <a:off x="609600" y="1905000"/>
          <a:ext cx="7924800" cy="41611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86000"/>
                <a:gridCol w="939800"/>
                <a:gridCol w="939800"/>
                <a:gridCol w="939800"/>
                <a:gridCol w="939800"/>
                <a:gridCol w="939800"/>
                <a:gridCol w="939800"/>
              </a:tblGrid>
              <a:tr h="4802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Clinic v. ER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Clinic v. Doctor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ER v. Doctor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4405">
                <a:tc>
                  <a:txBody>
                    <a:bodyPr/>
                    <a:lstStyle/>
                    <a:p>
                      <a:r>
                        <a:rPr lang="en-US" dirty="0" smtClean="0"/>
                        <a:t>ER Visits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r>
                        <a:rPr lang="en-US" dirty="0" smtClean="0"/>
                        <a:t>Hospital admissions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r>
                        <a:rPr lang="en-US" dirty="0" smtClean="0"/>
                        <a:t>Difficulty seeing a specialist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632732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Unmet Needs by Place Care </a:t>
            </a:r>
            <a:br>
              <a:rPr lang="en-US" dirty="0" smtClean="0"/>
            </a:br>
            <a:r>
              <a:rPr lang="en-US" dirty="0" smtClean="0"/>
              <a:t>is Received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736410"/>
              </p:ext>
            </p:extLst>
          </p:nvPr>
        </p:nvGraphicFramePr>
        <p:xfrm>
          <a:off x="457200" y="1600200"/>
          <a:ext cx="8153400" cy="349799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08738"/>
                <a:gridCol w="940777"/>
                <a:gridCol w="940777"/>
                <a:gridCol w="940777"/>
                <a:gridCol w="940777"/>
                <a:gridCol w="940777"/>
                <a:gridCol w="940777"/>
              </a:tblGrid>
              <a:tr h="4802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Clinic v. ER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Clinic v. Doctor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ER v. Doctor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4405">
                <a:tc>
                  <a:txBody>
                    <a:bodyPr/>
                    <a:lstStyle/>
                    <a:p>
                      <a:r>
                        <a:rPr lang="en-US" dirty="0" smtClean="0"/>
                        <a:t>Not filled a prescription due to cost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r>
                        <a:rPr lang="en-US" dirty="0" smtClean="0"/>
                        <a:t>Not get other</a:t>
                      </a:r>
                      <a:r>
                        <a:rPr lang="en-US" baseline="0" dirty="0" smtClean="0"/>
                        <a:t> health care needed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192207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Select Variables by Place Care </a:t>
            </a:r>
            <a:br>
              <a:rPr lang="en-US" dirty="0" smtClean="0"/>
            </a:br>
            <a:r>
              <a:rPr lang="en-US" dirty="0" smtClean="0"/>
              <a:t>is Received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65910175"/>
              </p:ext>
            </p:extLst>
          </p:nvPr>
        </p:nvGraphicFramePr>
        <p:xfrm>
          <a:off x="609600" y="1905000"/>
          <a:ext cx="7924802" cy="43898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5728"/>
                <a:gridCol w="818834"/>
                <a:gridCol w="1014048"/>
                <a:gridCol w="1014048"/>
                <a:gridCol w="1014048"/>
                <a:gridCol w="1014048"/>
                <a:gridCol w="1014048"/>
              </a:tblGrid>
              <a:tr h="4802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Clinic v. ER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Clinic v. Doctor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ER v. Doctor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4405"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r>
                        <a:rPr lang="en-US" baseline="0" dirty="0" smtClean="0"/>
                        <a:t> Health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better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better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better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r>
                        <a:rPr lang="en-US" dirty="0" smtClean="0"/>
                        <a:t>Health care</a:t>
                      </a:r>
                      <a:r>
                        <a:rPr lang="en-US" baseline="0" dirty="0" smtClean="0"/>
                        <a:t> rating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better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better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better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better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r>
                        <a:rPr lang="en-US" dirty="0" smtClean="0"/>
                        <a:t>Smoking status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44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ns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more</a:t>
                      </a:r>
                      <a:endParaRPr lang="en-US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972317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Policy Considerations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questions/revision of current questions would promote better population level data on primary care and its association with outcomes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Policy Considerations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Although the Hispanic population continues to lag behind other racial and ethnic groups in having a usual source of care, they experienced a 6% increase between 2008 and 2010.</a:t>
            </a:r>
          </a:p>
          <a:p>
            <a:pPr lvl="1"/>
            <a:r>
              <a:rPr lang="en-US" dirty="0" smtClean="0"/>
              <a:t>Factors associated with this increase should be investigated.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7467600" cy="1447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Reduction in use of ER as a usual source of care must address the primary factors associated with high ER utilization among Ohioans: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3352800"/>
            <a:ext cx="3657600" cy="4525963"/>
          </a:xfrm>
        </p:spPr>
        <p:txBody>
          <a:bodyPr>
            <a:normAutofit/>
          </a:bodyPr>
          <a:lstStyle/>
          <a:p>
            <a:pPr lvl="1"/>
            <a:r>
              <a:rPr lang="en-US" sz="2600" dirty="0" smtClean="0"/>
              <a:t>Uninsured (&gt;15% in 2008 and 2010)</a:t>
            </a:r>
          </a:p>
          <a:p>
            <a:pPr lvl="1"/>
            <a:r>
              <a:rPr lang="en-US" sz="2600" dirty="0" smtClean="0"/>
              <a:t>&lt;100%FPL</a:t>
            </a:r>
          </a:p>
          <a:p>
            <a:pPr lvl="1"/>
            <a:r>
              <a:rPr lang="en-US" sz="2600" dirty="0" smtClean="0"/>
              <a:t>Medicaid</a:t>
            </a:r>
          </a:p>
          <a:p>
            <a:pPr lvl="1"/>
            <a:r>
              <a:rPr lang="en-US" sz="2600" dirty="0" smtClean="0"/>
              <a:t>Dual eligible</a:t>
            </a:r>
          </a:p>
          <a:p>
            <a:pPr lvl="1"/>
            <a:r>
              <a:rPr lang="en-US" sz="2600" dirty="0" smtClean="0"/>
              <a:t>African American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3352800"/>
            <a:ext cx="3657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Chronic mental health</a:t>
            </a:r>
          </a:p>
          <a:p>
            <a:r>
              <a:rPr lang="en-US" dirty="0" smtClean="0"/>
              <a:t>18-24</a:t>
            </a:r>
          </a:p>
          <a:p>
            <a:r>
              <a:rPr lang="en-US" dirty="0" smtClean="0"/>
              <a:t>101-138%FPL</a:t>
            </a:r>
          </a:p>
          <a:p>
            <a:r>
              <a:rPr lang="en-US" dirty="0" smtClean="0"/>
              <a:t>139-150%FPL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04800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Policy Considerations </a:t>
            </a:r>
            <a:endParaRPr lang="en-US" sz="4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Policy Considerations</a:t>
            </a:r>
            <a:endParaRPr lang="en-US" sz="4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income increases, a larger percentage of Ohioans have a doctor as their usual source of care while smaller percentages have either a clinic or the ER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Policy Considerations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select unmet needs (not filling a prescription due to cost; not getting other needed health care), having a usual source of care was critical in both 2008 and 2010.</a:t>
            </a:r>
          </a:p>
          <a:p>
            <a:pPr lvl="1"/>
            <a:r>
              <a:rPr lang="en-US" dirty="0" smtClean="0"/>
              <a:t>However, whether that usual source of care was a clinic or a doctor did not matter. 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Next Steps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of multivariate models to predict the likelihood of having primary care</a:t>
            </a:r>
          </a:p>
          <a:p>
            <a:r>
              <a:rPr lang="en-US" dirty="0" smtClean="0"/>
              <a:t>Continued examination of the relationship between primary care and health outcomes and unmet needs</a:t>
            </a:r>
          </a:p>
          <a:p>
            <a:r>
              <a:rPr lang="en-US" dirty="0" smtClean="0"/>
              <a:t>Comparison of findings to MEPS data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Levels of Primary Care Use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en-US" dirty="0" smtClean="0"/>
              <a:t>Enhanced use</a:t>
            </a:r>
          </a:p>
          <a:p>
            <a:pPr marL="852678" lvl="1" indent="-514350"/>
            <a:r>
              <a:rPr lang="en-US" dirty="0" smtClean="0"/>
              <a:t>Received a routine check-up during previous year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Limited use</a:t>
            </a:r>
          </a:p>
          <a:p>
            <a:pPr marL="852678" lvl="1" indent="-514350"/>
            <a:r>
              <a:rPr lang="en-US" dirty="0" smtClean="0"/>
              <a:t>No routine check-up; visited a doctor during previous year</a:t>
            </a:r>
          </a:p>
          <a:p>
            <a:pPr marL="550926" indent="-514350">
              <a:buFont typeface="+mj-lt"/>
              <a:buAutoNum type="arabicPeriod"/>
            </a:pPr>
            <a:r>
              <a:rPr lang="en-US" dirty="0" smtClean="0"/>
              <a:t>No use</a:t>
            </a:r>
          </a:p>
          <a:p>
            <a:pPr marL="852678" lvl="1" indent="-514350"/>
            <a:r>
              <a:rPr lang="en-US" dirty="0" smtClean="0"/>
              <a:t>No routine check up; did not visit a doctor during previous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Appendix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1841237"/>
              </p:ext>
            </p:extLst>
          </p:nvPr>
        </p:nvGraphicFramePr>
        <p:xfrm>
          <a:off x="762000" y="19050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2286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Usual Source of Care:</a:t>
            </a:r>
          </a:p>
          <a:p>
            <a:pPr algn="ctr"/>
            <a:r>
              <a:rPr lang="en-US" dirty="0" smtClean="0"/>
              <a:t>Gender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1242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a usual source of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09821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series"/>
        </p:bldSub>
      </p:bldGraphic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28600"/>
            <a:ext cx="7467600" cy="1447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</a:t>
            </a:r>
          </a:p>
          <a:p>
            <a:pPr algn="ctr"/>
            <a:r>
              <a:rPr lang="en-US" dirty="0" smtClean="0"/>
              <a:t>Age - 2008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346525778"/>
              </p:ext>
            </p:extLst>
          </p:nvPr>
        </p:nvGraphicFramePr>
        <p:xfrm>
          <a:off x="762000" y="17526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44367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28600"/>
            <a:ext cx="7467600" cy="14478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</a:t>
            </a:r>
          </a:p>
          <a:p>
            <a:pPr algn="ctr"/>
            <a:r>
              <a:rPr lang="en-US" dirty="0" smtClean="0"/>
              <a:t>Age - 2010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07295369"/>
              </p:ext>
            </p:extLst>
          </p:nvPr>
        </p:nvGraphicFramePr>
        <p:xfrm>
          <a:off x="914400" y="17526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144367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1841237"/>
              </p:ext>
            </p:extLst>
          </p:nvPr>
        </p:nvGraphicFramePr>
        <p:xfrm>
          <a:off x="990600" y="2057400"/>
          <a:ext cx="7391400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2286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</a:t>
            </a:r>
          </a:p>
          <a:p>
            <a:pPr algn="ctr"/>
            <a:r>
              <a:rPr lang="en-US" dirty="0" smtClean="0"/>
              <a:t>Gender - 2008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09821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/>
        </p:bldSub>
      </p:bldGraphic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18076020"/>
              </p:ext>
            </p:extLst>
          </p:nvPr>
        </p:nvGraphicFramePr>
        <p:xfrm>
          <a:off x="990600" y="2057400"/>
          <a:ext cx="7391400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228600"/>
            <a:ext cx="7467600" cy="1371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Place Care is Received:</a:t>
            </a:r>
          </a:p>
          <a:p>
            <a:pPr algn="ctr"/>
            <a:r>
              <a:rPr lang="en-US" dirty="0" smtClean="0"/>
              <a:t>Gender - 2010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8194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place for care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109821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/>
        </p:bldSub>
      </p:bldGraphic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Level of Care Use: </a:t>
            </a:r>
            <a:br>
              <a:rPr lang="en-US" dirty="0" smtClean="0"/>
            </a:br>
            <a:r>
              <a:rPr lang="en-US" dirty="0" smtClean="0"/>
              <a:t>Insurance Type - 2008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6962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138685661"/>
              </p:ext>
            </p:extLst>
          </p:nvPr>
        </p:nvGraphicFramePr>
        <p:xfrm>
          <a:off x="914400" y="1905000"/>
          <a:ext cx="6248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0"/>
            <a:ext cx="12477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5675" y="3429000"/>
            <a:ext cx="139065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57200" y="3048000"/>
            <a:ext cx="53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level of care use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18739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Level of Care Use:</a:t>
            </a:r>
            <a:br>
              <a:rPr lang="en-US" dirty="0" smtClean="0"/>
            </a:br>
            <a:r>
              <a:rPr lang="en-US" dirty="0" smtClean="0"/>
              <a:t>Region of Residence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8576515"/>
              </p:ext>
            </p:extLst>
          </p:nvPr>
        </p:nvGraphicFramePr>
        <p:xfrm>
          <a:off x="685800" y="1981200"/>
          <a:ext cx="6705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2800" y="2362200"/>
            <a:ext cx="1619048" cy="22571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971800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% with a usual source of care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379081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543800" cy="71628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Sociodemographic </a:t>
            </a:r>
            <a:r>
              <a:rPr lang="en-US" dirty="0"/>
              <a:t>Variables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329380932"/>
              </p:ext>
            </p:extLst>
          </p:nvPr>
        </p:nvGraphicFramePr>
        <p:xfrm>
          <a:off x="533400" y="1066800"/>
          <a:ext cx="8077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24169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Logic Model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838200" y="1219200"/>
          <a:ext cx="7029450" cy="5286375"/>
        </p:xfrm>
        <a:graphic>
          <a:graphicData uri="http://schemas.openxmlformats.org/presentationml/2006/ole">
            <p:oleObj spid="_x0000_s2050" name="Document" r:id="rId3" imgW="9559443" imgH="7190180" progId="Word.Document.12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4988" y="1069975"/>
          <a:ext cx="7639050" cy="5475288"/>
        </p:xfrm>
        <a:graphic>
          <a:graphicData uri="http://schemas.openxmlformats.org/presentationml/2006/ole">
            <p:oleObj spid="_x0000_s2051" name="Document" r:id="rId4" imgW="9605316" imgH="689941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70648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Expanded Focus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2209800"/>
            <a:ext cx="495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INDIVIDUALS WITH CHRONIC CONDITIONS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Patient Protection and Affordable Care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Title II: Role of Public Programs</a:t>
            </a:r>
          </a:p>
          <a:p>
            <a:pPr lvl="1"/>
            <a:r>
              <a:rPr lang="en-US" dirty="0" smtClean="0"/>
              <a:t>Subtitle I: Improving the Quality of Medicaid for Patients and Providers</a:t>
            </a:r>
          </a:p>
          <a:p>
            <a:pPr lvl="2"/>
            <a:r>
              <a:rPr lang="en-US" dirty="0" smtClean="0"/>
              <a:t>Section 2703: State Option to Provide Health Homes for Enrollees with Chronic Conditions</a:t>
            </a:r>
          </a:p>
          <a:p>
            <a:pPr lvl="2"/>
            <a:r>
              <a:rPr lang="en-US" dirty="0" smtClean="0"/>
              <a:t>Eligible individuals: </a:t>
            </a:r>
          </a:p>
          <a:p>
            <a:pPr lvl="3"/>
            <a:r>
              <a:rPr lang="en-US" dirty="0" smtClean="0"/>
              <a:t>Eligible for State assistance</a:t>
            </a:r>
          </a:p>
          <a:p>
            <a:pPr lvl="3"/>
            <a:r>
              <a:rPr lang="en-US" dirty="0" smtClean="0"/>
              <a:t>Has at least:</a:t>
            </a:r>
          </a:p>
          <a:p>
            <a:pPr lvl="4"/>
            <a:r>
              <a:rPr lang="en-US" dirty="0" smtClean="0"/>
              <a:t>2 chronic conditions</a:t>
            </a:r>
          </a:p>
          <a:p>
            <a:pPr lvl="4"/>
            <a:r>
              <a:rPr lang="en-US" dirty="0" smtClean="0"/>
              <a:t>1 chronic condition and is at risk of having a second chronic condition; or</a:t>
            </a:r>
          </a:p>
          <a:p>
            <a:pPr lvl="4"/>
            <a:r>
              <a:rPr lang="en-US" dirty="0" smtClean="0"/>
              <a:t>1 serious and persistent metal health condition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4856</TotalTime>
  <Words>1737</Words>
  <Application>Microsoft Office PowerPoint</Application>
  <PresentationFormat>On-screen Show (4:3)</PresentationFormat>
  <Paragraphs>605</Paragraphs>
  <Slides>57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9" baseType="lpstr">
      <vt:lpstr>Technic</vt:lpstr>
      <vt:lpstr>Document</vt:lpstr>
      <vt:lpstr>Snapshot of Determinants for an Enhanced Primary care Home Initiative: Current Status of Primary Care and Policy Considerations</vt:lpstr>
      <vt:lpstr>Agenda</vt:lpstr>
      <vt:lpstr>Project Aims</vt:lpstr>
      <vt:lpstr>Defining Primary Care</vt:lpstr>
      <vt:lpstr>Three Levels of Primary Care Use </vt:lpstr>
      <vt:lpstr>Sociodemographic Variables</vt:lpstr>
      <vt:lpstr>Logic Model</vt:lpstr>
      <vt:lpstr>Expanded Focus</vt:lpstr>
      <vt:lpstr>Patient Protection and Affordable Care Act</vt:lpstr>
      <vt:lpstr>Chronic Conditions</vt:lpstr>
      <vt:lpstr>Chronic Groups</vt:lpstr>
      <vt:lpstr>Aim 1</vt:lpstr>
      <vt:lpstr>Slide 13</vt:lpstr>
      <vt:lpstr>Usual Source of Care:  Insurance Type</vt:lpstr>
      <vt:lpstr>Usual Source of Care: Region of Residence</vt:lpstr>
      <vt:lpstr>Slide 16</vt:lpstr>
      <vt:lpstr>Slide 17</vt:lpstr>
      <vt:lpstr>Slide 18</vt:lpstr>
      <vt:lpstr>Place Care is Received</vt:lpstr>
      <vt:lpstr>Place Care is Received - 2008 Doctor’s Office or HMO: 73.6% all Ohioans</vt:lpstr>
      <vt:lpstr>Place Care is Received - 2010 Doctor’s Office or HMO: 72.5% all Ohioans</vt:lpstr>
      <vt:lpstr>Place Care is Received - 2008 Clinic: 13.1% all Ohioans</vt:lpstr>
      <vt:lpstr>Place Care is Received - 2010 Clinic: 14% all Ohioans</vt:lpstr>
      <vt:lpstr>Place Care is Received - 2008 Emergency Room: 5.8% all Ohioans</vt:lpstr>
      <vt:lpstr>Place Care is Received - 2010 Emergency Room: 5.2% all Ohioans</vt:lpstr>
      <vt:lpstr>Slide 26</vt:lpstr>
      <vt:lpstr>Place Care is Received:  Insurance Type - 2008</vt:lpstr>
      <vt:lpstr>Place Care is Received:  Insurance Type - 2010</vt:lpstr>
      <vt:lpstr>Place Care is Received: Region of Residence - 2008</vt:lpstr>
      <vt:lpstr>Place Care is Received: Region of Residence - 2010</vt:lpstr>
      <vt:lpstr>Slide 31</vt:lpstr>
      <vt:lpstr>Slide 32</vt:lpstr>
      <vt:lpstr>Slide 33</vt:lpstr>
      <vt:lpstr>Slide 34</vt:lpstr>
      <vt:lpstr>Logic Model</vt:lpstr>
      <vt:lpstr>Logic Model</vt:lpstr>
      <vt:lpstr>Logic Model</vt:lpstr>
      <vt:lpstr>Aim 2</vt:lpstr>
      <vt:lpstr>Aim 2</vt:lpstr>
      <vt:lpstr>Having a Usual Source of Care is associated with: </vt:lpstr>
      <vt:lpstr>Outcomes by Place Care  is Received</vt:lpstr>
      <vt:lpstr>Unmet Needs by Place Care  is Received</vt:lpstr>
      <vt:lpstr>Select Variables by Place Care  is Received</vt:lpstr>
      <vt:lpstr>Policy Considerations </vt:lpstr>
      <vt:lpstr>Policy Considerations </vt:lpstr>
      <vt:lpstr>Reduction in use of ER as a usual source of care must address the primary factors associated with high ER utilization among Ohioans:</vt:lpstr>
      <vt:lpstr>Policy Considerations</vt:lpstr>
      <vt:lpstr>Policy Considerations</vt:lpstr>
      <vt:lpstr>Next Steps</vt:lpstr>
      <vt:lpstr>Appendix</vt:lpstr>
      <vt:lpstr>Slide 51</vt:lpstr>
      <vt:lpstr>Slide 52</vt:lpstr>
      <vt:lpstr>Slide 53</vt:lpstr>
      <vt:lpstr>Slide 54</vt:lpstr>
      <vt:lpstr>Slide 55</vt:lpstr>
      <vt:lpstr>Level of Care Use:  Insurance Type - 2008</vt:lpstr>
      <vt:lpstr>Level of Care Use: Region of Residence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Snapshot of Determinants for an Enhanced Primary care Home Initiative: Current Status of Primary Care and Future Policy Considerations</dc:title>
  <dc:creator>Lisa Raiz</dc:creator>
  <cp:lastModifiedBy>Lisa Raiz</cp:lastModifiedBy>
  <cp:revision>314</cp:revision>
  <dcterms:created xsi:type="dcterms:W3CDTF">2011-07-19T18:24:05Z</dcterms:created>
  <dcterms:modified xsi:type="dcterms:W3CDTF">2011-07-27T13:31:55Z</dcterms:modified>
</cp:coreProperties>
</file>