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84" r:id="rId6"/>
    <p:sldId id="288" r:id="rId7"/>
    <p:sldId id="329" r:id="rId8"/>
    <p:sldId id="289" r:id="rId9"/>
    <p:sldId id="290" r:id="rId10"/>
    <p:sldId id="291" r:id="rId11"/>
    <p:sldId id="330" r:id="rId12"/>
    <p:sldId id="331" r:id="rId13"/>
    <p:sldId id="293" r:id="rId14"/>
    <p:sldId id="263" r:id="rId15"/>
    <p:sldId id="298" r:id="rId16"/>
    <p:sldId id="302" r:id="rId17"/>
    <p:sldId id="303" r:id="rId18"/>
    <p:sldId id="327" r:id="rId19"/>
    <p:sldId id="304" r:id="rId20"/>
    <p:sldId id="326"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28" r:id="rId35"/>
    <p:sldId id="320" r:id="rId36"/>
    <p:sldId id="319" r:id="rId37"/>
    <p:sldId id="321" r:id="rId38"/>
    <p:sldId id="322" r:id="rId39"/>
    <p:sldId id="323" r:id="rId40"/>
    <p:sldId id="324" r:id="rId41"/>
    <p:sldId id="294" r:id="rId42"/>
    <p:sldId id="325" r:id="rId43"/>
    <p:sldId id="295" r:id="rId44"/>
    <p:sldId id="2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091F03-01CC-D4D6-84BD-5C9066ACCFC3}" name="Schnitzler, Nikki" initials="NS" userId="S::sch960@osumc.edu::54de46f0-6513-4163-a463-41ec563a289e" providerId="AD"/>
  <p188:author id="{75B77404-5D40-4020-2FD6-B74EF91FAC59}" name="Rossfeld, Zach" initials="RZ" userId="S::36706087@id.ohio.gov::7bd30457-0939-4ebe-a7a2-d757b06c64ce" providerId="AD"/>
  <p188:author id="{E9002F18-7033-C2C6-C30C-1D0A9084F75E}" name="Wise, Nadine" initials="WN" userId="S::wise49@osumc.edu::44144d40-815b-49fa-9772-350c3f68dd73" providerId="AD"/>
  <p188:author id="{7CC03F18-DCBF-261E-4746-CE489685C9B3}" name="Ruhil, Anirudh" initials="RA" userId="S::ruhil_ohio.edu#ext#@buckeyemailosu.onmicrosoft.com::f80a056f-1491-4d20-9bee-f247d4aba4ff" providerId="AD"/>
  <p188:author id="{00424220-E809-8AC3-BD4D-BAB0FBA6EA07}" name="Robinson, Ann" initials="AR" userId="S::rob154@osumc.edu::3ce11e4d-a96b-4fc0-ac59-70f1aa0419d0" providerId="AD"/>
  <p188:author id="{16187920-4389-E786-C622-E4747406FA4F}" name="Robinson, Ann" initials="RA" userId="S::ann.robinson_osumc.edu#ext#@buckeyemailosu.onmicrosoft.com::d3788f96-fc56-4224-9028-e7585d4e7e18" providerId="AD"/>
  <p188:author id="{30966024-E80D-66B3-DA57-5F9D833917C3}" name="Tosun, Leyla" initials="TL" userId="S::tosun.3@osu.edu::92cefbde-01dd-4c4e-b734-344eac2d54af" providerId="AD"/>
  <p188:author id="{77E3E824-95F0-2C88-8FF5-D698198B1A9E}" name="Robinson, Ann" initials="AR" userId="S::robinson.861@osu.edu::c14abea6-dee1-47c5-be88-3581c3c7ca75" providerId="AD"/>
  <p188:author id="{484C4228-55B1-0C42-FE70-3861CB74C0A8}" name="Tosun, Leyla" initials="LT" userId="S::tosu01@osumc.edu::fb3db04a-37e5-4d11-8849-b555dc3b32d1" providerId="AD"/>
  <p188:author id="{94DF0A41-5CA3-FA3C-C837-4A00A068D260}" name="Wise, NADINE" initials="" userId="S::wise.1147@osu.edu::1f11c874-c9fd-4dff-a991-59ccab2529d5" providerId="AD"/>
  <p188:author id="{4BB2B747-9B2A-E741-9B53-B5D0CF2ADD01}" name="Morse, Jacqueline" initials="JM" userId="S::10193798@id.ohio.gov::120f4fc4-cea8-4c13-949d-507d875b2893" providerId="AD"/>
  <p188:author id="{B7953E66-CED8-EBB5-F90B-334DE8029E9D}" name="Markowski, Kelly (OSUMC)" initials="M(" userId="S::mar695_osumc.edu#ext#@buckeyemailosu.onmicrosoft.com::563501dc-466e-4da8-8f1c-39564a295000" providerId="AD"/>
  <p188:author id="{A4480F6E-F6F9-0F60-B208-756E62E2ACAD}" name="Ferketich, Amy" initials="FA" userId="S::ferketich.1@osu.edu::1e5ca368-f593-4c1b-9ba3-9c0c32344b4b" providerId="AD"/>
  <p188:author id="{FC7A3273-E5D5-7E7B-DD8B-E953CFA0F647}" name="Mack, Hannah" initials="MH" userId="S::hannah.mack_osumc.edu#ext#@buckeyemailosu.onmicrosoft.com::e5868cef-4c9c-48e2-a776-c6396df33d3c" providerId="AD"/>
  <p188:author id="{50E1CBBF-6F14-1697-354E-B99DA22FEEBA}" name="Tosun, Leyla (OSUMC)" initials="T(" userId="S::tosu01_osumc.edu#ext#@buckeyemailosu.onmicrosoft.com::a32a0183-5590-4672-b6c8-ff1b494b45c0" providerId="AD"/>
  <p188:author id="{9D7F72C2-DAF0-D285-BCF8-A2FF0A4692AC}" name="Glenn, Gabrielle" initials="GG" userId="S::glen51@osumc.edu::3ec396d1-fad6-4f40-9d0e-8182d1d173a1" providerId="AD"/>
  <p188:author id="{EB5B1BCE-0381-B8DF-5857-855E6A1A474F}" name="Mack, Hannah" initials="HM" userId="S::mac03@osumc.edu::1713d20d-bf36-464b-a656-9bcd61e3ec85" providerId="AD"/>
  <p188:author id="{7FA907ED-CC93-401A-5A3B-029F3ED8D985}" name="Markowski, Kelly" initials="KM" userId="S::mar695@osumc.edu::07290e86-72a5-4626-a199-c6debe452001" providerId="AD"/>
  <p188:author id="{7545F2F0-E1F9-51C4-CFBA-B1F1AC461EE6}" name="Mack, Hannah" initials="MH" userId="S::mack.496@osu.edu::6aaacb56-5949-465f-8db5-a6210f35d5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69C2C6"/>
    <a:srgbClr val="6F0D1C"/>
    <a:srgbClr val="8A5E32"/>
    <a:srgbClr val="BBD36F"/>
    <a:srgbClr val="729364"/>
    <a:srgbClr val="EBA70E"/>
    <a:srgbClr val="80A4CC"/>
    <a:srgbClr val="172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A54D9-9523-5947-5F6B-3DC948B65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76DAD5-1808-28A9-29D3-FD8714ED21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34055B-5240-4A22-9B35-7B8D562DC7B3}" type="datetimeFigureOut">
              <a:rPr lang="en-US" smtClean="0"/>
              <a:t>3/26/2026</a:t>
            </a:fld>
            <a:endParaRPr lang="en-US"/>
          </a:p>
        </p:txBody>
      </p:sp>
      <p:sp>
        <p:nvSpPr>
          <p:cNvPr id="4" name="Footer Placeholder 3">
            <a:extLst>
              <a:ext uri="{FF2B5EF4-FFF2-40B4-BE49-F238E27FC236}">
                <a16:creationId xmlns:a16="http://schemas.microsoft.com/office/drawing/2014/main" id="{BA29CFD6-46CB-3E57-1933-EA817E86F8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A32427-CB36-CF3B-EFF2-EB2EDEBF73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235940-1259-4C9A-B4B4-F9FDC8CD033F}" type="slidenum">
              <a:rPr lang="en-US" smtClean="0"/>
              <a:t>‹#›</a:t>
            </a:fld>
            <a:endParaRPr lang="en-US"/>
          </a:p>
        </p:txBody>
      </p:sp>
    </p:spTree>
    <p:extLst>
      <p:ext uri="{BB962C8B-B14F-4D97-AF65-F5344CB8AC3E}">
        <p14:creationId xmlns:p14="http://schemas.microsoft.com/office/powerpoint/2010/main" val="175073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B1775-BE37-4ADE-9EB7-62E7F7A2DA7A}"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F9E25-8196-4C95-ABA9-AE321681982E}" type="slidenum">
              <a:rPr lang="en-US" smtClean="0"/>
              <a:t>‹#›</a:t>
            </a:fld>
            <a:endParaRPr lang="en-US"/>
          </a:p>
        </p:txBody>
      </p:sp>
    </p:spTree>
    <p:extLst>
      <p:ext uri="{BB962C8B-B14F-4D97-AF65-F5344CB8AC3E}">
        <p14:creationId xmlns:p14="http://schemas.microsoft.com/office/powerpoint/2010/main" val="38113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a:t>
            </a:fld>
            <a:endParaRPr lang="en-US"/>
          </a:p>
        </p:txBody>
      </p:sp>
    </p:spTree>
    <p:extLst>
      <p:ext uri="{BB962C8B-B14F-4D97-AF65-F5344CB8AC3E}">
        <p14:creationId xmlns:p14="http://schemas.microsoft.com/office/powerpoint/2010/main" val="31664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5</a:t>
            </a:fld>
            <a:endParaRPr lang="en-US"/>
          </a:p>
        </p:txBody>
      </p:sp>
    </p:spTree>
    <p:extLst>
      <p:ext uri="{BB962C8B-B14F-4D97-AF65-F5344CB8AC3E}">
        <p14:creationId xmlns:p14="http://schemas.microsoft.com/office/powerpoint/2010/main" val="51024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6</a:t>
            </a:fld>
            <a:endParaRPr lang="en-US"/>
          </a:p>
        </p:txBody>
      </p:sp>
    </p:spTree>
    <p:extLst>
      <p:ext uri="{BB962C8B-B14F-4D97-AF65-F5344CB8AC3E}">
        <p14:creationId xmlns:p14="http://schemas.microsoft.com/office/powerpoint/2010/main" val="408022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sz="1600" b="1">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7</a:t>
            </a:fld>
            <a:endParaRPr lang="en-US"/>
          </a:p>
        </p:txBody>
      </p:sp>
    </p:spTree>
    <p:extLst>
      <p:ext uri="{BB962C8B-B14F-4D97-AF65-F5344CB8AC3E}">
        <p14:creationId xmlns:p14="http://schemas.microsoft.com/office/powerpoint/2010/main" val="53304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8</a:t>
            </a:fld>
            <a:endParaRPr lang="en-US"/>
          </a:p>
        </p:txBody>
      </p:sp>
    </p:spTree>
    <p:extLst>
      <p:ext uri="{BB962C8B-B14F-4D97-AF65-F5344CB8AC3E}">
        <p14:creationId xmlns:p14="http://schemas.microsoft.com/office/powerpoint/2010/main" val="378530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1E85-C5BB-5E5D-126C-639B0432F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579A2-E7B5-1E82-880F-8264980ED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09640-55AD-023E-2806-9709F71242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p:txBody>
      </p:sp>
      <p:sp>
        <p:nvSpPr>
          <p:cNvPr id="4" name="Slide Number Placeholder 3">
            <a:extLst>
              <a:ext uri="{FF2B5EF4-FFF2-40B4-BE49-F238E27FC236}">
                <a16:creationId xmlns:a16="http://schemas.microsoft.com/office/drawing/2014/main" id="{83DEEC8B-2C0D-9ADE-F648-5E0BD5E84640}"/>
              </a:ext>
            </a:extLst>
          </p:cNvPr>
          <p:cNvSpPr>
            <a:spLocks noGrp="1"/>
          </p:cNvSpPr>
          <p:nvPr>
            <p:ph type="sldNum" sz="quarter" idx="5"/>
          </p:nvPr>
        </p:nvSpPr>
        <p:spPr/>
        <p:txBody>
          <a:bodyPr/>
          <a:lstStyle/>
          <a:p>
            <a:fld id="{3E0F9E25-8196-4C95-ABA9-AE321681982E}" type="slidenum">
              <a:rPr lang="en-US" smtClean="0"/>
              <a:t>9</a:t>
            </a:fld>
            <a:endParaRPr lang="en-US"/>
          </a:p>
        </p:txBody>
      </p:sp>
    </p:spTree>
    <p:extLst>
      <p:ext uri="{BB962C8B-B14F-4D97-AF65-F5344CB8AC3E}">
        <p14:creationId xmlns:p14="http://schemas.microsoft.com/office/powerpoint/2010/main" val="212874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F9E25-8196-4C95-ABA9-AE321681982E}" type="slidenum">
              <a:rPr lang="en-US" smtClean="0"/>
              <a:t>10</a:t>
            </a:fld>
            <a:endParaRPr lang="en-US"/>
          </a:p>
        </p:txBody>
      </p:sp>
    </p:spTree>
    <p:extLst>
      <p:ext uri="{BB962C8B-B14F-4D97-AF65-F5344CB8AC3E}">
        <p14:creationId xmlns:p14="http://schemas.microsoft.com/office/powerpoint/2010/main" val="315872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38</a:t>
            </a:fld>
            <a:endParaRPr lang="en-US"/>
          </a:p>
        </p:txBody>
      </p:sp>
    </p:spTree>
    <p:extLst>
      <p:ext uri="{BB962C8B-B14F-4D97-AF65-F5344CB8AC3E}">
        <p14:creationId xmlns:p14="http://schemas.microsoft.com/office/powerpoint/2010/main" val="195213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39</a:t>
            </a:fld>
            <a:endParaRPr lang="en-US"/>
          </a:p>
        </p:txBody>
      </p:sp>
    </p:spTree>
    <p:extLst>
      <p:ext uri="{BB962C8B-B14F-4D97-AF65-F5344CB8AC3E}">
        <p14:creationId xmlns:p14="http://schemas.microsoft.com/office/powerpoint/2010/main" val="3024656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290B5E-8EFA-D170-CA21-2431D8F7CCD6}"/>
              </a:ext>
            </a:extLst>
          </p:cNvPr>
          <p:cNvSpPr/>
          <p:nvPr userDrawn="1"/>
        </p:nvSpPr>
        <p:spPr>
          <a:xfrm>
            <a:off x="0" y="1"/>
            <a:ext cx="12192000" cy="461818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E26C2-2D76-002B-1BA0-9310739EB9E2}"/>
              </a:ext>
            </a:extLst>
          </p:cNvPr>
          <p:cNvSpPr>
            <a:spLocks noGrp="1"/>
          </p:cNvSpPr>
          <p:nvPr>
            <p:ph type="ctrTitle" hasCustomPrompt="1"/>
          </p:nvPr>
        </p:nvSpPr>
        <p:spPr>
          <a:xfrm>
            <a:off x="1524000" y="1122363"/>
            <a:ext cx="9144000" cy="2387600"/>
          </a:xfrm>
        </p:spPr>
        <p:txBody>
          <a:bodyPr anchor="b">
            <a:noAutofit/>
          </a:bodyPr>
          <a:lstStyle>
            <a:lvl1pPr algn="ctr">
              <a:defRPr sz="4800" b="1">
                <a:solidFill>
                  <a:schemeClr val="bg1">
                    <a:lumMod val="95000"/>
                  </a:schemeClr>
                </a:solidFill>
                <a:latin typeface="+mn-lt"/>
              </a:defRPr>
            </a:lvl1pPr>
          </a:lstStyle>
          <a:p>
            <a:r>
              <a:rPr lang="en-US"/>
              <a:t>Chartbook Name</a:t>
            </a:r>
          </a:p>
        </p:txBody>
      </p:sp>
      <p:sp>
        <p:nvSpPr>
          <p:cNvPr id="3" name="Subtitle 2">
            <a:extLst>
              <a:ext uri="{FF2B5EF4-FFF2-40B4-BE49-F238E27FC236}">
                <a16:creationId xmlns:a16="http://schemas.microsoft.com/office/drawing/2014/main" id="{02B36D61-B273-12BF-2162-C301A49840FB}"/>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400" i="1">
                <a:solidFill>
                  <a:schemeClr val="bg1">
                    <a:lumMod val="9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May 2024</a:t>
            </a:r>
          </a:p>
        </p:txBody>
      </p:sp>
      <p:sp>
        <p:nvSpPr>
          <p:cNvPr id="10" name="Rectangle 9">
            <a:extLst>
              <a:ext uri="{FF2B5EF4-FFF2-40B4-BE49-F238E27FC236}">
                <a16:creationId xmlns:a16="http://schemas.microsoft.com/office/drawing/2014/main" id="{F921ACA2-915E-D3E7-DEF9-3AD6C75ADC87}"/>
              </a:ext>
            </a:extLst>
          </p:cNvPr>
          <p:cNvSpPr/>
          <p:nvPr userDrawn="1"/>
        </p:nvSpPr>
        <p:spPr>
          <a:xfrm>
            <a:off x="0" y="6078583"/>
            <a:ext cx="12192000" cy="866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red logo&#10;&#10;Description automatically generated">
            <a:extLst>
              <a:ext uri="{FF2B5EF4-FFF2-40B4-BE49-F238E27FC236}">
                <a16:creationId xmlns:a16="http://schemas.microsoft.com/office/drawing/2014/main" id="{E539F22D-2B0D-3C28-21C5-70FF470642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065" y="6186412"/>
            <a:ext cx="1022935" cy="650843"/>
          </a:xfrm>
          <a:prstGeom prst="rect">
            <a:avLst/>
          </a:prstGeom>
        </p:spPr>
      </p:pic>
      <p:pic>
        <p:nvPicPr>
          <p:cNvPr id="14" name="Picture 13" descr="Blue text on a black background&#10;&#10;Description automatically generated">
            <a:extLst>
              <a:ext uri="{FF2B5EF4-FFF2-40B4-BE49-F238E27FC236}">
                <a16:creationId xmlns:a16="http://schemas.microsoft.com/office/drawing/2014/main" id="{ED747826-BBBC-F121-D00C-24DA2814EB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5615" y="6272961"/>
            <a:ext cx="1733253" cy="477744"/>
          </a:xfrm>
          <a:prstGeom prst="rect">
            <a:avLst/>
          </a:prstGeom>
        </p:spPr>
      </p:pic>
      <p:pic>
        <p:nvPicPr>
          <p:cNvPr id="16" name="Picture 15" descr="A logo with blue text&#10;&#10;Description automatically generated">
            <a:extLst>
              <a:ext uri="{FF2B5EF4-FFF2-40B4-BE49-F238E27FC236}">
                <a16:creationId xmlns:a16="http://schemas.microsoft.com/office/drawing/2014/main" id="{4BCCB1DE-A124-C0BA-11CE-29E136F56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264" y="6186412"/>
            <a:ext cx="991605" cy="610314"/>
          </a:xfrm>
          <a:prstGeom prst="rect">
            <a:avLst/>
          </a:prstGeom>
        </p:spPr>
      </p:pic>
      <p:pic>
        <p:nvPicPr>
          <p:cNvPr id="18" name="Picture 17">
            <a:extLst>
              <a:ext uri="{FF2B5EF4-FFF2-40B4-BE49-F238E27FC236}">
                <a16:creationId xmlns:a16="http://schemas.microsoft.com/office/drawing/2014/main" id="{38555D44-D46E-33CE-37C5-9AE9EC6331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481604" y="6283049"/>
            <a:ext cx="2209331" cy="462259"/>
          </a:xfrm>
          <a:prstGeom prst="rect">
            <a:avLst/>
          </a:prstGeom>
        </p:spPr>
      </p:pic>
      <p:sp>
        <p:nvSpPr>
          <p:cNvPr id="20" name="Rectangle 19">
            <a:extLst>
              <a:ext uri="{FF2B5EF4-FFF2-40B4-BE49-F238E27FC236}">
                <a16:creationId xmlns:a16="http://schemas.microsoft.com/office/drawing/2014/main" id="{FAB034B2-ED91-4FD7-F614-F3A28061D1FB}"/>
              </a:ext>
            </a:extLst>
          </p:cNvPr>
          <p:cNvSpPr/>
          <p:nvPr userDrawn="1"/>
        </p:nvSpPr>
        <p:spPr>
          <a:xfrm>
            <a:off x="3269524" y="4901585"/>
            <a:ext cx="1254034" cy="822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1D85E-C40A-7831-8B6B-0FBD34992D22}"/>
              </a:ext>
            </a:extLst>
          </p:cNvPr>
          <p:cNvSpPr/>
          <p:nvPr userDrawn="1"/>
        </p:nvSpPr>
        <p:spPr>
          <a:xfrm>
            <a:off x="4523557" y="490158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F85B87-4019-256D-AF8D-9EEA301CDF96}"/>
              </a:ext>
            </a:extLst>
          </p:cNvPr>
          <p:cNvSpPr/>
          <p:nvPr userDrawn="1"/>
        </p:nvSpPr>
        <p:spPr>
          <a:xfrm>
            <a:off x="7666263" y="4901584"/>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lts slide option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3" name="Content Placeholder 2">
            <a:extLst>
              <a:ext uri="{FF2B5EF4-FFF2-40B4-BE49-F238E27FC236}">
                <a16:creationId xmlns:a16="http://schemas.microsoft.com/office/drawing/2014/main" id="{7A7FDB41-9FBC-5C6C-543E-ADC6B921CBCC}"/>
              </a:ext>
            </a:extLst>
          </p:cNvPr>
          <p:cNvSpPr>
            <a:spLocks noGrp="1"/>
          </p:cNvSpPr>
          <p:nvPr>
            <p:ph sz="half" idx="13" hasCustomPrompt="1"/>
          </p:nvPr>
        </p:nvSpPr>
        <p:spPr>
          <a:xfrm>
            <a:off x="627016" y="4589254"/>
            <a:ext cx="10974434" cy="1587260"/>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a:lnSpc>
                <a:spcPct val="100000"/>
              </a:lnSpc>
            </a:pPr>
            <a:r>
              <a:rPr lang="en-US"/>
              <a:t>Summary text goes here</a:t>
            </a:r>
          </a:p>
        </p:txBody>
      </p:sp>
      <p:sp>
        <p:nvSpPr>
          <p:cNvPr id="13" name="Rectangle 12">
            <a:extLst>
              <a:ext uri="{FF2B5EF4-FFF2-40B4-BE49-F238E27FC236}">
                <a16:creationId xmlns:a16="http://schemas.microsoft.com/office/drawing/2014/main" id="{BC6B0AF2-32E3-DD5A-E824-35B9FE82E3D8}"/>
              </a:ext>
            </a:extLst>
          </p:cNvPr>
          <p:cNvSpPr/>
          <p:nvPr userDrawn="1"/>
        </p:nvSpPr>
        <p:spPr>
          <a:xfrm>
            <a:off x="0" y="1125422"/>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8BDA4E-F787-ECBE-53FB-DC3BB20350DA}"/>
              </a:ext>
            </a:extLst>
          </p:cNvPr>
          <p:cNvSpPr/>
          <p:nvPr userDrawn="1"/>
        </p:nvSpPr>
        <p:spPr>
          <a:xfrm>
            <a:off x="1252945" y="1125421"/>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DE8802-4457-6237-A9B4-93DCA1CA3272}"/>
              </a:ext>
            </a:extLst>
          </p:cNvPr>
          <p:cNvSpPr/>
          <p:nvPr userDrawn="1"/>
        </p:nvSpPr>
        <p:spPr>
          <a:xfrm>
            <a:off x="4386376" y="1125421"/>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80D1A7B-E849-DDA2-B97F-A1F626E9F132}"/>
              </a:ext>
            </a:extLst>
          </p:cNvPr>
          <p:cNvSpPr>
            <a:spLocks noGrp="1"/>
          </p:cNvSpPr>
          <p:nvPr>
            <p:ph sz="quarter" idx="14" hasCustomPrompt="1"/>
          </p:nvPr>
        </p:nvSpPr>
        <p:spPr>
          <a:xfrm>
            <a:off x="627016" y="1613141"/>
            <a:ext cx="10974434" cy="2743200"/>
          </a:xfrm>
        </p:spPr>
        <p:txBody>
          <a:bodyPr/>
          <a:lstStyle>
            <a:lvl1pPr marL="0" indent="0">
              <a:buNone/>
              <a:defRPr/>
            </a:lvl1pPr>
          </a:lstStyle>
          <a:p>
            <a:pPr lvl="0"/>
            <a:r>
              <a:rPr lang="en-US"/>
              <a:t>Graphic goes here</a:t>
            </a:r>
          </a:p>
        </p:txBody>
      </p:sp>
      <p:sp>
        <p:nvSpPr>
          <p:cNvPr id="7" name="Title 6">
            <a:extLst>
              <a:ext uri="{FF2B5EF4-FFF2-40B4-BE49-F238E27FC236}">
                <a16:creationId xmlns:a16="http://schemas.microsoft.com/office/drawing/2014/main" id="{F19E4E94-D577-D745-5107-E2FDC1B8AFDF}"/>
              </a:ext>
            </a:extLst>
          </p:cNvPr>
          <p:cNvSpPr>
            <a:spLocks noGrp="1"/>
          </p:cNvSpPr>
          <p:nvPr>
            <p:ph type="title" hasCustomPrompt="1"/>
          </p:nvPr>
        </p:nvSpPr>
        <p:spPr>
          <a:xfrm>
            <a:off x="627016" y="1"/>
            <a:ext cx="10974433" cy="1215922"/>
          </a:xfrm>
        </p:spPr>
        <p:txBody>
          <a:bodyPr>
            <a:normAutofit/>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193627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3" name="Content Placeholder 2">
            <a:extLst>
              <a:ext uri="{FF2B5EF4-FFF2-40B4-BE49-F238E27FC236}">
                <a16:creationId xmlns:a16="http://schemas.microsoft.com/office/drawing/2014/main" id="{7A7FDB41-9FBC-5C6C-543E-ADC6B921CBCC}"/>
              </a:ext>
            </a:extLst>
          </p:cNvPr>
          <p:cNvSpPr>
            <a:spLocks noGrp="1"/>
          </p:cNvSpPr>
          <p:nvPr>
            <p:ph sz="half" idx="13" hasCustomPrompt="1"/>
          </p:nvPr>
        </p:nvSpPr>
        <p:spPr>
          <a:xfrm>
            <a:off x="627015" y="4672619"/>
            <a:ext cx="10984138" cy="1515184"/>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Summary text goes here</a:t>
            </a:r>
          </a:p>
        </p:txBody>
      </p:sp>
      <p:sp>
        <p:nvSpPr>
          <p:cNvPr id="14" name="Rectangle 13">
            <a:extLst>
              <a:ext uri="{FF2B5EF4-FFF2-40B4-BE49-F238E27FC236}">
                <a16:creationId xmlns:a16="http://schemas.microsoft.com/office/drawing/2014/main" id="{0BED5EE4-6D7E-9294-8453-07889ED4A2AC}"/>
              </a:ext>
            </a:extLst>
          </p:cNvPr>
          <p:cNvSpPr/>
          <p:nvPr userDrawn="1"/>
        </p:nvSpPr>
        <p:spPr>
          <a:xfrm>
            <a:off x="0" y="1098711"/>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6DDEDB-9DE1-2D93-F443-496AEF52E116}"/>
              </a:ext>
            </a:extLst>
          </p:cNvPr>
          <p:cNvSpPr/>
          <p:nvPr userDrawn="1"/>
        </p:nvSpPr>
        <p:spPr>
          <a:xfrm>
            <a:off x="1252945" y="1091944"/>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083AF0-DD30-5DD8-B4A4-C1B574D874CE}"/>
              </a:ext>
            </a:extLst>
          </p:cNvPr>
          <p:cNvSpPr/>
          <p:nvPr userDrawn="1"/>
        </p:nvSpPr>
        <p:spPr>
          <a:xfrm>
            <a:off x="4386376" y="1091944"/>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3CE8FD1-1427-9D7B-870A-D19F9EF38EA2}"/>
              </a:ext>
            </a:extLst>
          </p:cNvPr>
          <p:cNvSpPr>
            <a:spLocks noGrp="1"/>
          </p:cNvSpPr>
          <p:nvPr>
            <p:ph sz="quarter" idx="14" hasCustomPrompt="1"/>
          </p:nvPr>
        </p:nvSpPr>
        <p:spPr>
          <a:xfrm>
            <a:off x="2415210" y="1351413"/>
            <a:ext cx="7335216" cy="3152659"/>
          </a:xfrm>
        </p:spPr>
        <p:txBody>
          <a:bodyPr/>
          <a:lstStyle>
            <a:lvl1pPr marL="0" indent="0">
              <a:buNone/>
              <a:defRPr/>
            </a:lvl1pPr>
          </a:lstStyle>
          <a:p>
            <a:pPr lvl="0"/>
            <a:r>
              <a:rPr lang="en-US"/>
              <a:t>Table goes here</a:t>
            </a:r>
          </a:p>
        </p:txBody>
      </p:sp>
      <p:sp>
        <p:nvSpPr>
          <p:cNvPr id="9" name="Title 8">
            <a:extLst>
              <a:ext uri="{FF2B5EF4-FFF2-40B4-BE49-F238E27FC236}">
                <a16:creationId xmlns:a16="http://schemas.microsoft.com/office/drawing/2014/main" id="{FBEDD88C-0740-1617-DEF8-9602067DFA17}"/>
              </a:ext>
            </a:extLst>
          </p:cNvPr>
          <p:cNvSpPr>
            <a:spLocks noGrp="1"/>
          </p:cNvSpPr>
          <p:nvPr>
            <p:ph type="title" hasCustomPrompt="1"/>
          </p:nvPr>
        </p:nvSpPr>
        <p:spPr>
          <a:xfrm>
            <a:off x="627016" y="7415"/>
            <a:ext cx="10984137" cy="1175451"/>
          </a:xfrm>
        </p:spPr>
        <p:txBody>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208618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of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66885" cy="1136970"/>
          </a:xfrm>
        </p:spPr>
        <p:txBody>
          <a:bodyPr/>
          <a:lstStyle>
            <a:lvl1pPr>
              <a:defRPr b="1">
                <a:solidFill>
                  <a:srgbClr val="013857"/>
                </a:solidFill>
                <a:latin typeface="+mn-lt"/>
              </a:defRPr>
            </a:lvl1pPr>
          </a:lstStyle>
          <a:p>
            <a:r>
              <a:rPr lang="en-US"/>
              <a:t>Summary of Results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78296" y="1391479"/>
            <a:ext cx="11688417" cy="4785484"/>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3" name="Rectangle 12">
            <a:extLst>
              <a:ext uri="{FF2B5EF4-FFF2-40B4-BE49-F238E27FC236}">
                <a16:creationId xmlns:a16="http://schemas.microsoft.com/office/drawing/2014/main" id="{07B06592-5602-87EC-97BD-07B6F9F23160}"/>
              </a:ext>
            </a:extLst>
          </p:cNvPr>
          <p:cNvSpPr/>
          <p:nvPr userDrawn="1"/>
        </p:nvSpPr>
        <p:spPr>
          <a:xfrm>
            <a:off x="0" y="112565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8BFEF-811D-75BA-ADEB-C6D918AFC1FD}"/>
              </a:ext>
            </a:extLst>
          </p:cNvPr>
          <p:cNvSpPr/>
          <p:nvPr userDrawn="1"/>
        </p:nvSpPr>
        <p:spPr>
          <a:xfrm>
            <a:off x="1252945" y="112564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EA80AD-7F03-2581-E1AA-10EB232D1F6B}"/>
              </a:ext>
            </a:extLst>
          </p:cNvPr>
          <p:cNvSpPr/>
          <p:nvPr userDrawn="1"/>
        </p:nvSpPr>
        <p:spPr>
          <a:xfrm>
            <a:off x="4386376" y="112564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07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598677" y="0"/>
            <a:ext cx="11012477" cy="1147313"/>
          </a:xfrm>
        </p:spPr>
        <p:txBody>
          <a:bodyPr/>
          <a:lstStyle>
            <a:lvl1pPr>
              <a:defRPr b="1">
                <a:solidFill>
                  <a:srgbClr val="013857"/>
                </a:solidFill>
                <a:latin typeface="+mn-lt"/>
              </a:defRPr>
            </a:lvl1pPr>
          </a:lstStyle>
          <a:p>
            <a:r>
              <a:rPr lang="en-US"/>
              <a:t>Acknowledgments </a:t>
            </a:r>
          </a:p>
        </p:txBody>
      </p:sp>
      <p:pic>
        <p:nvPicPr>
          <p:cNvPr id="15" name="Picture 14" descr="A logo with blue text&#10;&#10;Description automatically generated">
            <a:extLst>
              <a:ext uri="{FF2B5EF4-FFF2-40B4-BE49-F238E27FC236}">
                <a16:creationId xmlns:a16="http://schemas.microsoft.com/office/drawing/2014/main" id="{F3BD47A1-4326-8350-4B6D-59D5A57CD8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0279" y="2387440"/>
            <a:ext cx="2154382" cy="1325980"/>
          </a:xfrm>
          <a:prstGeom prst="rect">
            <a:avLst/>
          </a:prstGeom>
        </p:spPr>
      </p:pic>
      <p:pic>
        <p:nvPicPr>
          <p:cNvPr id="17" name="Graphic 16">
            <a:extLst>
              <a:ext uri="{FF2B5EF4-FFF2-40B4-BE49-F238E27FC236}">
                <a16:creationId xmlns:a16="http://schemas.microsoft.com/office/drawing/2014/main" id="{CB0A0663-09E8-178E-70B0-A8A8CBAF61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206" y="4046402"/>
            <a:ext cx="10936594" cy="978180"/>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8608FA39-E08D-0C48-C39F-A383AE0D9A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2402729"/>
            <a:ext cx="3657607" cy="1295403"/>
          </a:xfrm>
          <a:prstGeom prst="rect">
            <a:avLst/>
          </a:prstGeom>
        </p:spPr>
      </p:pic>
      <p:sp>
        <p:nvSpPr>
          <p:cNvPr id="12" name="Rectangle 11">
            <a:extLst>
              <a:ext uri="{FF2B5EF4-FFF2-40B4-BE49-F238E27FC236}">
                <a16:creationId xmlns:a16="http://schemas.microsoft.com/office/drawing/2014/main" id="{221FEE4D-48D8-9D0D-2940-B16A144C60E7}"/>
              </a:ext>
            </a:extLst>
          </p:cNvPr>
          <p:cNvSpPr/>
          <p:nvPr userDrawn="1"/>
        </p:nvSpPr>
        <p:spPr>
          <a:xfrm>
            <a:off x="0" y="111149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1266CD-595D-D805-D10F-30B7EECEF8B9}"/>
              </a:ext>
            </a:extLst>
          </p:cNvPr>
          <p:cNvSpPr/>
          <p:nvPr userDrawn="1"/>
        </p:nvSpPr>
        <p:spPr>
          <a:xfrm>
            <a:off x="1252945" y="111148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8E1B07-42A1-4E0D-AF0B-9174C786AC52}"/>
              </a:ext>
            </a:extLst>
          </p:cNvPr>
          <p:cNvSpPr/>
          <p:nvPr userDrawn="1"/>
        </p:nvSpPr>
        <p:spPr>
          <a:xfrm>
            <a:off x="4386376" y="111148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3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75511" cy="1155940"/>
          </a:xfrm>
        </p:spPr>
        <p:txBody>
          <a:bodyPr/>
          <a:lstStyle>
            <a:lvl1pPr>
              <a:defRPr b="1">
                <a:solidFill>
                  <a:srgbClr val="013857"/>
                </a:solidFill>
                <a:latin typeface="+mn-lt"/>
              </a:defRPr>
            </a:lvl1pPr>
          </a:lstStyle>
          <a:p>
            <a:r>
              <a:rPr lang="en-US"/>
              <a:t>References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58417" y="1345722"/>
            <a:ext cx="11658600" cy="4831242"/>
          </a:xfrm>
        </p:spPr>
        <p:txBody>
          <a:bodyPr numCol="2">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a:t>
            </a:r>
          </a:p>
        </p:txBody>
      </p:sp>
      <p:sp>
        <p:nvSpPr>
          <p:cNvPr id="3" name="Rectangle 2">
            <a:extLst>
              <a:ext uri="{FF2B5EF4-FFF2-40B4-BE49-F238E27FC236}">
                <a16:creationId xmlns:a16="http://schemas.microsoft.com/office/drawing/2014/main" id="{333669A8-9556-4641-C1AB-5D959C314A23}"/>
              </a:ext>
            </a:extLst>
          </p:cNvPr>
          <p:cNvSpPr/>
          <p:nvPr userDrawn="1"/>
        </p:nvSpPr>
        <p:spPr>
          <a:xfrm>
            <a:off x="-2" y="1110312"/>
            <a:ext cx="1254034" cy="85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06D6EB-B92C-3AB5-E2BA-F7772A789D23}"/>
              </a:ext>
            </a:extLst>
          </p:cNvPr>
          <p:cNvSpPr/>
          <p:nvPr userDrawn="1"/>
        </p:nvSpPr>
        <p:spPr>
          <a:xfrm>
            <a:off x="1252943" y="111356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2D4BD5-DC45-BA3A-2147-FED53B7CAA3A}"/>
              </a:ext>
            </a:extLst>
          </p:cNvPr>
          <p:cNvSpPr/>
          <p:nvPr userDrawn="1"/>
        </p:nvSpPr>
        <p:spPr>
          <a:xfrm>
            <a:off x="4396738" y="1113416"/>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02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09857" y="0"/>
            <a:ext cx="10081832" cy="1172213"/>
          </a:xfrm>
        </p:spPr>
        <p:txBody>
          <a:bodyPr/>
          <a:lstStyle>
            <a:lvl1pPr>
              <a:defRPr b="1">
                <a:solidFill>
                  <a:srgbClr val="013857"/>
                </a:solidFill>
                <a:latin typeface="+mn-lt"/>
              </a:defRPr>
            </a:lvl1pPr>
          </a:lstStyle>
          <a:p>
            <a:r>
              <a:rPr lang="en-US"/>
              <a:t>Authors </a:t>
            </a:r>
          </a:p>
        </p:txBody>
      </p:sp>
      <p:sp>
        <p:nvSpPr>
          <p:cNvPr id="3" name="Content Placeholder 2">
            <a:extLst>
              <a:ext uri="{FF2B5EF4-FFF2-40B4-BE49-F238E27FC236}">
                <a16:creationId xmlns:a16="http://schemas.microsoft.com/office/drawing/2014/main" id="{03136741-B80F-E25D-F262-F3C9147D1EBF}"/>
              </a:ext>
            </a:extLst>
          </p:cNvPr>
          <p:cNvSpPr>
            <a:spLocks noGrp="1"/>
          </p:cNvSpPr>
          <p:nvPr>
            <p:ph idx="1"/>
          </p:nvPr>
        </p:nvSpPr>
        <p:spPr>
          <a:xfrm>
            <a:off x="627018" y="1644802"/>
            <a:ext cx="10081832" cy="2659991"/>
          </a:xfrm>
        </p:spPr>
        <p:txBody>
          <a:bodyPr>
            <a:noAutofit/>
          </a:bodyPr>
          <a:lstStyle>
            <a:lvl1pPr marL="0" indent="0">
              <a:lnSpc>
                <a:spcPct val="100000"/>
              </a:lnSpc>
              <a:spcBef>
                <a:spcPts val="1000"/>
              </a:spcBef>
              <a:buNone/>
              <a:defRPr>
                <a:solidFill>
                  <a:srgbClr val="013857"/>
                </a:solidFill>
                <a:latin typeface="+mn-lt"/>
              </a:defRPr>
            </a:lvl1pPr>
            <a:lvl2pPr>
              <a:lnSpc>
                <a:spcPct val="100000"/>
              </a:lnSpc>
              <a:spcBef>
                <a:spcPts val="1000"/>
              </a:spcBef>
              <a:defRPr>
                <a:solidFill>
                  <a:srgbClr val="013857"/>
                </a:solidFill>
                <a:latin typeface="Montserrat" pitchFamily="2" charset="0"/>
              </a:defRPr>
            </a:lvl2pPr>
            <a:lvl3pPr>
              <a:lnSpc>
                <a:spcPct val="100000"/>
              </a:lnSpc>
              <a:spcBef>
                <a:spcPts val="1000"/>
              </a:spcBef>
              <a:defRPr>
                <a:solidFill>
                  <a:srgbClr val="013857"/>
                </a:solidFill>
                <a:latin typeface="Montserrat" pitchFamily="2" charset="0"/>
              </a:defRPr>
            </a:lvl3pPr>
            <a:lvl4pPr>
              <a:lnSpc>
                <a:spcPct val="100000"/>
              </a:lnSpc>
              <a:spcBef>
                <a:spcPts val="1000"/>
              </a:spcBef>
              <a:defRPr>
                <a:solidFill>
                  <a:srgbClr val="013857"/>
                </a:solidFill>
                <a:latin typeface="Montserrat" pitchFamily="2" charset="0"/>
              </a:defRPr>
            </a:lvl4pPr>
            <a:lvl5pPr>
              <a:lnSpc>
                <a:spcPct val="100000"/>
              </a:lnSpc>
              <a:spcBef>
                <a:spcPts val="1000"/>
              </a:spcBef>
              <a:defRPr>
                <a:solidFill>
                  <a:srgbClr val="013857"/>
                </a:solidFill>
                <a:latin typeface="Montserrat"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p:txBody>
      </p:sp>
      <p:sp>
        <p:nvSpPr>
          <p:cNvPr id="13" name="Date Placeholder 12">
            <a:extLst>
              <a:ext uri="{FF2B5EF4-FFF2-40B4-BE49-F238E27FC236}">
                <a16:creationId xmlns:a16="http://schemas.microsoft.com/office/drawing/2014/main" id="{4A2DE7E5-F715-6B92-EDE4-10D62CFA06F9}"/>
              </a:ext>
            </a:extLst>
          </p:cNvPr>
          <p:cNvSpPr>
            <a:spLocks noGrp="1"/>
          </p:cNvSpPr>
          <p:nvPr>
            <p:ph type="dt" sz="half" idx="10"/>
          </p:nvPr>
        </p:nvSpPr>
        <p:spPr>
          <a:xfrm>
            <a:off x="838199" y="6356350"/>
            <a:ext cx="3197087" cy="365125"/>
          </a:xfrm>
        </p:spPr>
        <p:txBody>
          <a:bodyPr/>
          <a:lstStyle>
            <a:lvl1pPr>
              <a:defRPr sz="1800">
                <a:solidFill>
                  <a:srgbClr val="013857"/>
                </a:solidFill>
                <a:latin typeface="+mn-lt"/>
              </a:defRPr>
            </a:lvl1pPr>
          </a:lstStyle>
          <a:p>
            <a:r>
              <a:rPr lang="en-US"/>
              <a:t>Chartbook Name, 2023 OMAS</a:t>
            </a:r>
          </a:p>
        </p:txBody>
      </p:sp>
      <p:sp>
        <p:nvSpPr>
          <p:cNvPr id="14" name="Footer Placeholder 13">
            <a:extLst>
              <a:ext uri="{FF2B5EF4-FFF2-40B4-BE49-F238E27FC236}">
                <a16:creationId xmlns:a16="http://schemas.microsoft.com/office/drawing/2014/main" id="{CA2B275C-FEA2-B8C9-0EBE-A86FA26868D0}"/>
              </a:ext>
            </a:extLst>
          </p:cNvPr>
          <p:cNvSpPr>
            <a:spLocks noGrp="1"/>
          </p:cNvSpPr>
          <p:nvPr>
            <p:ph type="ftr" sz="quarter" idx="11"/>
          </p:nvPr>
        </p:nvSpPr>
        <p:spPr/>
        <p:txBody>
          <a:bodyPr/>
          <a:lstStyle>
            <a:lvl1pPr>
              <a:defRPr sz="1800">
                <a:solidFill>
                  <a:srgbClr val="013857"/>
                </a:solidFill>
                <a:latin typeface="+mn-lt"/>
              </a:defRPr>
            </a:lvl1pPr>
          </a:lstStyle>
          <a:p>
            <a:r>
              <a:rPr lang="en-US"/>
              <a:t>grc.osu.edu/OMAS</a:t>
            </a:r>
          </a:p>
        </p:txBody>
      </p:sp>
      <p:sp>
        <p:nvSpPr>
          <p:cNvPr id="15" name="Slide Number Placeholder 14">
            <a:extLst>
              <a:ext uri="{FF2B5EF4-FFF2-40B4-BE49-F238E27FC236}">
                <a16:creationId xmlns:a16="http://schemas.microsoft.com/office/drawing/2014/main" id="{237C7BD8-F75F-008A-21CF-FC8C1AFE80B2}"/>
              </a:ext>
            </a:extLst>
          </p:cNvPr>
          <p:cNvSpPr>
            <a:spLocks noGrp="1"/>
          </p:cNvSpPr>
          <p:nvPr>
            <p:ph type="sldNum" sz="quarter" idx="12"/>
          </p:nvPr>
        </p:nvSpPr>
        <p:spPr/>
        <p:txBody>
          <a:bodyPr/>
          <a:lstStyle>
            <a:lvl1pPr>
              <a:defRPr sz="1800">
                <a:solidFill>
                  <a:srgbClr val="013857"/>
                </a:solidFill>
              </a:defRPr>
            </a:lvl1pPr>
          </a:lstStyle>
          <a:p>
            <a:fld id="{0A669724-DD91-4AA3-A612-CAD27DEDD8B7}" type="slidenum">
              <a:rPr lang="en-US" smtClean="0"/>
              <a:pPr/>
              <a:t>‹#›</a:t>
            </a:fld>
            <a:endParaRPr lang="en-US"/>
          </a:p>
        </p:txBody>
      </p:sp>
      <p:sp>
        <p:nvSpPr>
          <p:cNvPr id="6" name="Rectangle 5">
            <a:extLst>
              <a:ext uri="{FF2B5EF4-FFF2-40B4-BE49-F238E27FC236}">
                <a16:creationId xmlns:a16="http://schemas.microsoft.com/office/drawing/2014/main" id="{490669DD-1C10-31B3-B9E1-08796A6421FE}"/>
              </a:ext>
            </a:extLst>
          </p:cNvPr>
          <p:cNvSpPr/>
          <p:nvPr userDrawn="1"/>
        </p:nvSpPr>
        <p:spPr>
          <a:xfrm>
            <a:off x="92" y="1089919"/>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491802-3153-C504-C7A1-4C584D50F070}"/>
              </a:ext>
            </a:extLst>
          </p:cNvPr>
          <p:cNvSpPr/>
          <p:nvPr userDrawn="1"/>
        </p:nvSpPr>
        <p:spPr>
          <a:xfrm>
            <a:off x="1254125" y="1089918"/>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236311-6E69-54FF-2D9A-6F22DE2239A9}"/>
              </a:ext>
            </a:extLst>
          </p:cNvPr>
          <p:cNvSpPr/>
          <p:nvPr userDrawn="1"/>
        </p:nvSpPr>
        <p:spPr>
          <a:xfrm>
            <a:off x="4396831" y="1089918"/>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75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7" y="1"/>
            <a:ext cx="10958256" cy="1215344"/>
          </a:xfrm>
        </p:spPr>
        <p:txBody>
          <a:bodyPr/>
          <a:lstStyle>
            <a:lvl1pPr>
              <a:defRPr b="1">
                <a:solidFill>
                  <a:srgbClr val="013857"/>
                </a:solidFill>
                <a:latin typeface="+mn-lt"/>
              </a:defRPr>
            </a:lvl1pPr>
          </a:lstStyle>
          <a:p>
            <a:r>
              <a:rPr lang="en-US"/>
              <a:t>Executive Summary </a:t>
            </a:r>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31476" y="1345721"/>
            <a:ext cx="11774994" cy="4701403"/>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a:t>
            </a:r>
          </a:p>
        </p:txBody>
      </p:sp>
      <p:sp>
        <p:nvSpPr>
          <p:cNvPr id="14" name="TextBox 13">
            <a:extLst>
              <a:ext uri="{FF2B5EF4-FFF2-40B4-BE49-F238E27FC236}">
                <a16:creationId xmlns:a16="http://schemas.microsoft.com/office/drawing/2014/main" id="{CC03B904-9C57-0B6F-C47C-62C3AE180971}"/>
              </a:ext>
            </a:extLst>
          </p:cNvPr>
          <p:cNvSpPr txBox="1"/>
          <p:nvPr userDrawn="1"/>
        </p:nvSpPr>
        <p:spPr>
          <a:xfrm>
            <a:off x="419097" y="6034415"/>
            <a:ext cx="11353801" cy="261610"/>
          </a:xfrm>
          <a:prstGeom prst="rect">
            <a:avLst/>
          </a:prstGeom>
          <a:noFill/>
        </p:spPr>
        <p:txBody>
          <a:bodyPr wrap="square" rtlCol="0">
            <a:spAutoFit/>
          </a:bodyPr>
          <a:lstStyle/>
          <a:p>
            <a:pPr algn="ctr"/>
            <a:r>
              <a:rPr lang="en-US" sz="1100" b="1" i="1" baseline="0">
                <a:solidFill>
                  <a:schemeClr val="accent1"/>
                </a:solidFill>
                <a:latin typeface="Montserrat SemiBold" pitchFamily="2" charset="0"/>
              </a:rPr>
              <a:t>Visit grc.osu.edu/OMAS for additional information about OMAS, including public use files, codebooks, and methods</a:t>
            </a:r>
          </a:p>
        </p:txBody>
      </p:sp>
      <p:sp>
        <p:nvSpPr>
          <p:cNvPr id="12" name="Date Placeholder 11">
            <a:extLst>
              <a:ext uri="{FF2B5EF4-FFF2-40B4-BE49-F238E27FC236}">
                <a16:creationId xmlns:a16="http://schemas.microsoft.com/office/drawing/2014/main" id="{83F950B4-1758-ACB2-3788-555A1CC0FF5C}"/>
              </a:ext>
            </a:extLst>
          </p:cNvPr>
          <p:cNvSpPr>
            <a:spLocks noGrp="1"/>
          </p:cNvSpPr>
          <p:nvPr>
            <p:ph type="dt" sz="half" idx="10"/>
          </p:nvPr>
        </p:nvSpPr>
        <p:spPr>
          <a:xfrm>
            <a:off x="838200" y="6356350"/>
            <a:ext cx="3607053" cy="365125"/>
          </a:xfrm>
        </p:spPr>
        <p:txBody>
          <a:bodyPr/>
          <a:lstStyle>
            <a:lvl1pPr>
              <a:defRPr sz="1800" b="1">
                <a:solidFill>
                  <a:srgbClr val="013857"/>
                </a:solidFill>
                <a:latin typeface="+mn-lt"/>
              </a:defRPr>
            </a:lvl1pPr>
          </a:lstStyle>
          <a:p>
            <a:r>
              <a:rPr lang="en-US"/>
              <a:t>Chartbook Name, 2023 OMAS</a:t>
            </a:r>
          </a:p>
        </p:txBody>
      </p:sp>
      <p:sp>
        <p:nvSpPr>
          <p:cNvPr id="13" name="Footer Placeholder 12">
            <a:extLst>
              <a:ext uri="{FF2B5EF4-FFF2-40B4-BE49-F238E27FC236}">
                <a16:creationId xmlns:a16="http://schemas.microsoft.com/office/drawing/2014/main" id="{287E4EB6-838B-2356-C7BF-B7953C7DDE5F}"/>
              </a:ext>
            </a:extLst>
          </p:cNvPr>
          <p:cNvSpPr>
            <a:spLocks noGrp="1"/>
          </p:cNvSpPr>
          <p:nvPr>
            <p:ph type="ftr" sz="quarter" idx="11"/>
          </p:nvPr>
        </p:nvSpPr>
        <p:spPr/>
        <p:txBody>
          <a:bodyPr/>
          <a:lstStyle>
            <a:lvl1pPr>
              <a:defRPr b="1">
                <a:solidFill>
                  <a:srgbClr val="013857"/>
                </a:solidFill>
                <a:latin typeface="+mn-lt"/>
              </a:defRPr>
            </a:lvl1pPr>
            <a:lvl2pPr>
              <a:defRPr b="1"/>
            </a:lvl2pPr>
          </a:lstStyle>
          <a:p>
            <a:pPr lvl="1"/>
            <a:r>
              <a:rPr lang="en-US"/>
              <a:t>grc.osu.edu/OMAS</a:t>
            </a:r>
          </a:p>
        </p:txBody>
      </p:sp>
      <p:sp>
        <p:nvSpPr>
          <p:cNvPr id="15" name="Slide Number Placeholder 14">
            <a:extLst>
              <a:ext uri="{FF2B5EF4-FFF2-40B4-BE49-F238E27FC236}">
                <a16:creationId xmlns:a16="http://schemas.microsoft.com/office/drawing/2014/main" id="{9A4B9F5D-1D0A-775B-DC1D-C6D2BB139516}"/>
              </a:ext>
            </a:extLst>
          </p:cNvPr>
          <p:cNvSpPr>
            <a:spLocks noGrp="1"/>
          </p:cNvSpPr>
          <p:nvPr>
            <p:ph type="sldNum" sz="quarter" idx="12"/>
          </p:nvPr>
        </p:nvSpPr>
        <p:spPr/>
        <p:txBody>
          <a:bodyPr/>
          <a:lstStyle>
            <a:lvl1pPr>
              <a:defRPr sz="1800" b="1">
                <a:solidFill>
                  <a:srgbClr val="013857"/>
                </a:solidFill>
              </a:defRPr>
            </a:lvl1pPr>
          </a:lstStyle>
          <a:p>
            <a:fld id="{0A669724-DD91-4AA3-A612-CAD27DEDD8B7}" type="slidenum">
              <a:rPr lang="en-US" smtClean="0"/>
              <a:pPr/>
              <a:t>‹#›</a:t>
            </a:fld>
            <a:endParaRPr lang="en-US"/>
          </a:p>
        </p:txBody>
      </p:sp>
      <p:sp>
        <p:nvSpPr>
          <p:cNvPr id="5" name="Rectangle 4">
            <a:extLst>
              <a:ext uri="{FF2B5EF4-FFF2-40B4-BE49-F238E27FC236}">
                <a16:creationId xmlns:a16="http://schemas.microsoft.com/office/drawing/2014/main" id="{2667B1FB-E404-F30E-EA70-9D67B167A774}"/>
              </a:ext>
            </a:extLst>
          </p:cNvPr>
          <p:cNvSpPr/>
          <p:nvPr userDrawn="1"/>
        </p:nvSpPr>
        <p:spPr>
          <a:xfrm>
            <a:off x="0" y="1091074"/>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E7C925-922B-DCEF-74A6-092149146218}"/>
              </a:ext>
            </a:extLst>
          </p:cNvPr>
          <p:cNvSpPr/>
          <p:nvPr userDrawn="1"/>
        </p:nvSpPr>
        <p:spPr>
          <a:xfrm>
            <a:off x="1252945" y="1091074"/>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F03F06-7D44-1105-BF14-1530BDC45F3C}"/>
              </a:ext>
            </a:extLst>
          </p:cNvPr>
          <p:cNvSpPr/>
          <p:nvPr userDrawn="1"/>
        </p:nvSpPr>
        <p:spPr>
          <a:xfrm>
            <a:off x="4386376" y="1091074"/>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02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0"/>
            <a:ext cx="10966885" cy="1177833"/>
          </a:xfrm>
        </p:spPr>
        <p:txBody>
          <a:bodyPr>
            <a:normAutofit/>
          </a:bodyPr>
          <a:lstStyle>
            <a:lvl1pPr>
              <a:defRPr sz="4400" b="1">
                <a:solidFill>
                  <a:srgbClr val="013857"/>
                </a:solidFill>
                <a:latin typeface="+mn-lt"/>
              </a:defRPr>
            </a:lvl1pPr>
          </a:lstStyle>
          <a:p>
            <a:r>
              <a:rPr lang="en-US"/>
              <a:t>Contents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chemeClr val="tx1"/>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chemeClr val="tx1"/>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chemeClr val="tx1"/>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627017" y="1345721"/>
            <a:ext cx="10966884" cy="4831242"/>
          </a:xfrm>
        </p:spPr>
        <p:txBody>
          <a:bodyPr numCol="2" spcCol="274320">
            <a:noAutofit/>
          </a:bodyPr>
          <a:lstStyle>
            <a:lvl1pPr marL="0" indent="0">
              <a:lnSpc>
                <a:spcPct val="15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3" name="Rectangle 2">
            <a:extLst>
              <a:ext uri="{FF2B5EF4-FFF2-40B4-BE49-F238E27FC236}">
                <a16:creationId xmlns:a16="http://schemas.microsoft.com/office/drawing/2014/main" id="{461168D7-67F5-75AE-01FB-FC16CE41E07E}"/>
              </a:ext>
            </a:extLst>
          </p:cNvPr>
          <p:cNvSpPr/>
          <p:nvPr userDrawn="1"/>
        </p:nvSpPr>
        <p:spPr>
          <a:xfrm>
            <a:off x="-2713" y="1096186"/>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BEBACA-968C-A61C-A485-37E2EFD9650E}"/>
              </a:ext>
            </a:extLst>
          </p:cNvPr>
          <p:cNvSpPr/>
          <p:nvPr userDrawn="1"/>
        </p:nvSpPr>
        <p:spPr>
          <a:xfrm>
            <a:off x="1251321" y="109691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6765A6-C232-8B39-85B3-C27D99E352AF}"/>
              </a:ext>
            </a:extLst>
          </p:cNvPr>
          <p:cNvSpPr/>
          <p:nvPr userDrawn="1"/>
        </p:nvSpPr>
        <p:spPr>
          <a:xfrm>
            <a:off x="4392403" y="1095537"/>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28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8" y="0"/>
            <a:ext cx="10958257" cy="1114993"/>
          </a:xfrm>
        </p:spPr>
        <p:txBody>
          <a:bodyPr/>
          <a:lstStyle>
            <a:lvl1pPr>
              <a:defRPr b="1">
                <a:solidFill>
                  <a:srgbClr val="013857"/>
                </a:solidFill>
                <a:latin typeface="+mn-lt"/>
              </a:defRPr>
            </a:lvl1pPr>
          </a:lstStyle>
          <a:p>
            <a:r>
              <a:rPr lang="en-US"/>
              <a:t>Background</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b="1">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188842" y="1337095"/>
            <a:ext cx="11787809" cy="4839868"/>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7" name="Rectangle 16">
            <a:extLst>
              <a:ext uri="{FF2B5EF4-FFF2-40B4-BE49-F238E27FC236}">
                <a16:creationId xmlns:a16="http://schemas.microsoft.com/office/drawing/2014/main" id="{2FF48677-3C7E-4D7F-3FFF-A7A53BA78D84}"/>
              </a:ext>
            </a:extLst>
          </p:cNvPr>
          <p:cNvSpPr/>
          <p:nvPr userDrawn="1"/>
        </p:nvSpPr>
        <p:spPr>
          <a:xfrm>
            <a:off x="0" y="1105828"/>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2DA01B-E4A4-E704-3AF2-C7F09E07AE98}"/>
              </a:ext>
            </a:extLst>
          </p:cNvPr>
          <p:cNvSpPr/>
          <p:nvPr userDrawn="1"/>
        </p:nvSpPr>
        <p:spPr>
          <a:xfrm>
            <a:off x="1252945" y="1105827"/>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E3F10F-DE07-610C-4B71-54FADB03D63C}"/>
              </a:ext>
            </a:extLst>
          </p:cNvPr>
          <p:cNvSpPr/>
          <p:nvPr userDrawn="1"/>
        </p:nvSpPr>
        <p:spPr>
          <a:xfrm>
            <a:off x="4386376" y="1105827"/>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7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75511" cy="1208899"/>
          </a:xfrm>
        </p:spPr>
        <p:txBody>
          <a:bodyPr/>
          <a:lstStyle>
            <a:lvl1pPr>
              <a:defRPr b="1">
                <a:solidFill>
                  <a:srgbClr val="013857"/>
                </a:solidFill>
                <a:latin typeface="+mn-lt"/>
              </a:defRPr>
            </a:lvl1pPr>
          </a:lstStyle>
          <a:p>
            <a:r>
              <a:rPr lang="en-US"/>
              <a:t>Objectives </a:t>
            </a:r>
          </a:p>
        </p:txBody>
      </p:sp>
      <p:sp>
        <p:nvSpPr>
          <p:cNvPr id="3" name="Content Placeholder 2">
            <a:extLst>
              <a:ext uri="{FF2B5EF4-FFF2-40B4-BE49-F238E27FC236}">
                <a16:creationId xmlns:a16="http://schemas.microsoft.com/office/drawing/2014/main" id="{03136741-B80F-E25D-F262-F3C9147D1EBF}"/>
              </a:ext>
            </a:extLst>
          </p:cNvPr>
          <p:cNvSpPr>
            <a:spLocks noGrp="1"/>
          </p:cNvSpPr>
          <p:nvPr>
            <p:ph idx="1" hasCustomPrompt="1"/>
          </p:nvPr>
        </p:nvSpPr>
        <p:spPr>
          <a:xfrm>
            <a:off x="238538" y="1371601"/>
            <a:ext cx="11738113" cy="4805362"/>
          </a:xfrm>
        </p:spPr>
        <p:txBody>
          <a:bodyPr>
            <a:noAutofit/>
          </a:bodyPr>
          <a:lstStyle>
            <a:lvl1pPr marL="0" indent="0">
              <a:lnSpc>
                <a:spcPct val="100000"/>
              </a:lnSpc>
              <a:spcBef>
                <a:spcPts val="1000"/>
              </a:spcBef>
              <a:buNone/>
              <a:defRPr sz="1800">
                <a:solidFill>
                  <a:srgbClr val="013857"/>
                </a:solidFill>
                <a:latin typeface="+mn-lt"/>
              </a:defRPr>
            </a:lvl1pPr>
            <a:lvl2pPr>
              <a:lnSpc>
                <a:spcPct val="100000"/>
              </a:lnSpc>
              <a:spcBef>
                <a:spcPts val="1000"/>
              </a:spcBef>
              <a:defRPr>
                <a:solidFill>
                  <a:srgbClr val="013857"/>
                </a:solidFill>
                <a:latin typeface="Montserrat" pitchFamily="2" charset="0"/>
              </a:defRPr>
            </a:lvl2pPr>
            <a:lvl3pPr>
              <a:lnSpc>
                <a:spcPct val="100000"/>
              </a:lnSpc>
              <a:spcBef>
                <a:spcPts val="1000"/>
              </a:spcBef>
              <a:defRPr>
                <a:solidFill>
                  <a:srgbClr val="013857"/>
                </a:solidFill>
                <a:latin typeface="Montserrat" pitchFamily="2" charset="0"/>
              </a:defRPr>
            </a:lvl3pPr>
            <a:lvl4pPr>
              <a:lnSpc>
                <a:spcPct val="100000"/>
              </a:lnSpc>
              <a:spcBef>
                <a:spcPts val="1000"/>
              </a:spcBef>
              <a:defRPr>
                <a:solidFill>
                  <a:srgbClr val="013857"/>
                </a:solidFill>
                <a:latin typeface="Montserrat" pitchFamily="2" charset="0"/>
              </a:defRPr>
            </a:lvl4pPr>
            <a:lvl5pPr>
              <a:lnSpc>
                <a:spcPct val="100000"/>
              </a:lnSpc>
              <a:spcBef>
                <a:spcPts val="1000"/>
              </a:spcBef>
              <a:defRPr>
                <a:solidFill>
                  <a:srgbClr val="013857"/>
                </a:solidFill>
                <a:latin typeface="Montserrat" pitchFamily="2" charset="0"/>
              </a:defRPr>
            </a:lvl5pPr>
          </a:lstStyle>
          <a:p>
            <a:pPr lvl="0"/>
            <a:r>
              <a:rPr lang="en-US"/>
              <a:t>Add text here</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5784930" y="6356350"/>
            <a:ext cx="4114800" cy="365125"/>
          </a:xfrm>
        </p:spPr>
        <p:txBody>
          <a:bodyPr/>
          <a:lstStyle>
            <a:lvl1pPr algn="l">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0" name="Rectangle 9">
            <a:extLst>
              <a:ext uri="{FF2B5EF4-FFF2-40B4-BE49-F238E27FC236}">
                <a16:creationId xmlns:a16="http://schemas.microsoft.com/office/drawing/2014/main" id="{42533FCB-A1D9-93EB-CAE0-3640C693C975}"/>
              </a:ext>
            </a:extLst>
          </p:cNvPr>
          <p:cNvSpPr/>
          <p:nvPr userDrawn="1"/>
        </p:nvSpPr>
        <p:spPr>
          <a:xfrm>
            <a:off x="0" y="1126200"/>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ADC655-FBB5-514A-0970-7AF41E65DFA2}"/>
              </a:ext>
            </a:extLst>
          </p:cNvPr>
          <p:cNvSpPr/>
          <p:nvPr userDrawn="1"/>
        </p:nvSpPr>
        <p:spPr>
          <a:xfrm>
            <a:off x="1254034" y="112660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0E55F2-8E1F-2248-7DF5-23B987CEC282}"/>
              </a:ext>
            </a:extLst>
          </p:cNvPr>
          <p:cNvSpPr/>
          <p:nvPr userDrawn="1"/>
        </p:nvSpPr>
        <p:spPr>
          <a:xfrm>
            <a:off x="4397829" y="1126604"/>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0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ho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66885" cy="1136970"/>
          </a:xfrm>
        </p:spPr>
        <p:txBody>
          <a:bodyPr/>
          <a:lstStyle>
            <a:lvl1pPr>
              <a:defRPr b="1">
                <a:solidFill>
                  <a:srgbClr val="013857"/>
                </a:solidFill>
                <a:latin typeface="+mn-lt"/>
              </a:defRPr>
            </a:lvl1pPr>
          </a:lstStyle>
          <a:p>
            <a:r>
              <a:rPr lang="en-US"/>
              <a:t>Methods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5332686" y="6360830"/>
            <a:ext cx="3906905" cy="365125"/>
          </a:xfrm>
        </p:spPr>
        <p:txBody>
          <a:bodyPr/>
          <a:lstStyle>
            <a:lvl1pPr>
              <a:defRPr sz="1800">
                <a:solidFill>
                  <a:srgbClr val="013857"/>
                </a:solidFill>
                <a:latin typeface="+mn-lt"/>
              </a:defRPr>
            </a:lvl1pPr>
            <a:lvl2pPr>
              <a:defRPr b="1"/>
            </a:lvl2pPr>
          </a:lstStyle>
          <a:p>
            <a:pPr lvl="1"/>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78296" y="1391479"/>
            <a:ext cx="11688417" cy="4785484"/>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3" name="Rectangle 12">
            <a:extLst>
              <a:ext uri="{FF2B5EF4-FFF2-40B4-BE49-F238E27FC236}">
                <a16:creationId xmlns:a16="http://schemas.microsoft.com/office/drawing/2014/main" id="{07B06592-5602-87EC-97BD-07B6F9F23160}"/>
              </a:ext>
            </a:extLst>
          </p:cNvPr>
          <p:cNvSpPr/>
          <p:nvPr userDrawn="1"/>
        </p:nvSpPr>
        <p:spPr>
          <a:xfrm>
            <a:off x="0" y="112565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8BFEF-811D-75BA-ADEB-C6D918AFC1FD}"/>
              </a:ext>
            </a:extLst>
          </p:cNvPr>
          <p:cNvSpPr/>
          <p:nvPr userDrawn="1"/>
        </p:nvSpPr>
        <p:spPr>
          <a:xfrm>
            <a:off x="1252945" y="112564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EA80AD-7F03-2581-E1AA-10EB232D1F6B}"/>
              </a:ext>
            </a:extLst>
          </p:cNvPr>
          <p:cNvSpPr/>
          <p:nvPr userDrawn="1"/>
        </p:nvSpPr>
        <p:spPr>
          <a:xfrm>
            <a:off x="4386376" y="112564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2C8B7CC-F3F8-9D12-5030-538A033715DB}"/>
              </a:ext>
            </a:extLst>
          </p:cNvPr>
          <p:cNvSpPr>
            <a:spLocks noGrp="1"/>
          </p:cNvSpPr>
          <p:nvPr>
            <p:ph sz="quarter" idx="13" hasCustomPrompt="1"/>
          </p:nvPr>
        </p:nvSpPr>
        <p:spPr>
          <a:xfrm>
            <a:off x="838200" y="6356350"/>
            <a:ext cx="4463520" cy="369605"/>
          </a:xfrm>
        </p:spPr>
        <p:txBody>
          <a:bodyPr anchor="ctr"/>
          <a:lstStyle>
            <a:lvl1pPr marL="0" indent="0" algn="l">
              <a:buNone/>
              <a:defRPr sz="1800" b="1"/>
            </a:lvl1pPr>
          </a:lstStyle>
          <a:p>
            <a:pPr lvl="0"/>
            <a:r>
              <a:rPr lang="en-US"/>
              <a:t>Chartbook Name, 2023 OMAS</a:t>
            </a:r>
          </a:p>
        </p:txBody>
      </p:sp>
    </p:spTree>
    <p:extLst>
      <p:ext uri="{BB962C8B-B14F-4D97-AF65-F5344CB8AC3E}">
        <p14:creationId xmlns:p14="http://schemas.microsoft.com/office/powerpoint/2010/main" val="50055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488CEB-F99D-8DB4-8D77-7E353FCAF107}"/>
              </a:ext>
            </a:extLst>
          </p:cNvPr>
          <p:cNvSpPr/>
          <p:nvPr userDrawn="1"/>
        </p:nvSpPr>
        <p:spPr>
          <a:xfrm>
            <a:off x="-10364" y="0"/>
            <a:ext cx="12192000" cy="614218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824FE01-C975-4438-6811-A5CCBCED247E}"/>
              </a:ext>
            </a:extLst>
          </p:cNvPr>
          <p:cNvSpPr>
            <a:spLocks noGrp="1"/>
          </p:cNvSpPr>
          <p:nvPr>
            <p:ph type="title" hasCustomPrompt="1"/>
          </p:nvPr>
        </p:nvSpPr>
        <p:spPr>
          <a:xfrm>
            <a:off x="267858" y="4373143"/>
            <a:ext cx="11702472" cy="824895"/>
          </a:xfrm>
        </p:spPr>
        <p:txBody>
          <a:bodyPr>
            <a:noAutofit/>
          </a:bodyPr>
          <a:lstStyle>
            <a:lvl1pPr>
              <a:defRPr sz="4400" b="1">
                <a:solidFill>
                  <a:schemeClr val="bg1">
                    <a:lumMod val="95000"/>
                  </a:schemeClr>
                </a:solidFill>
                <a:latin typeface="+mn-lt"/>
              </a:defRPr>
            </a:lvl1pPr>
          </a:lstStyle>
          <a:p>
            <a:r>
              <a:rPr lang="en-US"/>
              <a:t>Transition Slide # 1 </a:t>
            </a:r>
          </a:p>
        </p:txBody>
      </p:sp>
      <p:sp>
        <p:nvSpPr>
          <p:cNvPr id="6" name="Rectangle 5">
            <a:extLst>
              <a:ext uri="{FF2B5EF4-FFF2-40B4-BE49-F238E27FC236}">
                <a16:creationId xmlns:a16="http://schemas.microsoft.com/office/drawing/2014/main" id="{45C3ABF4-B648-6FE0-902F-8D61E4C60CDA}"/>
              </a:ext>
            </a:extLst>
          </p:cNvPr>
          <p:cNvSpPr/>
          <p:nvPr userDrawn="1"/>
        </p:nvSpPr>
        <p:spPr>
          <a:xfrm>
            <a:off x="444137" y="6370413"/>
            <a:ext cx="1254034" cy="91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D8E388-8237-2910-4A1C-FC10A4119BDC}"/>
              </a:ext>
            </a:extLst>
          </p:cNvPr>
          <p:cNvSpPr/>
          <p:nvPr userDrawn="1"/>
        </p:nvSpPr>
        <p:spPr>
          <a:xfrm>
            <a:off x="1698171" y="6370931"/>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B58833-F921-6358-03CD-D20238F8528A}"/>
              </a:ext>
            </a:extLst>
          </p:cNvPr>
          <p:cNvSpPr/>
          <p:nvPr userDrawn="1"/>
        </p:nvSpPr>
        <p:spPr>
          <a:xfrm>
            <a:off x="4831602" y="6370931"/>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39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ults slide option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98594" y="6334935"/>
            <a:ext cx="4114799" cy="365126"/>
          </a:xfrm>
        </p:spPr>
        <p:txBody>
          <a:bodyPr/>
          <a:lstStyle>
            <a:lvl1pPr algn="l">
              <a:defRPr sz="1800">
                <a:solidFill>
                  <a:schemeClr val="bg1"/>
                </a:solidFill>
                <a:latin typeface="+mn-lt"/>
              </a:defRPr>
            </a:lvl1pPr>
          </a:lstStyle>
          <a:p>
            <a:r>
              <a:rPr lang="en-US">
                <a:solidFill>
                  <a:schemeClr val="tx1"/>
                </a:solidFill>
              </a:rPr>
              <a:t>Chartbook </a:t>
            </a:r>
            <a:r>
              <a:rPr lang="en-US">
                <a:solidFill>
                  <a:srgbClr val="013857"/>
                </a:solidFill>
              </a:rPr>
              <a:t>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3" name="Content Placeholder 2">
            <a:extLst>
              <a:ext uri="{FF2B5EF4-FFF2-40B4-BE49-F238E27FC236}">
                <a16:creationId xmlns:a16="http://schemas.microsoft.com/office/drawing/2014/main" id="{B04E83DD-EF9D-6492-08F9-12A1451F8BA1}"/>
              </a:ext>
            </a:extLst>
          </p:cNvPr>
          <p:cNvSpPr>
            <a:spLocks noGrp="1"/>
          </p:cNvSpPr>
          <p:nvPr>
            <p:ph sz="half" idx="13" hasCustomPrompt="1"/>
          </p:nvPr>
        </p:nvSpPr>
        <p:spPr>
          <a:xfrm>
            <a:off x="6096001" y="1587260"/>
            <a:ext cx="5468936" cy="4573828"/>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a:lnSpc>
                <a:spcPct val="100000"/>
              </a:lnSpc>
            </a:pPr>
            <a:r>
              <a:rPr lang="en-US"/>
              <a:t>Summary text goes here</a:t>
            </a:r>
          </a:p>
        </p:txBody>
      </p:sp>
      <p:sp>
        <p:nvSpPr>
          <p:cNvPr id="12" name="Rectangle 11">
            <a:extLst>
              <a:ext uri="{FF2B5EF4-FFF2-40B4-BE49-F238E27FC236}">
                <a16:creationId xmlns:a16="http://schemas.microsoft.com/office/drawing/2014/main" id="{39F685BF-1C28-94CD-E202-49D8C4CDA56B}"/>
              </a:ext>
            </a:extLst>
          </p:cNvPr>
          <p:cNvSpPr/>
          <p:nvPr userDrawn="1"/>
        </p:nvSpPr>
        <p:spPr>
          <a:xfrm>
            <a:off x="0" y="1101853"/>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F47234-0B6C-D433-AC4C-E12143245836}"/>
              </a:ext>
            </a:extLst>
          </p:cNvPr>
          <p:cNvSpPr/>
          <p:nvPr userDrawn="1"/>
        </p:nvSpPr>
        <p:spPr>
          <a:xfrm>
            <a:off x="1252945" y="1101852"/>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ADD670-FF48-B72D-8D42-14F91C2E3770}"/>
              </a:ext>
            </a:extLst>
          </p:cNvPr>
          <p:cNvSpPr/>
          <p:nvPr userDrawn="1"/>
        </p:nvSpPr>
        <p:spPr>
          <a:xfrm>
            <a:off x="4386376" y="1101852"/>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17CE218-8D3F-E48D-C8F5-BFA00AB84526}"/>
              </a:ext>
            </a:extLst>
          </p:cNvPr>
          <p:cNvSpPr>
            <a:spLocks noGrp="1"/>
          </p:cNvSpPr>
          <p:nvPr>
            <p:ph sz="quarter" idx="14" hasCustomPrompt="1"/>
          </p:nvPr>
        </p:nvSpPr>
        <p:spPr>
          <a:xfrm>
            <a:off x="368271" y="1807922"/>
            <a:ext cx="5468937" cy="4132503"/>
          </a:xfrm>
        </p:spPr>
        <p:txBody>
          <a:bodyPr/>
          <a:lstStyle>
            <a:lvl1pPr marL="0" indent="0">
              <a:buNone/>
              <a:defRPr/>
            </a:lvl1pPr>
          </a:lstStyle>
          <a:p>
            <a:pPr lvl="0"/>
            <a:r>
              <a:rPr lang="en-US"/>
              <a:t>Graphic goes here</a:t>
            </a:r>
          </a:p>
        </p:txBody>
      </p:sp>
      <p:sp>
        <p:nvSpPr>
          <p:cNvPr id="2" name="Title 1">
            <a:extLst>
              <a:ext uri="{FF2B5EF4-FFF2-40B4-BE49-F238E27FC236}">
                <a16:creationId xmlns:a16="http://schemas.microsoft.com/office/drawing/2014/main" id="{7FE7117B-6431-0427-69B6-CB623957EA74}"/>
              </a:ext>
            </a:extLst>
          </p:cNvPr>
          <p:cNvSpPr>
            <a:spLocks noGrp="1"/>
          </p:cNvSpPr>
          <p:nvPr>
            <p:ph type="title" hasCustomPrompt="1"/>
          </p:nvPr>
        </p:nvSpPr>
        <p:spPr>
          <a:xfrm>
            <a:off x="608585" y="1"/>
            <a:ext cx="10956351" cy="1183586"/>
          </a:xfrm>
        </p:spPr>
        <p:txBody>
          <a:bodyPr>
            <a:normAutofit/>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94407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0106-E410-B296-955D-CCD710EBA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D8EE2C-2E1E-1FB4-91C8-48E7201B8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B2D43-6B1A-325A-89E4-830508D167B7}"/>
              </a:ext>
            </a:extLst>
          </p:cNvPr>
          <p:cNvSpPr>
            <a:spLocks noGrp="1"/>
          </p:cNvSpPr>
          <p:nvPr>
            <p:ph type="dt" sz="half" idx="2"/>
          </p:nvPr>
        </p:nvSpPr>
        <p:spPr>
          <a:xfrm>
            <a:off x="838200" y="6356350"/>
            <a:ext cx="2981960" cy="365125"/>
          </a:xfrm>
          <a:prstGeom prst="rect">
            <a:avLst/>
          </a:prstGeom>
        </p:spPr>
        <p:txBody>
          <a:bodyPr vert="horz" lIns="91440" tIns="45720" rIns="91440" bIns="45720" rtlCol="0" anchor="ctr"/>
          <a:lstStyle>
            <a:lvl1pPr algn="l">
              <a:defRPr sz="1200" b="1">
                <a:solidFill>
                  <a:srgbClr val="013857"/>
                </a:solidFill>
                <a:latin typeface="Montserrat" panose="00000500000000000000" pitchFamily="2" charset="0"/>
              </a:defRPr>
            </a:lvl1pPr>
          </a:lstStyle>
          <a:p>
            <a:r>
              <a:rPr lang="en-US"/>
              <a:t>Mental Health in Ohio, 2019 OMAS</a:t>
            </a:r>
          </a:p>
        </p:txBody>
      </p:sp>
      <p:sp>
        <p:nvSpPr>
          <p:cNvPr id="5" name="Footer Placeholder 4">
            <a:extLst>
              <a:ext uri="{FF2B5EF4-FFF2-40B4-BE49-F238E27FC236}">
                <a16:creationId xmlns:a16="http://schemas.microsoft.com/office/drawing/2014/main" id="{C3C8AA26-D267-41FD-FEDE-69FDDE94472E}"/>
              </a:ext>
            </a:extLst>
          </p:cNvPr>
          <p:cNvSpPr>
            <a:spLocks noGrp="1"/>
          </p:cNvSpPr>
          <p:nvPr>
            <p:ph type="ftr" sz="quarter" idx="3"/>
          </p:nvPr>
        </p:nvSpPr>
        <p:spPr>
          <a:xfrm>
            <a:off x="4780280" y="6356350"/>
            <a:ext cx="4114800" cy="365125"/>
          </a:xfrm>
          <a:prstGeom prst="rect">
            <a:avLst/>
          </a:prstGeom>
        </p:spPr>
        <p:txBody>
          <a:bodyPr vert="horz" lIns="91440" tIns="45720" rIns="91440" bIns="45720" rtlCol="0" anchor="ctr"/>
          <a:lstStyle>
            <a:lvl1pPr algn="ctr">
              <a:defRPr sz="1200" b="1">
                <a:solidFill>
                  <a:srgbClr val="013857"/>
                </a:solidFill>
                <a:latin typeface="Montserrat" panose="00000500000000000000" pitchFamily="2" charset="0"/>
              </a:defRPr>
            </a:lvl1pPr>
          </a:lstStyle>
          <a:p>
            <a:r>
              <a:rPr lang="en-US"/>
              <a:t>grc.osu.edu/OMAS</a:t>
            </a:r>
          </a:p>
        </p:txBody>
      </p:sp>
      <p:sp>
        <p:nvSpPr>
          <p:cNvPr id="6" name="Slide Number Placeholder 5">
            <a:extLst>
              <a:ext uri="{FF2B5EF4-FFF2-40B4-BE49-F238E27FC236}">
                <a16:creationId xmlns:a16="http://schemas.microsoft.com/office/drawing/2014/main" id="{8F16DDDA-DE6D-A711-FD15-C272F622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013857"/>
                </a:solidFill>
              </a:defRPr>
            </a:lvl1pPr>
          </a:lstStyle>
          <a:p>
            <a:fld id="{0A669724-DD91-4AA3-A612-CAD27DEDD8B7}" type="slidenum">
              <a:rPr lang="en-US" smtClean="0"/>
              <a:pPr/>
              <a:t>‹#›</a:t>
            </a:fld>
            <a:endParaRPr lang="en-US"/>
          </a:p>
        </p:txBody>
      </p:sp>
    </p:spTree>
    <p:extLst>
      <p:ext uri="{BB962C8B-B14F-4D97-AF65-F5344CB8AC3E}">
        <p14:creationId xmlns:p14="http://schemas.microsoft.com/office/powerpoint/2010/main" val="333576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2" r:id="rId8"/>
    <p:sldLayoutId id="2147483665" r:id="rId9"/>
    <p:sldLayoutId id="2147483685" r:id="rId10"/>
    <p:sldLayoutId id="2147483686" r:id="rId11"/>
    <p:sldLayoutId id="2147483687" r:id="rId12"/>
    <p:sldLayoutId id="2147483671" r:id="rId13"/>
    <p:sldLayoutId id="214748368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rcapps.osu.edu/app/oma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4007-B6D5-5C12-BC71-1B0E223A973B}"/>
              </a:ext>
            </a:extLst>
          </p:cNvPr>
          <p:cNvSpPr>
            <a:spLocks noGrp="1"/>
          </p:cNvSpPr>
          <p:nvPr>
            <p:ph type="ctrTitle"/>
          </p:nvPr>
        </p:nvSpPr>
        <p:spPr/>
        <p:txBody>
          <a:bodyPr/>
          <a:lstStyle/>
          <a:p>
            <a:r>
              <a:rPr lang="en-US"/>
              <a:t>Behavioral Health in Ohio</a:t>
            </a:r>
            <a:endParaRPr lang="en-US" b="1"/>
          </a:p>
        </p:txBody>
      </p:sp>
      <p:sp>
        <p:nvSpPr>
          <p:cNvPr id="3" name="Subtitle 2">
            <a:extLst>
              <a:ext uri="{FF2B5EF4-FFF2-40B4-BE49-F238E27FC236}">
                <a16:creationId xmlns:a16="http://schemas.microsoft.com/office/drawing/2014/main" id="{6B4A42AA-1453-195E-BBE6-72B0C624001F}"/>
              </a:ext>
            </a:extLst>
          </p:cNvPr>
          <p:cNvSpPr>
            <a:spLocks noGrp="1"/>
          </p:cNvSpPr>
          <p:nvPr>
            <p:ph type="subTitle" idx="1"/>
          </p:nvPr>
        </p:nvSpPr>
        <p:spPr/>
        <p:txBody>
          <a:bodyPr vert="horz" lIns="91440" tIns="45720" rIns="91440" bIns="45720" rtlCol="0" anchor="t">
            <a:noAutofit/>
          </a:bodyPr>
          <a:lstStyle/>
          <a:p>
            <a:r>
              <a:rPr lang="en-US" dirty="0">
                <a:solidFill>
                  <a:schemeClr val="bg1"/>
                </a:solidFill>
                <a:latin typeface="Montserrat"/>
              </a:rPr>
              <a:t>March 2026</a:t>
            </a:r>
            <a:endParaRPr lang="en-US" dirty="0">
              <a:solidFill>
                <a:schemeClr val="bg1"/>
              </a:solidFill>
              <a:latin typeface="+mj-lt"/>
            </a:endParaRPr>
          </a:p>
        </p:txBody>
      </p:sp>
    </p:spTree>
    <p:extLst>
      <p:ext uri="{BB962C8B-B14F-4D97-AF65-F5344CB8AC3E}">
        <p14:creationId xmlns:p14="http://schemas.microsoft.com/office/powerpoint/2010/main" val="42893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8EA-A095-000D-9089-B64933A32841}"/>
              </a:ext>
            </a:extLst>
          </p:cNvPr>
          <p:cNvSpPr>
            <a:spLocks noGrp="1"/>
          </p:cNvSpPr>
          <p:nvPr>
            <p:ph type="title"/>
          </p:nvPr>
        </p:nvSpPr>
        <p:spPr/>
        <p:txBody>
          <a:bodyPr/>
          <a:lstStyle/>
          <a:p>
            <a:r>
              <a:rPr lang="en-US"/>
              <a:t>Methods, continued</a:t>
            </a:r>
          </a:p>
        </p:txBody>
      </p:sp>
      <p:sp>
        <p:nvSpPr>
          <p:cNvPr id="3" name="Date Placeholder 2">
            <a:extLst>
              <a:ext uri="{FF2B5EF4-FFF2-40B4-BE49-F238E27FC236}">
                <a16:creationId xmlns:a16="http://schemas.microsoft.com/office/drawing/2014/main" id="{0B05F3B0-7777-F1B5-434A-E50D77B8D7D2}"/>
              </a:ext>
            </a:extLst>
          </p:cNvPr>
          <p:cNvSpPr>
            <a:spLocks noGrp="1"/>
          </p:cNvSpPr>
          <p:nvPr>
            <p:ph type="dt" sz="half" idx="4294967295"/>
          </p:nvPr>
        </p:nvSpPr>
        <p:spPr>
          <a:xfrm>
            <a:off x="838200" y="6356350"/>
            <a:ext cx="3235036" cy="365125"/>
          </a:xfrm>
        </p:spPr>
        <p:txBody>
          <a:bodyPr/>
          <a:lstStyle/>
          <a:p>
            <a:r>
              <a:rPr lang="en-US" sz="1800">
                <a:latin typeface="+mn-lt"/>
              </a:rPr>
              <a:t>Behavioral Health, 2023 OMAS</a:t>
            </a:r>
          </a:p>
        </p:txBody>
      </p:sp>
      <p:sp>
        <p:nvSpPr>
          <p:cNvPr id="4" name="Footer Placeholder 3">
            <a:extLst>
              <a:ext uri="{FF2B5EF4-FFF2-40B4-BE49-F238E27FC236}">
                <a16:creationId xmlns:a16="http://schemas.microsoft.com/office/drawing/2014/main" id="{41CB9A9C-44A3-9CB6-08D2-DDF314BBE9C9}"/>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867FAFFD-ED9C-3EED-E1FE-B437CACCFC91}"/>
              </a:ext>
            </a:extLst>
          </p:cNvPr>
          <p:cNvSpPr>
            <a:spLocks noGrp="1"/>
          </p:cNvSpPr>
          <p:nvPr>
            <p:ph type="sldNum" sz="quarter" idx="12"/>
          </p:nvPr>
        </p:nvSpPr>
        <p:spPr/>
        <p:txBody>
          <a:bodyPr/>
          <a:lstStyle/>
          <a:p>
            <a:fld id="{0A669724-DD91-4AA3-A612-CAD27DEDD8B7}" type="slidenum">
              <a:rPr lang="en-US" smtClean="0"/>
              <a:pPr/>
              <a:t>10</a:t>
            </a:fld>
            <a:endParaRPr lang="en-US"/>
          </a:p>
        </p:txBody>
      </p:sp>
      <p:sp>
        <p:nvSpPr>
          <p:cNvPr id="6" name="Content Placeholder 5">
            <a:extLst>
              <a:ext uri="{FF2B5EF4-FFF2-40B4-BE49-F238E27FC236}">
                <a16:creationId xmlns:a16="http://schemas.microsoft.com/office/drawing/2014/main" id="{99E067CF-16FF-4D12-CECD-7AEDEC910FBB}"/>
              </a:ext>
            </a:extLst>
          </p:cNvPr>
          <p:cNvSpPr>
            <a:spLocks noGrp="1"/>
          </p:cNvSpPr>
          <p:nvPr>
            <p:ph sz="half" idx="1"/>
          </p:nvPr>
        </p:nvSpPr>
        <p:spPr/>
        <p:txBody>
          <a:bodyPr vert="horz" lIns="91440" tIns="45720" rIns="91440" bIns="45720" numCol="1" rtlCol="0" anchor="t">
            <a:noAutofit/>
          </a:bodyPr>
          <a:lstStyle/>
          <a:p>
            <a:pPr algn="l" rtl="0" fontAlgn="base"/>
            <a:r>
              <a:rPr lang="en-US" sz="1800" b="1" i="0" u="none" strike="noStrike">
                <a:solidFill>
                  <a:srgbClr val="013857"/>
                </a:solidFill>
                <a:effectLst/>
                <a:latin typeface="Calibri"/>
                <a:cs typeface="Calibri"/>
              </a:rPr>
              <a:t>Key Variable Definitions</a:t>
            </a:r>
            <a:r>
              <a:rPr lang="en-US" sz="1800" b="0" i="0">
                <a:solidFill>
                  <a:srgbClr val="013857"/>
                </a:solidFill>
                <a:effectLst/>
                <a:latin typeface="Calibri"/>
                <a:cs typeface="Calibri"/>
              </a:rPr>
              <a:t>​</a:t>
            </a:r>
            <a:endParaRPr lang="en-US" b="0" i="0">
              <a:solidFill>
                <a:srgbClr val="013857"/>
              </a:solidFill>
              <a:effectLst/>
              <a:latin typeface="Calibri"/>
              <a:cs typeface="Calibri"/>
            </a:endParaRPr>
          </a:p>
          <a:p>
            <a:pPr marL="285750" indent="-285750" algn="just" fontAlgn="base">
              <a:buFont typeface="Arial" panose="020B0604020202020204" pitchFamily="34" charset="0"/>
              <a:buChar char="•"/>
            </a:pPr>
            <a:r>
              <a:rPr lang="en-US" sz="1800" b="0" i="1" u="none" strike="noStrike">
                <a:solidFill>
                  <a:srgbClr val="013857"/>
                </a:solidFill>
                <a:effectLst/>
                <a:latin typeface="Calibri"/>
                <a:cs typeface="Calibri"/>
              </a:rPr>
              <a:t>Adults</a:t>
            </a:r>
            <a:r>
              <a:rPr lang="en-US" sz="1800" b="0" i="0" u="none" strike="noStrike">
                <a:solidFill>
                  <a:srgbClr val="013857"/>
                </a:solidFill>
                <a:effectLst/>
                <a:latin typeface="Calibri"/>
                <a:cs typeface="Calibri"/>
              </a:rPr>
              <a:t>: </a:t>
            </a:r>
            <a:r>
              <a:rPr lang="en-US">
                <a:latin typeface="Calibri"/>
                <a:cs typeface="Calibri"/>
              </a:rPr>
              <a:t>19 years old or older</a:t>
            </a:r>
            <a:r>
              <a:rPr lang="en-US" sz="1800" b="0" i="0" u="none" strike="noStrike">
                <a:solidFill>
                  <a:srgbClr val="013857"/>
                </a:solidFill>
                <a:effectLst/>
                <a:latin typeface="Calibri"/>
                <a:cs typeface="Calibri"/>
              </a:rPr>
              <a:t> as identified in OMAS</a:t>
            </a:r>
            <a:r>
              <a:rPr lang="en-US" sz="1800" b="0" i="0">
                <a:solidFill>
                  <a:srgbClr val="013857"/>
                </a:solidFill>
                <a:effectLst/>
                <a:latin typeface="Calibri"/>
                <a:cs typeface="Calibri"/>
              </a:rPr>
              <a:t>​</a:t>
            </a:r>
            <a:endParaRPr lang="en-US" b="0" i="0">
              <a:solidFill>
                <a:srgbClr val="013857"/>
              </a:solidFill>
              <a:effectLst/>
              <a:latin typeface="Calibri"/>
              <a:cs typeface="Calibri"/>
            </a:endParaRPr>
          </a:p>
          <a:p>
            <a:pPr marL="285750" indent="-285750" algn="just" rtl="0" fontAlgn="base">
              <a:buFont typeface="Arial" panose="020B0604020202020204" pitchFamily="34" charset="0"/>
              <a:buChar char="•"/>
            </a:pPr>
            <a:r>
              <a:rPr lang="en-US" sz="1800" b="0" i="1" u="none" strike="noStrike">
                <a:solidFill>
                  <a:srgbClr val="013857"/>
                </a:solidFill>
                <a:effectLst/>
                <a:latin typeface="Calibri"/>
                <a:cs typeface="Calibri"/>
              </a:rPr>
              <a:t>Mental Health Impairment</a:t>
            </a:r>
            <a:r>
              <a:rPr lang="en-US" sz="1800" b="0" i="0" u="none" strike="noStrike">
                <a:solidFill>
                  <a:srgbClr val="013857"/>
                </a:solidFill>
                <a:effectLst/>
                <a:latin typeface="Calibri"/>
                <a:cs typeface="Calibri"/>
              </a:rPr>
              <a:t>: At least 14 days in the past 30 days where a mental health condition or emotional problem prevented work or usual activities. The 14-day threshold aligns with the CDC's recommendations for measurement classification.</a:t>
            </a:r>
            <a:r>
              <a:rPr lang="en-US" sz="1800" b="0" i="0">
                <a:solidFill>
                  <a:srgbClr val="013857"/>
                </a:solidFill>
                <a:effectLst/>
                <a:latin typeface="Calibri"/>
                <a:cs typeface="Calibri"/>
              </a:rPr>
              <a:t>​</a:t>
            </a:r>
            <a:endParaRPr lang="en-US" b="0" i="0">
              <a:solidFill>
                <a:srgbClr val="013857"/>
              </a:solidFill>
              <a:effectLst/>
              <a:latin typeface="Calibri"/>
              <a:cs typeface="Calibri"/>
            </a:endParaRPr>
          </a:p>
          <a:p>
            <a:pPr marL="285750" indent="-285750" algn="just" rtl="0" fontAlgn="base">
              <a:buFont typeface="Arial" panose="020B0604020202020204" pitchFamily="34" charset="0"/>
              <a:buChar char="•"/>
            </a:pPr>
            <a:r>
              <a:rPr lang="en-US" sz="1800" b="0" i="1" u="none" strike="noStrike">
                <a:solidFill>
                  <a:srgbClr val="013857"/>
                </a:solidFill>
                <a:effectLst/>
                <a:latin typeface="Calibri"/>
                <a:cs typeface="Calibri"/>
              </a:rPr>
              <a:t>Medicaid subpopulation</a:t>
            </a:r>
            <a:r>
              <a:rPr lang="en-US" sz="1800" b="0" i="0" u="none" strike="noStrike">
                <a:solidFill>
                  <a:srgbClr val="013857"/>
                </a:solidFill>
                <a:effectLst/>
                <a:latin typeface="Calibri"/>
                <a:cs typeface="Calibri"/>
              </a:rPr>
              <a:t>: Adults with Medicaid health insurance coverage</a:t>
            </a:r>
            <a:r>
              <a:rPr lang="en-US" sz="1800" b="0" i="0">
                <a:solidFill>
                  <a:srgbClr val="013857"/>
                </a:solidFill>
                <a:effectLst/>
                <a:latin typeface="Calibri"/>
                <a:cs typeface="Calibri"/>
              </a:rPr>
              <a:t>​</a:t>
            </a:r>
            <a:endParaRPr lang="en-US" b="0" i="0">
              <a:solidFill>
                <a:srgbClr val="013857"/>
              </a:solidFill>
              <a:effectLst/>
              <a:latin typeface="Calibri"/>
              <a:cs typeface="Calibri"/>
            </a:endParaRPr>
          </a:p>
          <a:p>
            <a:pPr marL="285750" indent="-285750" algn="just" rtl="0" fontAlgn="base">
              <a:buFont typeface="Arial" panose="020B0604020202020204" pitchFamily="34" charset="0"/>
              <a:buChar char="•"/>
            </a:pPr>
            <a:r>
              <a:rPr lang="en-US" sz="1800" b="0" i="1" u="none" strike="noStrike">
                <a:solidFill>
                  <a:srgbClr val="013857"/>
                </a:solidFill>
                <a:effectLst/>
                <a:latin typeface="Calibri"/>
                <a:cs typeface="Calibri"/>
              </a:rPr>
              <a:t>Potentially Medicaid-eligible subpopulation</a:t>
            </a:r>
            <a:r>
              <a:rPr lang="en-US" sz="1800" b="0" i="0" u="none" strike="noStrike">
                <a:solidFill>
                  <a:srgbClr val="013857"/>
                </a:solidFill>
                <a:effectLst/>
                <a:latin typeface="Calibri"/>
                <a:cs typeface="Calibri"/>
              </a:rPr>
              <a:t>: Adults who are not currently enrolled in Medicaid, but who have incomes that meet the Federal Poverty Level (FPL) requirements for enrollment (138% FPL, or 206% FPL for individuals who are pregnant)</a:t>
            </a:r>
            <a:r>
              <a:rPr lang="en-US" sz="1800" b="0" i="0">
                <a:solidFill>
                  <a:srgbClr val="013857"/>
                </a:solidFill>
                <a:effectLst/>
                <a:latin typeface="Calibri"/>
                <a:cs typeface="Calibri"/>
              </a:rPr>
              <a:t>​</a:t>
            </a:r>
            <a:endParaRPr lang="en-US" b="0" i="0">
              <a:solidFill>
                <a:srgbClr val="013857"/>
              </a:solidFill>
              <a:effectLst/>
              <a:latin typeface="Calibri"/>
              <a:cs typeface="Calibri"/>
            </a:endParaRPr>
          </a:p>
          <a:p>
            <a:pPr marL="285750" indent="-285750" algn="just" rtl="0" fontAlgn="base">
              <a:buFont typeface="Arial" panose="020B0604020202020204" pitchFamily="34" charset="0"/>
              <a:buChar char="•"/>
            </a:pPr>
            <a:r>
              <a:rPr lang="en-US" sz="1800" b="0" i="1" u="none" strike="noStrike">
                <a:solidFill>
                  <a:srgbClr val="013857"/>
                </a:solidFill>
                <a:effectLst/>
                <a:latin typeface="Calibri"/>
                <a:cs typeface="Calibri"/>
              </a:rPr>
              <a:t>Not potentially Medicaid-eligible subpopulation: </a:t>
            </a:r>
            <a:r>
              <a:rPr lang="en-US" sz="1800" b="0" i="0" u="none" strike="noStrike">
                <a:solidFill>
                  <a:srgbClr val="013857"/>
                </a:solidFill>
                <a:effectLst/>
                <a:latin typeface="Calibri"/>
                <a:cs typeface="Calibri"/>
              </a:rPr>
              <a:t>Adults who are not currently enrolled in Medicaid, and who have incomes that do not meet the Federal Poverty Level (FPL) requirements for enrollment (greater than 138% FPL, or 206% FPL for individuals who are pregnant)</a:t>
            </a:r>
            <a:endParaRPr lang="en-US">
              <a:latin typeface="+mn-lt"/>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86584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34909" y="4148703"/>
            <a:ext cx="10515600" cy="1325563"/>
          </a:xfrm>
        </p:spPr>
        <p:txBody>
          <a:bodyPr>
            <a:normAutofit fontScale="90000"/>
          </a:bodyPr>
          <a:lstStyle/>
          <a:p>
            <a:r>
              <a:rPr lang="en-US"/>
              <a:t>RESULTS: MENTAL HEALTH</a:t>
            </a:r>
            <a:br>
              <a:rPr lang="en-US"/>
            </a:br>
            <a:r>
              <a:rPr lang="en-US" sz="2700"/>
              <a:t>Mental health impairment, self-rated mental health, depression, anxiety, and loneliness</a:t>
            </a:r>
          </a:p>
        </p:txBody>
      </p:sp>
    </p:spTree>
    <p:extLst>
      <p:ext uri="{BB962C8B-B14F-4D97-AF65-F5344CB8AC3E}">
        <p14:creationId xmlns:p14="http://schemas.microsoft.com/office/powerpoint/2010/main" val="61644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12</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t>From 2012 to 2015, mental health impairment (MHI) prevalence among Ohio adults decreased from 6.4% to a low of 5.5%. However, from 2015 to 2021, MHI prevalence steadily increased to a high of 8.2%.</a:t>
            </a:r>
            <a:endParaRPr lang="en-US">
              <a:ea typeface="Calibri"/>
              <a:cs typeface="Calibri"/>
            </a:endParaRPr>
          </a:p>
          <a:p>
            <a:endParaRPr lang="en-US">
              <a:ea typeface="Calibri"/>
              <a:cs typeface="Calibri"/>
            </a:endParaRPr>
          </a:p>
          <a:p>
            <a:pPr marL="285750" indent="-285750">
              <a:buFont typeface="Arial" panose="020B0604020202020204" pitchFamily="34" charset="0"/>
              <a:buChar char="•"/>
            </a:pPr>
            <a:r>
              <a:rPr lang="en-US"/>
              <a:t>From 2021 to 2023, MHI prevalence decreased to 7.5%. </a:t>
            </a:r>
            <a:endParaRPr lang="en-US">
              <a:ea typeface="Calibri"/>
              <a:cs typeface="Calibri"/>
            </a:endParaRPr>
          </a:p>
          <a:p>
            <a:endParaRPr lang="en-US">
              <a:ea typeface="Calibri"/>
              <a:cs typeface="Calibri"/>
            </a:endParaRPr>
          </a:p>
          <a:p>
            <a:pPr marL="285750" indent="-285750">
              <a:buFont typeface="Arial" panose="020B0604020202020204" pitchFamily="34" charset="0"/>
              <a:buChar char="•"/>
            </a:pPr>
            <a:r>
              <a:rPr lang="en-US"/>
              <a:t>The post-COVID-19 pandemic (2023) prevalence of MHI is identical to the pre-COVID-19 pandemic (2019): 7.5%. </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MHI Prevalence among Ohio Adults Decreased in 2023 </a:t>
            </a:r>
          </a:p>
        </p:txBody>
      </p:sp>
      <p:pic>
        <p:nvPicPr>
          <p:cNvPr id="9" name="Content Placeholder 8" descr="A line chart showing the prevalence of MHI among all Ohioans from 2012 to 2023. The prevalence decreased from 2012 to 2015, then steadily increased from 2015 to 2021. From 2021 to 2023, the prevalence decreased.">
            <a:extLst>
              <a:ext uri="{FF2B5EF4-FFF2-40B4-BE49-F238E27FC236}">
                <a16:creationId xmlns:a16="http://schemas.microsoft.com/office/drawing/2014/main" id="{C48D4F8A-1225-DDD9-57B2-8D49E8F4B2C4}"/>
              </a:ext>
            </a:extLst>
          </p:cNvPr>
          <p:cNvPicPr>
            <a:picLocks noGrp="1" noChangeAspect="1"/>
          </p:cNvPicPr>
          <p:nvPr>
            <p:ph sz="quarter" idx="14"/>
          </p:nvPr>
        </p:nvPicPr>
        <p:blipFill>
          <a:blip r:embed="rId2"/>
          <a:stretch>
            <a:fillRect/>
          </a:stretch>
        </p:blipFill>
        <p:spPr>
          <a:xfrm>
            <a:off x="368271" y="1823322"/>
            <a:ext cx="5468937" cy="4101703"/>
          </a:xfrm>
        </p:spPr>
      </p:pic>
      <p:sp>
        <p:nvSpPr>
          <p:cNvPr id="6" name="TextBox 1">
            <a:extLst>
              <a:ext uri="{FF2B5EF4-FFF2-40B4-BE49-F238E27FC236}">
                <a16:creationId xmlns:a16="http://schemas.microsoft.com/office/drawing/2014/main" id="{85E75448-7D6B-3A2A-74B1-513AB84F97D3}"/>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32182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13</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t>Since 2012, MHI prevalence has consistently been highest among Ohio adults with Medicaid compared to Ohio adults who are and are not potentially Medicaid eligible.</a:t>
            </a:r>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a:t>Since 2015, MHI prevalence among Ohio adults with Medicaid has steadily increased, up to a high of 20.5% in 2023.</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ea typeface="Calibri"/>
                <a:cs typeface="Calibri"/>
              </a:rPr>
              <a:t>Since 2019, MHI prevalence among Ohio adults who are and are not potentially Medicaid eligible has slightly decreased, down to 10.7% and 3.9%, respectively.</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a:t>MHI Prevalence Continues to be Highest among Ohio Medicaid Enrollees</a:t>
            </a:r>
          </a:p>
        </p:txBody>
      </p:sp>
      <p:pic>
        <p:nvPicPr>
          <p:cNvPr id="9" name="Content Placeholder 8" descr="A line chart showing the prevalence of MHI among Ohioans aged 19-64 by Medicaid status from 2012 to 2023. The line for Ohioans who are Medicaid enrolled is higher than Ohioans who are potentially Medicaid eligible, and the line for Ohioans who are potentially Medicaid eligible is higher than the line for Ohioans who are not potentially Medicaid eligible.">
            <a:extLst>
              <a:ext uri="{FF2B5EF4-FFF2-40B4-BE49-F238E27FC236}">
                <a16:creationId xmlns:a16="http://schemas.microsoft.com/office/drawing/2014/main" id="{514E5D4B-5BFD-9C02-AF58-855B8171612A}"/>
              </a:ext>
            </a:extLst>
          </p:cNvPr>
          <p:cNvPicPr>
            <a:picLocks noGrp="1" noChangeAspect="1"/>
          </p:cNvPicPr>
          <p:nvPr>
            <p:ph sz="quarter" idx="14"/>
          </p:nvPr>
        </p:nvPicPr>
        <p:blipFill>
          <a:blip r:embed="rId2"/>
          <a:stretch>
            <a:fillRect/>
          </a:stretch>
        </p:blipFill>
        <p:spPr>
          <a:xfrm>
            <a:off x="368271" y="1981080"/>
            <a:ext cx="5468937" cy="3786187"/>
          </a:xfrm>
        </p:spPr>
      </p:pic>
      <p:sp>
        <p:nvSpPr>
          <p:cNvPr id="6" name="TextBox 1">
            <a:extLst>
              <a:ext uri="{FF2B5EF4-FFF2-40B4-BE49-F238E27FC236}">
                <a16:creationId xmlns:a16="http://schemas.microsoft.com/office/drawing/2014/main" id="{6F32EA55-63FF-CE4E-E4D7-E1B3843993CD}"/>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86843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98262" y="1717928"/>
            <a:ext cx="5466675" cy="4443160"/>
          </a:xfrm>
        </p:spPr>
        <p:txBody>
          <a:bodyPr vert="horz" lIns="91440" tIns="45720" rIns="91440" bIns="45720" rtlCol="0" anchor="t">
            <a:noAutofit/>
          </a:bodyPr>
          <a:lstStyle/>
          <a:p>
            <a:pPr marL="285750" indent="-285750">
              <a:buFont typeface="Arial" panose="020B0604020202020204" pitchFamily="34" charset="0"/>
              <a:buChar char="•"/>
            </a:pPr>
            <a:r>
              <a:rPr lang="en-US"/>
              <a:t>In 2012, Black adult Ohioans had higher MHI prevalence than white adult Ohioans. This trend reappeared again in 2021, and the gap widened in 2023.</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Sans-Serif" panose="020B0604020202020204" pitchFamily="34" charset="0"/>
              <a:buChar char="•"/>
            </a:pPr>
            <a:r>
              <a:rPr lang="en-US">
                <a:ea typeface="Calibri"/>
                <a:cs typeface="Calibri"/>
              </a:rPr>
              <a:t>Since 2012, the trend in MHI prevalence for white adult Ohioans has mirrored the overall trend in MHI prevalence for all Ohioans.</a:t>
            </a: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t>In 2023, MHI prevalence decreased among white adults to 6.6%, but MHI prevalence increased among Black adults to an overall high of 12%. </a:t>
            </a:r>
            <a:endParaRPr lang="en-US">
              <a:ea typeface="Calibri" panose="020F0502020204030204"/>
              <a:cs typeface="Calibri" panose="020F0502020204030204"/>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Though MHI Prevalence Decreased Overall in 2023, </a:t>
            </a:r>
            <a:br>
              <a:rPr lang="en-US"/>
            </a:br>
            <a:r>
              <a:rPr lang="en-US"/>
              <a:t>MHI Increased for Black Adult Ohioans</a:t>
            </a:r>
          </a:p>
        </p:txBody>
      </p:sp>
      <p:pic>
        <p:nvPicPr>
          <p:cNvPr id="10" name="Content Placeholder 9" descr="A line chart showing the prevalence of MHI among all Ohioans by race from 2012 to 2023. The line for Black Ohioans is higher than the line for white Ohioans in 2012 and then again in 2021 and 2023. ">
            <a:extLst>
              <a:ext uri="{FF2B5EF4-FFF2-40B4-BE49-F238E27FC236}">
                <a16:creationId xmlns:a16="http://schemas.microsoft.com/office/drawing/2014/main" id="{38061DA6-8C81-7DDB-9EA0-C7B484D65991}"/>
              </a:ext>
            </a:extLst>
          </p:cNvPr>
          <p:cNvPicPr>
            <a:picLocks noGrp="1" noChangeAspect="1"/>
          </p:cNvPicPr>
          <p:nvPr>
            <p:ph sz="quarter" idx="14"/>
          </p:nvPr>
        </p:nvPicPr>
        <p:blipFill>
          <a:blip r:embed="rId2"/>
          <a:stretch>
            <a:fillRect/>
          </a:stretch>
        </p:blipFill>
        <p:spPr>
          <a:xfrm>
            <a:off x="368271" y="1823322"/>
            <a:ext cx="5468937" cy="4101703"/>
          </a:xfrm>
        </p:spPr>
      </p:pic>
      <p:sp>
        <p:nvSpPr>
          <p:cNvPr id="6" name="TextBox 1">
            <a:extLst>
              <a:ext uri="{FF2B5EF4-FFF2-40B4-BE49-F238E27FC236}">
                <a16:creationId xmlns:a16="http://schemas.microsoft.com/office/drawing/2014/main" id="{FDD195A3-033B-F0EC-2711-10DC697A1FCC}"/>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408226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86356" y="1182147"/>
            <a:ext cx="5478581" cy="4978941"/>
          </a:xfrm>
        </p:spPr>
        <p:txBody>
          <a:bodyPr vert="horz" lIns="91440" tIns="45720" rIns="91440" bIns="45720" rtlCol="0" anchor="t">
            <a:noAutofit/>
          </a:bodyPr>
          <a:lstStyle/>
          <a:p>
            <a:pPr marL="285750" indent="-285750">
              <a:buChar char="•"/>
            </a:pPr>
            <a:r>
              <a:rPr lang="en-US"/>
              <a:t>MHI prevalence has been higher for female adult Ohioans since 2012 and higher for Ohioans aged 19-44 since 2019 (results not shown).</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t>In 2023, MHI prevalence among all Ohio females was 8.7% (CI: 8.2-9.2) compared to 6.2% for Ohio males (CI: 5.7-6.7) (results not shown).</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ea typeface="Calibri"/>
                <a:cs typeface="Calibri"/>
              </a:rPr>
              <a:t>MHI prevalence has been highest among the youngest female Ohioans aged 19-24 since 2019.</a:t>
            </a: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ea typeface="Calibri"/>
                <a:cs typeface="Calibri"/>
              </a:rPr>
              <a:t>In 2023, MHI prevalence was 15.4% for females aged 19-24, followed by 12.1% for females aged 25-34 and 9.9% for females aged 35-44.</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Prevalence of MHI Highest among the Youngest Ohio Females</a:t>
            </a:r>
          </a:p>
        </p:txBody>
      </p:sp>
      <p:pic>
        <p:nvPicPr>
          <p:cNvPr id="9" name="Content Placeholder 8" descr="A line chart showing the prevalence of MHI among female Ohioans aged 19-44 from 2012 to 2023. The line for female Ohioans aged 19-24 is highest starting in 2019.">
            <a:extLst>
              <a:ext uri="{FF2B5EF4-FFF2-40B4-BE49-F238E27FC236}">
                <a16:creationId xmlns:a16="http://schemas.microsoft.com/office/drawing/2014/main" id="{596970C4-3F09-E2C6-FAFC-E482D46E9E72}"/>
              </a:ext>
            </a:extLst>
          </p:cNvPr>
          <p:cNvPicPr>
            <a:picLocks noGrp="1" noChangeAspect="1"/>
          </p:cNvPicPr>
          <p:nvPr>
            <p:ph sz="quarter" idx="14"/>
          </p:nvPr>
        </p:nvPicPr>
        <p:blipFill>
          <a:blip r:embed="rId2"/>
          <a:stretch>
            <a:fillRect/>
          </a:stretch>
        </p:blipFill>
        <p:spPr>
          <a:xfrm>
            <a:off x="368271" y="1981080"/>
            <a:ext cx="5468937" cy="3786187"/>
          </a:xfrm>
        </p:spPr>
      </p:pic>
      <p:sp>
        <p:nvSpPr>
          <p:cNvPr id="6" name="TextBox 1">
            <a:extLst>
              <a:ext uri="{FF2B5EF4-FFF2-40B4-BE49-F238E27FC236}">
                <a16:creationId xmlns:a16="http://schemas.microsoft.com/office/drawing/2014/main" id="{0CD98DC9-7E02-547F-FC73-35DF25EAE398}"/>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32591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16</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86356" y="1317185"/>
            <a:ext cx="5478581" cy="4843903"/>
          </a:xfrm>
        </p:spPr>
        <p:txBody>
          <a:bodyPr vert="horz" lIns="91440" tIns="45720" rIns="91440" bIns="45720" rtlCol="0" anchor="t">
            <a:noAutofit/>
          </a:bodyPr>
          <a:lstStyle/>
          <a:p>
            <a:pPr marL="285750" indent="-285750">
              <a:buFont typeface="Arial" panose="020B0604020202020204" pitchFamily="34" charset="0"/>
              <a:buChar char="•"/>
            </a:pPr>
            <a:r>
              <a:rPr lang="en-US" dirty="0"/>
              <a:t>In 2023, nearly 1 in 5 adults aged 19-64 (19.5%, CI: 18.8-20.2) have “Fair” or “Poor” self-rated mental health (results not shown).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Adults with Medicaid had the highest prevalence of self-rated “Fair” or “Poor” mental health (36.3%, over 1 in 3). </a:t>
            </a:r>
            <a:endParaRPr lang="en-US" dirty="0">
              <a:ea typeface="Calibri"/>
              <a:cs typeface="Calibri"/>
            </a:endParaRPr>
          </a:p>
          <a:p>
            <a:pPr marL="285750" indent="-285750">
              <a:buChar char="•"/>
            </a:pPr>
            <a:endParaRPr lang="en-US" dirty="0"/>
          </a:p>
          <a:p>
            <a:r>
              <a:rPr lang="en-US" u="sng" dirty="0"/>
              <a:t>Additional Insights (Results Not Shown)</a:t>
            </a:r>
            <a:endParaRPr lang="en-US" u="sng" dirty="0">
              <a:ea typeface="Calibri" panose="020F0502020204030204"/>
              <a:cs typeface="Calibri"/>
            </a:endParaRPr>
          </a:p>
          <a:p>
            <a:pPr marL="285750" indent="-285750">
              <a:buFont typeface="Arial" panose="020B0604020202020204" pitchFamily="34" charset="0"/>
              <a:buChar char="•"/>
            </a:pPr>
            <a:r>
              <a:rPr lang="en-US" dirty="0"/>
              <a:t>In 2023, 22.7% (CI: 21.8-23.5) of females aged 19-64 had “Fair” or “Poor” self-rated mental health compared to 16.1% (CI: 15.1-17.1%) for males aged 19-64.</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Prevalence of Fair/Poor Self-Rated Mental Health Highest among Ohio Adults with Medicaid</a:t>
            </a:r>
          </a:p>
        </p:txBody>
      </p:sp>
      <p:pic>
        <p:nvPicPr>
          <p:cNvPr id="11" name="Content Placeholder 10" descr="A bar chart showing the prevalence of fair/poor self-rated mental health by Medicaid status in 2023. The bar for Ohioans who are Medicaid enrolled is highest, followed by the bar for Ohioans who are potentially Medicaid eligible and the bar for Ohioans who are not potentially Medicaid eligible.">
            <a:extLst>
              <a:ext uri="{FF2B5EF4-FFF2-40B4-BE49-F238E27FC236}">
                <a16:creationId xmlns:a16="http://schemas.microsoft.com/office/drawing/2014/main" id="{11DE9914-8B90-792E-0A85-4651A6FA940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6" name="TextBox 1">
            <a:extLst>
              <a:ext uri="{FF2B5EF4-FFF2-40B4-BE49-F238E27FC236}">
                <a16:creationId xmlns:a16="http://schemas.microsoft.com/office/drawing/2014/main" id="{402B7AF3-D12F-3AD0-B8EA-CD1FB93B378D}"/>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195204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86356" y="1317185"/>
            <a:ext cx="5478581" cy="4843903"/>
          </a:xfrm>
        </p:spPr>
        <p:txBody>
          <a:bodyPr vert="horz" lIns="91440" tIns="45720" rIns="91440" bIns="45720" rtlCol="0" anchor="t">
            <a:noAutofit/>
          </a:bodyPr>
          <a:lstStyle/>
          <a:p>
            <a:pPr marL="285750" indent="-285750">
              <a:buFont typeface="Arial" panose="020B0604020202020204" pitchFamily="34" charset="0"/>
              <a:buChar char="•"/>
            </a:pPr>
            <a:r>
              <a:rPr lang="en-US" dirty="0"/>
              <a:t>In 2023, 23.5% (CI: 22.5-24.6) of adults aged 19-44 had “Fair” or “Poor” self-rated mental health compared to 14.1% (CI: 13.4-14.8) for those aged 45-64 and 6.1% (CI: 5.5-6.6) for those aged 65 or older (results not shown).</a:t>
            </a:r>
          </a:p>
          <a:p>
            <a:pPr marL="285750" indent="-285750">
              <a:buFont typeface="Arial" panose="020B0604020202020204" pitchFamily="34" charset="0"/>
              <a:buChar char="•"/>
            </a:pPr>
            <a:endParaRPr lang="en-US" dirty="0">
              <a:ea typeface="Calibri" panose="020F0502020204030204"/>
              <a:cs typeface="Calibri"/>
            </a:endParaRPr>
          </a:p>
          <a:p>
            <a:pPr marL="285750" indent="-285750">
              <a:buFont typeface="Arial" panose="020B0604020202020204" pitchFamily="34" charset="0"/>
              <a:buChar char="•"/>
            </a:pPr>
            <a:r>
              <a:rPr lang="en-US" dirty="0">
                <a:ea typeface="Calibri" panose="020F0502020204030204"/>
                <a:cs typeface="Calibri"/>
              </a:rPr>
              <a:t>The prevalence of “Fair” or “Poor” self-rated mental health was highest among the youngest Ohio adults. 28.6% of those aged 19-24 had “Fair” or “Poor” self-rated mental health, followed by 24.2% of those aged 25-34 and 19.9% of those aged 35-44.</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Prevalence of Fair/Poor Self-Rated Mental Health Highest among the Youngest Ohio Adults</a:t>
            </a:r>
          </a:p>
        </p:txBody>
      </p:sp>
      <p:pic>
        <p:nvPicPr>
          <p:cNvPr id="11" name="Content Placeholder 10" descr="A bar chart showing the prevalence of fair/poor self-rated mental health by age in 2023. The bar for Ohioans who are  19-24 is highest, followed by the bar for Ohioans who are 25-34 and the bar for Ohioans who are 35-44.">
            <a:extLst>
              <a:ext uri="{FF2B5EF4-FFF2-40B4-BE49-F238E27FC236}">
                <a16:creationId xmlns:a16="http://schemas.microsoft.com/office/drawing/2014/main" id="{208ACF6C-A6FE-59B1-D5B0-E3896263660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6" name="TextBox 1">
            <a:extLst>
              <a:ext uri="{FF2B5EF4-FFF2-40B4-BE49-F238E27FC236}">
                <a16:creationId xmlns:a16="http://schemas.microsoft.com/office/drawing/2014/main" id="{130E9251-44B0-D88A-91B1-78BBE0CFC1EE}"/>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
        <p:nvSpPr>
          <p:cNvPr id="8" name="TextBox 1">
            <a:extLst>
              <a:ext uri="{FF2B5EF4-FFF2-40B4-BE49-F238E27FC236}">
                <a16:creationId xmlns:a16="http://schemas.microsoft.com/office/drawing/2014/main" id="{1968C149-44D4-CD48-846A-5DF76E67B207}"/>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85840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18</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In 2023, the prevalence of Ohio adults who screened positive for anxiety was 18.5%, while the prevalence for was 13.9% for depression. </a:t>
            </a:r>
          </a:p>
          <a:p>
            <a:pPr marL="285750" indent="-285750">
              <a:buFont typeface="Arial" panose="020B0604020202020204" pitchFamily="34" charset="0"/>
              <a:buChar char="•"/>
            </a:pPr>
            <a:r>
              <a:rPr lang="en-US" dirty="0"/>
              <a:t>Females had higher prevalence for both (22.2% and 15.3%) compared to males (14.5% and 12.2%).</a:t>
            </a:r>
            <a:endParaRPr lang="en-US" dirty="0">
              <a:cs typeface="Calibri"/>
            </a:endParaRP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In 2023, the prevalence of positive anxiety and depression screening is higher among Black Ohioans (21.6%, CI: 20.2-23, and 19.%, CI: 17.7-20.3) compared to white Ohioans (17.7%, CI: 17.1-18.4, and 12.8%, CI: 12.2-13.3).</a:t>
            </a:r>
            <a:endParaRPr lang="en-US" dirty="0">
              <a:cs typeface="Calibri"/>
            </a:endParaRPr>
          </a:p>
          <a:p>
            <a:pPr marL="285750" indent="-285750">
              <a:buFont typeface="Arial" panose="020B0604020202020204" pitchFamily="34" charset="0"/>
              <a:buChar char="•"/>
            </a:pPr>
            <a:r>
              <a:rPr lang="en-US" dirty="0">
                <a:ea typeface="Calibri"/>
                <a:cs typeface="Calibri"/>
              </a:rPr>
              <a:t>In 2023, the prevalence of Ohioans who co-screened positive for anxiety and depression was 10.8% (CI: 10.4-11.2).</a:t>
            </a:r>
          </a:p>
          <a:p>
            <a:pPr marL="285750" indent="-285750">
              <a:buFont typeface="Arial" panose="020B0604020202020204" pitchFamily="34" charset="0"/>
              <a:buChar char="•"/>
            </a:pPr>
            <a:endParaRPr lang="en-US" dirty="0">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More Adult Female Ohioans Screen Positive for Anxiety, Depression in 2023</a:t>
            </a:r>
          </a:p>
        </p:txBody>
      </p:sp>
      <p:pic>
        <p:nvPicPr>
          <p:cNvPr id="9" name="Content Placeholder 8" descr="Bar chart of the prevalence of positive anxiety and depression screening by gender among Ohio adults for 2023, where the prevalence of both is higher among females as compared to males.">
            <a:extLst>
              <a:ext uri="{FF2B5EF4-FFF2-40B4-BE49-F238E27FC236}">
                <a16:creationId xmlns:a16="http://schemas.microsoft.com/office/drawing/2014/main" id="{89746700-891E-0E9B-3ED3-7E990738146C}"/>
              </a:ext>
            </a:extLst>
          </p:cNvPr>
          <p:cNvPicPr>
            <a:picLocks noGrp="1" noChangeAspect="1"/>
          </p:cNvPicPr>
          <p:nvPr>
            <p:ph sz="quarter" idx="14"/>
          </p:nvPr>
        </p:nvPicPr>
        <p:blipFill>
          <a:blip r:embed="rId2"/>
          <a:stretch>
            <a:fillRect/>
          </a:stretch>
        </p:blipFill>
        <p:spPr>
          <a:xfrm>
            <a:off x="368271" y="1823322"/>
            <a:ext cx="5468937" cy="4101703"/>
          </a:xfrm>
        </p:spPr>
      </p:pic>
      <p:sp>
        <p:nvSpPr>
          <p:cNvPr id="6" name="TextBox 1">
            <a:extLst>
              <a:ext uri="{FF2B5EF4-FFF2-40B4-BE49-F238E27FC236}">
                <a16:creationId xmlns:a16="http://schemas.microsoft.com/office/drawing/2014/main" id="{028A5BFC-19BC-B7C5-88CC-1BA58F316389}"/>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0734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19</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t>Since 2019, loneliness among all Ohioans has slightly increased. However, since 2019, the prevalence of loneliness among Ohioans with MHI has consistently been higher than those without MHI.</a:t>
            </a:r>
            <a:endParaRPr lang="en-US">
              <a:cs typeface="Calibri" panose="020F0502020204030204"/>
            </a:endParaRPr>
          </a:p>
          <a:p>
            <a:pPr marL="285750" indent="-285750">
              <a:buFont typeface="Arial" panose="020B0604020202020204" pitchFamily="34" charset="0"/>
              <a:buChar char="•"/>
            </a:pPr>
            <a:r>
              <a:rPr lang="en-US"/>
              <a:t>In 2023, the prevalence of loneliness among Ohioans with MHI was 78.9% compared to 20.9% among adults without MHI.</a:t>
            </a:r>
            <a:endParaRPr lang="en-US">
              <a:cs typeface="Calibri" panose="020F0502020204030204"/>
            </a:endParaRPr>
          </a:p>
          <a:p>
            <a:r>
              <a:rPr lang="en-US" u="sng">
                <a:ea typeface="Calibri" panose="020F0502020204030204"/>
                <a:cs typeface="Calibri" panose="020F0502020204030204"/>
              </a:rPr>
              <a:t>Additional Insights for 2023 (Results Not Shown)</a:t>
            </a:r>
            <a:endParaRPr lang="en-US">
              <a:solidFill>
                <a:srgbClr val="000000"/>
              </a:solidFill>
              <a:ea typeface="Calibri" panose="020F0502020204030204"/>
              <a:cs typeface="Calibri" panose="020F0502020204030204"/>
            </a:endParaRPr>
          </a:p>
          <a:p>
            <a:pPr marL="285750" indent="-285750">
              <a:buFont typeface="Arial" panose="020B0604020202020204" pitchFamily="34" charset="0"/>
              <a:buChar char="•"/>
            </a:pPr>
            <a:r>
              <a:rPr lang="en-US">
                <a:ea typeface="Calibri" panose="020F0502020204030204"/>
                <a:cs typeface="Calibri" panose="020F0502020204030204"/>
              </a:rPr>
              <a:t>Among Ohio adults aged 19-64 with MHI who are lonely, 59.4% are female (CI: 56.4-62.5), 57% have Medicaid (CI: 53.8-60.2), 16.1% are potentially Medicaid eligible (13.1-19.2), 64.6% are aged 19-44 (CI: 62-67.2), and 35.4% are aged 45-64 (CI: 32.8-38).</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Loneliness Increasing Faster for Ohio Adults with MHI</a:t>
            </a:r>
          </a:p>
        </p:txBody>
      </p:sp>
      <p:pic>
        <p:nvPicPr>
          <p:cNvPr id="11" name="Content Placeholder 10">
            <a:extLst>
              <a:ext uri="{FF2B5EF4-FFF2-40B4-BE49-F238E27FC236}">
                <a16:creationId xmlns:a16="http://schemas.microsoft.com/office/drawing/2014/main" id="{E57B1215-5A8C-5AD2-AB76-644BE12A1B6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368300" y="1823442"/>
            <a:ext cx="5468938" cy="4101703"/>
          </a:xfrm>
        </p:spPr>
      </p:pic>
      <p:sp>
        <p:nvSpPr>
          <p:cNvPr id="6" name="TextBox 1">
            <a:extLst>
              <a:ext uri="{FF2B5EF4-FFF2-40B4-BE49-F238E27FC236}">
                <a16:creationId xmlns:a16="http://schemas.microsoft.com/office/drawing/2014/main" id="{CA594F15-D6C2-9D0A-391E-DBC9F2E8ECEE}"/>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103341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DE97-8894-F336-D71B-75046FFD3873}"/>
              </a:ext>
            </a:extLst>
          </p:cNvPr>
          <p:cNvSpPr>
            <a:spLocks noGrp="1"/>
          </p:cNvSpPr>
          <p:nvPr>
            <p:ph type="title"/>
          </p:nvPr>
        </p:nvSpPr>
        <p:spPr>
          <a:xfrm>
            <a:off x="609857" y="1"/>
            <a:ext cx="10081832" cy="1187354"/>
          </a:xfrm>
        </p:spPr>
        <p:txBody>
          <a:bodyPr/>
          <a:lstStyle/>
          <a:p>
            <a:r>
              <a:rPr lang="en-US">
                <a:latin typeface="+mn-lt"/>
              </a:rPr>
              <a:t>Authors</a:t>
            </a:r>
          </a:p>
        </p:txBody>
      </p:sp>
      <p:sp>
        <p:nvSpPr>
          <p:cNvPr id="3" name="Content Placeholder 2">
            <a:extLst>
              <a:ext uri="{FF2B5EF4-FFF2-40B4-BE49-F238E27FC236}">
                <a16:creationId xmlns:a16="http://schemas.microsoft.com/office/drawing/2014/main" id="{D05388DA-E6BF-4E61-69B7-EAFE60AABD16}"/>
              </a:ext>
            </a:extLst>
          </p:cNvPr>
          <p:cNvSpPr>
            <a:spLocks noGrp="1"/>
          </p:cNvSpPr>
          <p:nvPr>
            <p:ph idx="1"/>
          </p:nvPr>
        </p:nvSpPr>
        <p:spPr/>
        <p:txBody>
          <a:bodyPr/>
          <a:lstStyle/>
          <a:p>
            <a:r>
              <a:rPr lang="en-US" sz="1800"/>
              <a:t>Leyla Tosun, Ph.D.</a:t>
            </a:r>
            <a:r>
              <a:rPr lang="en-US" sz="1800" baseline="30000">
                <a:latin typeface="+mn-lt"/>
              </a:rPr>
              <a:t>1</a:t>
            </a:r>
            <a:r>
              <a:rPr lang="en-US" sz="1800">
                <a:latin typeface="+mn-lt"/>
              </a:rPr>
              <a:t>, Kelly L. </a:t>
            </a:r>
            <a:r>
              <a:rPr lang="en-US" sz="1800"/>
              <a:t>Markowski, Ph.D.</a:t>
            </a:r>
            <a:r>
              <a:rPr lang="en-US" sz="1800" baseline="30000"/>
              <a:t>1</a:t>
            </a:r>
            <a:r>
              <a:rPr lang="en-US" sz="1800">
                <a:latin typeface="+mn-lt"/>
              </a:rPr>
              <a:t>,</a:t>
            </a:r>
            <a:r>
              <a:rPr lang="en-US" sz="1800"/>
              <a:t> Dushka Crane, Ph.D., LSSBB</a:t>
            </a:r>
            <a:r>
              <a:rPr lang="en-US" sz="1800" baseline="30000"/>
              <a:t>1</a:t>
            </a:r>
            <a:r>
              <a:rPr lang="en-US" sz="1800"/>
              <a:t>, </a:t>
            </a:r>
            <a:r>
              <a:rPr lang="en-US" sz="1800">
                <a:latin typeface="+mn-lt"/>
              </a:rPr>
              <a:t>Kraig Knudsen</a:t>
            </a:r>
            <a:r>
              <a:rPr lang="en-US" sz="1800" baseline="30000">
                <a:latin typeface="+mn-lt"/>
              </a:rPr>
              <a:t>2</a:t>
            </a:r>
          </a:p>
        </p:txBody>
      </p:sp>
      <p:sp>
        <p:nvSpPr>
          <p:cNvPr id="4" name="Date Placeholder 3">
            <a:extLst>
              <a:ext uri="{FF2B5EF4-FFF2-40B4-BE49-F238E27FC236}">
                <a16:creationId xmlns:a16="http://schemas.microsoft.com/office/drawing/2014/main" id="{35884DD0-2E6E-619F-703D-34B8F3EA18BC}"/>
              </a:ext>
            </a:extLst>
          </p:cNvPr>
          <p:cNvSpPr>
            <a:spLocks noGrp="1"/>
          </p:cNvSpPr>
          <p:nvPr>
            <p:ph type="dt" sz="half" idx="10"/>
          </p:nvPr>
        </p:nvSpPr>
        <p:spPr/>
        <p:txBody>
          <a:bodyPr/>
          <a:lstStyle/>
          <a:p>
            <a:r>
              <a:rPr lang="en-US"/>
              <a:t>Behavioral Health, 2023 OMAS</a:t>
            </a:r>
          </a:p>
        </p:txBody>
      </p:sp>
      <p:sp>
        <p:nvSpPr>
          <p:cNvPr id="5" name="Footer Placeholder 4">
            <a:extLst>
              <a:ext uri="{FF2B5EF4-FFF2-40B4-BE49-F238E27FC236}">
                <a16:creationId xmlns:a16="http://schemas.microsoft.com/office/drawing/2014/main" id="{B29A9834-C8DE-1581-6859-65ECCB2748D6}"/>
              </a:ext>
            </a:extLst>
          </p:cNvPr>
          <p:cNvSpPr>
            <a:spLocks noGrp="1"/>
          </p:cNvSpPr>
          <p:nvPr>
            <p:ph type="ftr" sz="quarter" idx="11"/>
          </p:nvPr>
        </p:nvSpPr>
        <p:spPr/>
        <p:txBody>
          <a:bodyPr/>
          <a:lstStyle/>
          <a:p>
            <a:r>
              <a:rPr lang="en-US"/>
              <a:t>grc.osu.edu/OMAS</a:t>
            </a:r>
          </a:p>
        </p:txBody>
      </p:sp>
      <p:sp>
        <p:nvSpPr>
          <p:cNvPr id="6" name="Slide Number Placeholder 5">
            <a:extLst>
              <a:ext uri="{FF2B5EF4-FFF2-40B4-BE49-F238E27FC236}">
                <a16:creationId xmlns:a16="http://schemas.microsoft.com/office/drawing/2014/main" id="{59B7EDD8-D73D-045C-31D2-467B4CD45FAF}"/>
              </a:ext>
            </a:extLst>
          </p:cNvPr>
          <p:cNvSpPr>
            <a:spLocks noGrp="1"/>
          </p:cNvSpPr>
          <p:nvPr>
            <p:ph type="sldNum" sz="quarter" idx="12"/>
          </p:nvPr>
        </p:nvSpPr>
        <p:spPr/>
        <p:txBody>
          <a:bodyPr/>
          <a:lstStyle/>
          <a:p>
            <a:fld id="{0A669724-DD91-4AA3-A612-CAD27DEDD8B7}" type="slidenum">
              <a:rPr lang="en-US" smtClean="0"/>
              <a:t>2</a:t>
            </a:fld>
            <a:endParaRPr lang="en-US"/>
          </a:p>
        </p:txBody>
      </p:sp>
      <p:sp>
        <p:nvSpPr>
          <p:cNvPr id="8" name="TextBox 7">
            <a:extLst>
              <a:ext uri="{FF2B5EF4-FFF2-40B4-BE49-F238E27FC236}">
                <a16:creationId xmlns:a16="http://schemas.microsoft.com/office/drawing/2014/main" id="{AB204353-DF1F-1738-4715-A07DD066CAFA}"/>
              </a:ext>
            </a:extLst>
          </p:cNvPr>
          <p:cNvSpPr txBox="1"/>
          <p:nvPr/>
        </p:nvSpPr>
        <p:spPr>
          <a:xfrm>
            <a:off x="6096000" y="4482100"/>
            <a:ext cx="5534703" cy="1399742"/>
          </a:xfrm>
          <a:prstGeom prst="rect">
            <a:avLst/>
          </a:prstGeom>
          <a:noFill/>
        </p:spPr>
        <p:txBody>
          <a:bodyPr wrap="square">
            <a:spAutoFit/>
          </a:bodyPr>
          <a:lstStyle/>
          <a:p>
            <a:pPr marL="0" indent="0">
              <a:lnSpc>
                <a:spcPct val="120000"/>
              </a:lnSpc>
              <a:buFont typeface="Arial" panose="020B0604020202020204" pitchFamily="34" charset="0"/>
              <a:buNone/>
            </a:pPr>
            <a:r>
              <a:rPr lang="en-US" sz="1800" b="1" baseline="30000"/>
              <a:t>1</a:t>
            </a:r>
            <a:r>
              <a:rPr lang="en-US" sz="1800" b="1"/>
              <a:t>The Ohio Colleges of Medicine Government Resource Center, The Ohio State University </a:t>
            </a:r>
          </a:p>
          <a:p>
            <a:pPr marL="0" indent="0">
              <a:lnSpc>
                <a:spcPct val="120000"/>
              </a:lnSpc>
              <a:buFont typeface="Arial" panose="020B0604020202020204" pitchFamily="34" charset="0"/>
              <a:buNone/>
            </a:pPr>
            <a:r>
              <a:rPr lang="en-US" sz="1800" b="1" baseline="30000"/>
              <a:t>2</a:t>
            </a:r>
            <a:r>
              <a:rPr lang="en-US" sz="1800" b="1"/>
              <a:t>Ohio Department of Mental Health &amp; Addiction Services</a:t>
            </a:r>
          </a:p>
        </p:txBody>
      </p:sp>
    </p:spTree>
    <p:extLst>
      <p:ext uri="{BB962C8B-B14F-4D97-AF65-F5344CB8AC3E}">
        <p14:creationId xmlns:p14="http://schemas.microsoft.com/office/powerpoint/2010/main" val="391806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34909" y="4148703"/>
            <a:ext cx="10515600" cy="1325563"/>
          </a:xfrm>
        </p:spPr>
        <p:txBody>
          <a:bodyPr>
            <a:normAutofit/>
          </a:bodyPr>
          <a:lstStyle/>
          <a:p>
            <a:r>
              <a:rPr lang="en-US"/>
              <a:t>RESULTS: PHYSICAL HEALTH</a:t>
            </a:r>
            <a:br>
              <a:rPr lang="en-US"/>
            </a:br>
            <a:r>
              <a:rPr lang="en-US" sz="2700"/>
              <a:t>Self-rated health and co-morbid chronic conditions</a:t>
            </a:r>
          </a:p>
        </p:txBody>
      </p:sp>
    </p:spTree>
    <p:extLst>
      <p:ext uri="{BB962C8B-B14F-4D97-AF65-F5344CB8AC3E}">
        <p14:creationId xmlns:p14="http://schemas.microsoft.com/office/powerpoint/2010/main" val="9846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21</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Since 2012, the prevalence of “Fair” or “Poor” self-rated health among all Ohioans has stayed below 22%, reaching a low of 16.2% in 2023.</a:t>
            </a:r>
          </a:p>
          <a:p>
            <a:pPr marL="285750" indent="-285750">
              <a:buFont typeface="Arial" panose="020B0604020202020204" pitchFamily="34" charset="0"/>
              <a:buChar char="•"/>
            </a:pPr>
            <a:r>
              <a:rPr lang="en-US" dirty="0"/>
              <a:t>The difference in prevalence of “Fair” or “Poor” self-rated health between Ohioans with and without MHI decreased to a low in 2021 (36.8% difference in estimates). In 2023, the difference slightly increased (40.6% difference in estimates). </a:t>
            </a:r>
            <a:endParaRPr lang="en-US" dirty="0">
              <a:ea typeface="Calibri"/>
              <a:cs typeface="Calibri"/>
            </a:endParaRPr>
          </a:p>
          <a:p>
            <a:pPr marL="285750" indent="-285750">
              <a:buFont typeface="Arial" panose="020B0604020202020204" pitchFamily="34" charset="0"/>
              <a:buChar char="•"/>
            </a:pPr>
            <a:r>
              <a:rPr lang="en-US" dirty="0"/>
              <a:t>In 2023, the prevalence of “Fair” or “Poor” self-rated health among Ohioans with MHI was 53.8% (compared to 13.2% for Ohioans without MHI).</a:t>
            </a:r>
            <a:endParaRPr lang="en-US" dirty="0">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dirty="0"/>
              <a:t>Prevalence of Fair/Poor Self-Rated Health Increased for Ohio Adults with MHI</a:t>
            </a:r>
          </a:p>
        </p:txBody>
      </p:sp>
      <p:pic>
        <p:nvPicPr>
          <p:cNvPr id="11" name="Content Placeholder 10">
            <a:extLst>
              <a:ext uri="{FF2B5EF4-FFF2-40B4-BE49-F238E27FC236}">
                <a16:creationId xmlns:a16="http://schemas.microsoft.com/office/drawing/2014/main" id="{92BB6044-6D66-1749-8F9C-1D0E8AF92D3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368300" y="1981200"/>
            <a:ext cx="5468938" cy="3786187"/>
          </a:xfrm>
        </p:spPr>
      </p:pic>
      <p:sp>
        <p:nvSpPr>
          <p:cNvPr id="6" name="TextBox 1">
            <a:extLst>
              <a:ext uri="{FF2B5EF4-FFF2-40B4-BE49-F238E27FC236}">
                <a16:creationId xmlns:a16="http://schemas.microsoft.com/office/drawing/2014/main" id="{9A55F8AD-1C03-C3BC-620D-46B2B4E84F97}"/>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97802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22</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t>Ohioans with mental health impairment (MHI) have consistently had a higher prevalence of obesity since 2012. </a:t>
            </a:r>
          </a:p>
          <a:p>
            <a:pPr marL="285750" indent="-285750">
              <a:buFont typeface="Arial" panose="020B0604020202020204" pitchFamily="34" charset="0"/>
              <a:buChar char="•"/>
            </a:pPr>
            <a:r>
              <a:rPr lang="en-US"/>
              <a:t>From 2015 to 2019, prevalence of obesity decreased among Ohioans with MHI from 43.9% to 40.1%. Since 2019, the prevalence has continued to increase. </a:t>
            </a:r>
            <a:endParaRPr lang="en-US">
              <a:cs typeface="Calibri"/>
            </a:endParaRPr>
          </a:p>
          <a:p>
            <a:pPr marL="285750" indent="-285750">
              <a:buChar char="•"/>
            </a:pPr>
            <a:r>
              <a:rPr lang="en-US">
                <a:ea typeface="Calibri"/>
                <a:cs typeface="Calibri"/>
              </a:rPr>
              <a:t>In 2023, the prevalence of obesity among Ohioans with MHI reached a high of 50.5%.</a:t>
            </a:r>
            <a:endParaRPr lang="en-US"/>
          </a:p>
          <a:p>
            <a:r>
              <a:rPr lang="en-US" u="sng"/>
              <a:t>Additional Insights (Results Not Shown)</a:t>
            </a:r>
            <a:endParaRPr lang="en-US" u="sng">
              <a:cs typeface="Calibri"/>
            </a:endParaRPr>
          </a:p>
          <a:p>
            <a:pPr marL="285750" indent="-285750">
              <a:buFont typeface="Arial" panose="020B0604020202020204" pitchFamily="34" charset="0"/>
              <a:buChar char="•"/>
            </a:pPr>
            <a:r>
              <a:rPr lang="en-US"/>
              <a:t>Since 2012, Ohioans with MHI have consistently had a higher prevalence of hypertension, heart failure, heart attack, heart disease, high cholesterol, diabetes, stroke, asthma, and COPD. </a:t>
            </a:r>
            <a:endParaRPr lang="en-US">
              <a:cs typeface="Calibri"/>
            </a:endParaRPr>
          </a:p>
          <a:p>
            <a:pPr marL="285750" indent="-285750">
              <a:buFont typeface="Arial" panose="020B0604020202020204" pitchFamily="34" charset="0"/>
              <a:buChar char="•"/>
            </a:pPr>
            <a:endParaRPr lang="en-US"/>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Prevalence of Obesity Increasing for Ohio Adults with MHI</a:t>
            </a:r>
          </a:p>
        </p:txBody>
      </p:sp>
      <p:pic>
        <p:nvPicPr>
          <p:cNvPr id="9" name="Content Placeholder 8" descr="Line chart of the prevalence of obesity among Ohioans with and without MHI from 2012 to 2023, where the prevalence is consistently higher for Ohioans with MHI. The disparity between Ohioans with and without MHI decreases from 2012 to 2019, then increases again from 2019 to 2023.">
            <a:extLst>
              <a:ext uri="{FF2B5EF4-FFF2-40B4-BE49-F238E27FC236}">
                <a16:creationId xmlns:a16="http://schemas.microsoft.com/office/drawing/2014/main" id="{8B34FC13-6D28-AD38-6637-75085089C552}"/>
              </a:ext>
            </a:extLst>
          </p:cNvPr>
          <p:cNvPicPr>
            <a:picLocks noGrp="1" noChangeAspect="1"/>
          </p:cNvPicPr>
          <p:nvPr>
            <p:ph sz="quarter" idx="14"/>
          </p:nvPr>
        </p:nvPicPr>
        <p:blipFill>
          <a:blip r:embed="rId2"/>
          <a:stretch>
            <a:fillRect/>
          </a:stretch>
        </p:blipFill>
        <p:spPr>
          <a:xfrm>
            <a:off x="368271" y="1981080"/>
            <a:ext cx="5468937" cy="3786187"/>
          </a:xfrm>
        </p:spPr>
      </p:pic>
      <p:sp>
        <p:nvSpPr>
          <p:cNvPr id="6" name="TextBox 1">
            <a:extLst>
              <a:ext uri="{FF2B5EF4-FFF2-40B4-BE49-F238E27FC236}">
                <a16:creationId xmlns:a16="http://schemas.microsoft.com/office/drawing/2014/main" id="{CFD5E5BB-40BF-4473-4CEA-5395130126F2}"/>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317105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34909" y="4148703"/>
            <a:ext cx="10515600" cy="1325563"/>
          </a:xfrm>
        </p:spPr>
        <p:txBody>
          <a:bodyPr>
            <a:normAutofit/>
          </a:bodyPr>
          <a:lstStyle/>
          <a:p>
            <a:r>
              <a:rPr lang="en-US"/>
              <a:t>RESULTS: HEALTH CARE ACCESS</a:t>
            </a:r>
            <a:br>
              <a:rPr lang="en-US"/>
            </a:br>
            <a:r>
              <a:rPr lang="en-US" sz="2700"/>
              <a:t>Unmet mental health and alcohol or substance use treatment needs</a:t>
            </a:r>
          </a:p>
        </p:txBody>
      </p:sp>
    </p:spTree>
    <p:extLst>
      <p:ext uri="{BB962C8B-B14F-4D97-AF65-F5344CB8AC3E}">
        <p14:creationId xmlns:p14="http://schemas.microsoft.com/office/powerpoint/2010/main" val="2168904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96001" y="1413640"/>
            <a:ext cx="5468936" cy="4834258"/>
          </a:xfrm>
        </p:spPr>
        <p:txBody>
          <a:bodyPr vert="horz" lIns="91440" tIns="45720" rIns="91440" bIns="45720" rtlCol="0" anchor="t">
            <a:noAutofit/>
          </a:bodyPr>
          <a:lstStyle/>
          <a:p>
            <a:pPr marL="285750" indent="-285750">
              <a:buFont typeface="Arial,Sans-Serif" panose="020B0604020202020204" pitchFamily="34" charset="0"/>
              <a:buChar char="•"/>
            </a:pPr>
            <a:r>
              <a:rPr lang="en-US">
                <a:cs typeface="Calibri"/>
              </a:rPr>
              <a:t>In 2023, the prevalence of unmet mental care health care among all Ohioans was to 8.2% (CI: 7.8-8.7), an increase from the prevalence seen in 2021 (7.5%; CI: 7.1-7.9) (results not shown).</a:t>
            </a:r>
          </a:p>
          <a:p>
            <a:pPr marL="285750" indent="-285750">
              <a:buFont typeface="Arial,Sans-Serif" panose="020B0604020202020204" pitchFamily="34" charset="0"/>
              <a:buChar char="•"/>
            </a:pPr>
            <a:endParaRPr lang="en-US">
              <a:cs typeface="Calibri"/>
            </a:endParaRPr>
          </a:p>
          <a:p>
            <a:pPr marL="285750" indent="-285750">
              <a:buFont typeface="Arial,Sans-Serif" panose="020B0604020202020204" pitchFamily="34" charset="0"/>
              <a:buChar char="•"/>
            </a:pPr>
            <a:r>
              <a:rPr lang="en-US">
                <a:cs typeface="Calibri"/>
              </a:rPr>
              <a:t>In 2023, adults who were not potentially Medicaid eligible had the lowest prevalence of unmet mental health care needs (8.7%) and unmet alcohol or substance use treatment needs (0.3%). Adults with  Medicaid had the highest prevalence (13.2% and 1.0%, respectively). (No data were available for unmet alcohol or substance use treatment needs among Ohioans who were potentially Medicaid eligible.)</a:t>
            </a:r>
            <a:endParaRPr lang="en-US"/>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Prevalence of Unmet Mental Health Care Needs Higher for Ohio Adults with Medicaid</a:t>
            </a:r>
          </a:p>
        </p:txBody>
      </p:sp>
      <p:pic>
        <p:nvPicPr>
          <p:cNvPr id="11" name="Content Placeholder 10" descr="Bar chart of the prevalence of unmet alcohol or substance use treatment needs and unmet mental health care needs by Medicaid status in 2023. The prevalence for those with Medicaid is highest for both types of unmet behavioral health needs.">
            <a:extLst>
              <a:ext uri="{FF2B5EF4-FFF2-40B4-BE49-F238E27FC236}">
                <a16:creationId xmlns:a16="http://schemas.microsoft.com/office/drawing/2014/main" id="{8A9A7C10-E5D3-E0FA-13A3-5924D447874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
        <p:nvSpPr>
          <p:cNvPr id="6" name="TextBox 1">
            <a:extLst>
              <a:ext uri="{FF2B5EF4-FFF2-40B4-BE49-F238E27FC236}">
                <a16:creationId xmlns:a16="http://schemas.microsoft.com/office/drawing/2014/main" id="{B975AEF9-1865-537C-D57D-FD9F2981C5B5}"/>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306658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solidFill>
                  <a:schemeClr val="tx1"/>
                </a:solidFill>
                <a:cs typeface="Calibri"/>
              </a:rPr>
              <a:t>In 2023, nearly three-in-ten adults with MHI (29.9%) had unmet mental health care needs in the last 12 months. This prevalence among adults with MHI was over 4 times higher than the prevalence among adults without MHI (6.5%).</a:t>
            </a:r>
            <a:endParaRPr lang="en-US">
              <a:solidFill>
                <a:schemeClr val="tx1"/>
              </a:solidFill>
              <a:ea typeface="Calibri"/>
              <a:cs typeface="Calibri"/>
            </a:endParaRPr>
          </a:p>
          <a:p>
            <a:pPr marL="285750" indent="-285750">
              <a:buFont typeface="Arial" panose="020B0604020202020204" pitchFamily="34" charset="0"/>
              <a:buChar char="•"/>
            </a:pPr>
            <a:r>
              <a:rPr lang="en-US">
                <a:solidFill>
                  <a:schemeClr val="tx1"/>
                </a:solidFill>
                <a:cs typeface="Calibri"/>
              </a:rPr>
              <a:t>In 2023, the prevalence of unmet alcohol or substance use treatment needs in the last 12 months was low overall, although adults with MHI had a higher prevalence of this unmet need (1.7%) than adults without MHI (0.3%).</a:t>
            </a:r>
            <a:endParaRPr lang="en-US">
              <a:solidFill>
                <a:schemeClr val="tx1"/>
              </a:solidFill>
              <a:ea typeface="Calibri"/>
              <a:cs typeface="Calibri"/>
            </a:endParaRPr>
          </a:p>
          <a:p>
            <a:r>
              <a:rPr lang="en-US" u="sng">
                <a:solidFill>
                  <a:schemeClr val="tx1"/>
                </a:solidFill>
                <a:ea typeface="Calibri"/>
                <a:cs typeface="Calibri"/>
              </a:rPr>
              <a:t>Additional Insights (Results Not Shown)</a:t>
            </a:r>
            <a:endParaRPr lang="en-US">
              <a:solidFill>
                <a:schemeClr val="tx1"/>
              </a:solidFill>
              <a:ea typeface="Calibri"/>
              <a:cs typeface="Calibri"/>
            </a:endParaRPr>
          </a:p>
          <a:p>
            <a:pPr marL="285750" indent="-285750">
              <a:buFont typeface="Arial" panose="020B0604020202020204" pitchFamily="34" charset="0"/>
              <a:buChar char="•"/>
            </a:pPr>
            <a:r>
              <a:rPr lang="en-US">
                <a:solidFill>
                  <a:schemeClr val="tx1"/>
                </a:solidFill>
                <a:ea typeface="Calibri"/>
                <a:cs typeface="Calibri"/>
              </a:rPr>
              <a:t>The 2023 prevalence of unmet mental health care needs among adults with MHI is similar to the 2021 prevalence (30.5%; CI: 28.2-32.8). Among adults without MHI, the 2023 prevalence increased from 2021 (5.4%; CI: 5.1-5.8).</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lstStyle/>
          <a:p>
            <a:r>
              <a:rPr lang="en-US"/>
              <a:t>Prevalence of Unmet Mental Health Care Needs Higher for Ohio Adults with MHI</a:t>
            </a:r>
            <a:endParaRPr lang="en-US">
              <a:ea typeface="Calibri"/>
              <a:cs typeface="Calibri"/>
            </a:endParaRPr>
          </a:p>
        </p:txBody>
      </p:sp>
      <p:pic>
        <p:nvPicPr>
          <p:cNvPr id="11" name="Content Placeholder 10" descr="Bar chart of the prevalence of unmet alcohol or substance use treatment needs and unmet mental health care needs by MHI in 2023. The prevalence for those with MHI is highest for both types of unmet behavioral health needs.">
            <a:extLst>
              <a:ext uri="{FF2B5EF4-FFF2-40B4-BE49-F238E27FC236}">
                <a16:creationId xmlns:a16="http://schemas.microsoft.com/office/drawing/2014/main" id="{BF61556D-3437-B196-30A2-5B97BBC55BE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
        <p:nvSpPr>
          <p:cNvPr id="6" name="TextBox 1">
            <a:extLst>
              <a:ext uri="{FF2B5EF4-FFF2-40B4-BE49-F238E27FC236}">
                <a16:creationId xmlns:a16="http://schemas.microsoft.com/office/drawing/2014/main" id="{8993D2E3-0758-3AA3-463D-C079FCF639E7}"/>
              </a:ext>
            </a:extLst>
          </p:cNvPr>
          <p:cNvSpPr txBox="1"/>
          <p:nvPr/>
        </p:nvSpPr>
        <p:spPr>
          <a:xfrm>
            <a:off x="367574" y="5770699"/>
            <a:ext cx="586649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81064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26</a:t>
            </a:fld>
            <a:endParaRPr lang="en-US"/>
          </a:p>
        </p:txBody>
      </p:sp>
      <p:sp>
        <p:nvSpPr>
          <p:cNvPr id="5" name="Content Placeholder 4" descr="Bar chart of the prevalence of Ohio adults in 2023 who did not receive care they needed for mental health care, where the prevalence of selecting cost as a barrier is higher among Ohio adults who are and are not potentially Medicaid eligible and where the prevalence of selecting finding a provider as a barrier is higher among Ohio adults with Medicaid">
            <a:extLst>
              <a:ext uri="{FF2B5EF4-FFF2-40B4-BE49-F238E27FC236}">
                <a16:creationId xmlns:a16="http://schemas.microsoft.com/office/drawing/2014/main" id="{B1CAB101-011D-E4F0-A32C-4579A29AD647}"/>
              </a:ext>
            </a:extLst>
          </p:cNvPr>
          <p:cNvSpPr>
            <a:spLocks noGrp="1"/>
          </p:cNvSpPr>
          <p:nvPr>
            <p:ph sz="half" idx="13"/>
          </p:nvPr>
        </p:nvSpPr>
        <p:spPr>
          <a:xfrm>
            <a:off x="6086356" y="1182147"/>
            <a:ext cx="5478581" cy="5152561"/>
          </a:xfrm>
        </p:spPr>
        <p:txBody>
          <a:bodyPr vert="horz" lIns="91440" tIns="45720" rIns="91440" bIns="45720" rtlCol="0" anchor="t">
            <a:noAutofit/>
          </a:bodyPr>
          <a:lstStyle/>
          <a:p>
            <a:pPr marL="285750" indent="-285750">
              <a:buFont typeface="Arial" panose="020B0604020202020204" pitchFamily="34" charset="0"/>
              <a:buChar char="•"/>
            </a:pPr>
            <a:r>
              <a:rPr lang="en-US" sz="1700" dirty="0">
                <a:ea typeface="Calibri"/>
                <a:cs typeface="Calibri"/>
              </a:rPr>
              <a:t>Among adults with Medicaid who have unmet mental health care needs, the </a:t>
            </a:r>
            <a:r>
              <a:rPr lang="en-US" sz="1700" dirty="0">
                <a:cs typeface="Calibri"/>
              </a:rPr>
              <a:t>top barrier to </a:t>
            </a:r>
            <a:r>
              <a:rPr lang="en-US" sz="1700" dirty="0">
                <a:ea typeface="Calibri"/>
                <a:cs typeface="Calibri"/>
              </a:rPr>
              <a:t>care was finding a provider who accepts their insurance (44.4%).</a:t>
            </a:r>
          </a:p>
          <a:p>
            <a:pPr marL="285750" indent="-285750">
              <a:buFont typeface="Arial" panose="020B0604020202020204" pitchFamily="34" charset="0"/>
              <a:buChar char="•"/>
            </a:pPr>
            <a:r>
              <a:rPr lang="en-US" sz="1700" dirty="0">
                <a:ea typeface="Calibri"/>
                <a:cs typeface="Calibri"/>
              </a:rPr>
              <a:t>Among </a:t>
            </a:r>
            <a:r>
              <a:rPr lang="en-US" sz="1700" dirty="0">
                <a:cs typeface="Calibri"/>
              </a:rPr>
              <a:t>adults with unmet mental health care needs who are and are not potentially Medicaid eligible, the top barrier to care was cost (71.7% and 64.9%, respectively). Adults with Medicaid had the lowest prevalence of indicating cost as a barrier (35.1</a:t>
            </a:r>
            <a:r>
              <a:rPr lang="en-US" sz="1700" dirty="0">
                <a:ea typeface="Calibri"/>
                <a:cs typeface="Calibri"/>
              </a:rPr>
              <a:t>%). </a:t>
            </a:r>
            <a:endParaRPr lang="en-US" sz="1700" dirty="0"/>
          </a:p>
          <a:p>
            <a:pPr marL="285750" indent="-285750">
              <a:buChar char="•"/>
            </a:pPr>
            <a:r>
              <a:rPr lang="en-US" sz="1700" dirty="0">
                <a:ea typeface="Calibri"/>
                <a:cs typeface="Calibri"/>
              </a:rPr>
              <a:t>For nearly 1 in 4 adults with Medicaid (26.8%) and adults who are potentially </a:t>
            </a:r>
            <a:r>
              <a:rPr lang="en-US" sz="1700" dirty="0">
                <a:cs typeface="Calibri"/>
              </a:rPr>
              <a:t>Medicaid eligible (25.2%), lack of transportation was a barrier to mental health care, compared to only 5.5% of those not potentially </a:t>
            </a:r>
            <a:r>
              <a:rPr lang="en-US" sz="1700" dirty="0">
                <a:ea typeface="Calibri"/>
                <a:cs typeface="Calibri"/>
              </a:rPr>
              <a:t>eligible.</a:t>
            </a:r>
          </a:p>
          <a:p>
            <a:r>
              <a:rPr lang="en-US" sz="1700" u="sng" dirty="0">
                <a:ea typeface="Calibri"/>
                <a:cs typeface="Calibri"/>
              </a:rPr>
              <a:t>Additional Insights (Results Not Shown)</a:t>
            </a:r>
            <a:endParaRPr lang="en-US" sz="1700" dirty="0">
              <a:solidFill>
                <a:srgbClr val="000000"/>
              </a:solidFill>
              <a:ea typeface="Calibri"/>
              <a:cs typeface="Calibri"/>
            </a:endParaRPr>
          </a:p>
          <a:p>
            <a:pPr marL="285750" indent="-285750">
              <a:buFont typeface="Arial,Sans-Serif"/>
              <a:buChar char="•"/>
            </a:pPr>
            <a:r>
              <a:rPr lang="en-US" sz="1700" dirty="0">
                <a:solidFill>
                  <a:schemeClr val="tx1"/>
                </a:solidFill>
                <a:ea typeface="Calibri"/>
                <a:cs typeface="Calibri"/>
              </a:rPr>
              <a:t>In 2023, 2.5 times more adults with MHI experienced lack of transportation</a:t>
            </a:r>
            <a:r>
              <a:rPr lang="en-US" sz="1700" dirty="0">
                <a:cs typeface="Calibri"/>
              </a:rPr>
              <a:t> as a barrier (25.8%, CI: 21-30.6) than those without MHI (10.9%, CI: 9.1-12.8).</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5629" y="1"/>
            <a:ext cx="11387046" cy="1183586"/>
          </a:xfrm>
        </p:spPr>
        <p:txBody>
          <a:bodyPr>
            <a:noAutofit/>
          </a:bodyPr>
          <a:lstStyle/>
          <a:p>
            <a:r>
              <a:rPr lang="en-US" sz="2900" dirty="0"/>
              <a:t>Finding Provider Who Accepts Medicaid is Top Barrier to Mental Health Care for Medicaid Members, Cost is Top Barrier for Others</a:t>
            </a:r>
          </a:p>
        </p:txBody>
      </p:sp>
      <p:pic>
        <p:nvPicPr>
          <p:cNvPr id="11" name="Content Placeholder 10">
            <a:extLst>
              <a:ext uri="{FF2B5EF4-FFF2-40B4-BE49-F238E27FC236}">
                <a16:creationId xmlns:a16="http://schemas.microsoft.com/office/drawing/2014/main" id="{42B5A076-2BF9-88D4-6869-BAA49CBA3C5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368300" y="2116421"/>
            <a:ext cx="5468938" cy="3515745"/>
          </a:xfrm>
        </p:spPr>
      </p:pic>
      <p:sp>
        <p:nvSpPr>
          <p:cNvPr id="6" name="TextBox 1">
            <a:extLst>
              <a:ext uri="{FF2B5EF4-FFF2-40B4-BE49-F238E27FC236}">
                <a16:creationId xmlns:a16="http://schemas.microsoft.com/office/drawing/2014/main" id="{225593A4-62F1-2785-0222-513D4F45B28D}"/>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2064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34909" y="4148703"/>
            <a:ext cx="10515600" cy="1325563"/>
          </a:xfrm>
        </p:spPr>
        <p:txBody>
          <a:bodyPr>
            <a:normAutofit fontScale="90000"/>
          </a:bodyPr>
          <a:lstStyle/>
          <a:p>
            <a:r>
              <a:rPr lang="en-US"/>
              <a:t>RESULTS: CO-OCCURRENCE OF SUBSTANCE USE</a:t>
            </a:r>
            <a:br>
              <a:rPr lang="en-US"/>
            </a:br>
            <a:r>
              <a:rPr lang="en-US" sz="2700"/>
              <a:t>Prescription pain relievers, smoking, e-cigarette use, and marijuana use</a:t>
            </a:r>
          </a:p>
        </p:txBody>
      </p:sp>
    </p:spTree>
    <p:extLst>
      <p:ext uri="{BB962C8B-B14F-4D97-AF65-F5344CB8AC3E}">
        <p14:creationId xmlns:p14="http://schemas.microsoft.com/office/powerpoint/2010/main" val="46323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28</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96001" y="1368055"/>
            <a:ext cx="5468936"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cs typeface="Calibri"/>
              </a:rPr>
              <a:t>In 2023, an estimated 27.4% of adults with MHI were prescribed an opioid pain reliever in the past 12 months, as compared to about 13.7% of adults without MHI.</a:t>
            </a:r>
            <a:endParaRPr lang="en-US" dirty="0"/>
          </a:p>
          <a:p>
            <a:pPr marL="285750" indent="-285750">
              <a:buFont typeface="Arial" panose="020B0604020202020204" pitchFamily="34" charset="0"/>
              <a:buChar char="•"/>
            </a:pPr>
            <a:r>
              <a:rPr lang="en-US" dirty="0">
                <a:solidFill>
                  <a:schemeClr val="tx1"/>
                </a:solidFill>
                <a:cs typeface="Calibri"/>
              </a:rPr>
              <a:t>Among adults without MHI, Medicaid-enrolled adults had the highest rates of opioid reliever prescription (17.5%) as compared to the general population and the potentially and not potentially Medicaid eligible subpopulations.</a:t>
            </a:r>
            <a:endParaRPr lang="en-US" dirty="0">
              <a:solidFill>
                <a:schemeClr val="tx1"/>
              </a:solidFill>
              <a:ea typeface="Calibri"/>
              <a:cs typeface="Calibri"/>
            </a:endParaRPr>
          </a:p>
          <a:p>
            <a:pPr marL="285750" indent="-285750">
              <a:buFont typeface="Arial" panose="020B0604020202020204" pitchFamily="34" charset="0"/>
              <a:buChar char="•"/>
            </a:pPr>
            <a:endParaRPr lang="en-US" dirty="0">
              <a:cs typeface="Calibri"/>
            </a:endParaRPr>
          </a:p>
          <a:p>
            <a:r>
              <a:rPr lang="en-US" u="sng" dirty="0">
                <a:cs typeface="Calibri"/>
              </a:rPr>
              <a:t>Additional Insights (Results Not Shown)</a:t>
            </a:r>
            <a:endParaRPr lang="en-US" u="sng" dirty="0">
              <a:ea typeface="Calibri"/>
              <a:cs typeface="Calibri"/>
            </a:endParaRPr>
          </a:p>
          <a:p>
            <a:pPr marL="285750" indent="-285750">
              <a:buChar char="•"/>
            </a:pPr>
            <a:r>
              <a:rPr lang="en-US" dirty="0">
                <a:cs typeface="Calibri"/>
              </a:rPr>
              <a:t>The prevalence of using a prescription opioid that was not prescribed was slightly elevated for adults with MHI (7.3%, CI: 5.5%-9.1%) as compared to adults without MHI (3.2%, CI: 2.8%-3.5%) in 2023.</a:t>
            </a:r>
            <a:endParaRPr lang="en-US" dirty="0">
              <a:ea typeface="Calibri"/>
              <a:cs typeface="Calibri"/>
            </a:endParaRPr>
          </a:p>
          <a:p>
            <a:pPr marL="285750" indent="-285750">
              <a:buFont typeface="Arial" panose="020B0604020202020204" pitchFamily="34" charset="0"/>
              <a:buChar char="•"/>
            </a:pP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a:t>MHI Co-Occurs with Pain: 3 in 10 Ohio Adults with MHI Prescribed Opioid Pain Reliever in Past 12 Months</a:t>
            </a:r>
          </a:p>
        </p:txBody>
      </p:sp>
      <p:pic>
        <p:nvPicPr>
          <p:cNvPr id="6" name="Content Placeholder 5" descr="Bar chart of the prevalence of prescription for opioid pain reliever in the past 12 months by mental health impairment (MHI) status among Ohio adults ages 19-64 years for 2023, where more than 1 in 4 adults with MHI were prescribed an opioid pain reliever in the past 12 months.">
            <a:extLst>
              <a:ext uri="{FF2B5EF4-FFF2-40B4-BE49-F238E27FC236}">
                <a16:creationId xmlns:a16="http://schemas.microsoft.com/office/drawing/2014/main" id="{C68F7110-8B44-5DA8-59B2-F5B2034D9BEC}"/>
              </a:ext>
            </a:extLst>
          </p:cNvPr>
          <p:cNvPicPr>
            <a:picLocks noGrp="1" noChangeAspect="1"/>
          </p:cNvPicPr>
          <p:nvPr>
            <p:ph sz="quarter" idx="14"/>
          </p:nvPr>
        </p:nvPicPr>
        <p:blipFill>
          <a:blip r:embed="rId2"/>
          <a:stretch>
            <a:fillRect/>
          </a:stretch>
        </p:blipFill>
        <p:spPr>
          <a:xfrm>
            <a:off x="359541" y="1816774"/>
            <a:ext cx="5486397" cy="4114797"/>
          </a:xfrm>
        </p:spPr>
      </p:pic>
      <p:sp>
        <p:nvSpPr>
          <p:cNvPr id="8" name="TextBox 1">
            <a:extLst>
              <a:ext uri="{FF2B5EF4-FFF2-40B4-BE49-F238E27FC236}">
                <a16:creationId xmlns:a16="http://schemas.microsoft.com/office/drawing/2014/main" id="{8D2A7721-DE6B-FDDA-3D86-29DA9B6B606C}"/>
              </a:ext>
            </a:extLst>
          </p:cNvPr>
          <p:cNvSpPr txBox="1"/>
          <p:nvPr/>
        </p:nvSpPr>
        <p:spPr>
          <a:xfrm>
            <a:off x="357414" y="603485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97676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29</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Sans-Serif" panose="020B0604020202020204" pitchFamily="34" charset="0"/>
              <a:buChar char="•"/>
            </a:pPr>
            <a:r>
              <a:rPr lang="en-US" dirty="0">
                <a:cs typeface="Calibri"/>
              </a:rPr>
              <a:t>Smoking among adults continues to decline, with the sharpest decline among adults with MHI - about 14.4 percentage points between 2019 and 2023.</a:t>
            </a:r>
          </a:p>
          <a:p>
            <a:endParaRPr lang="en-US" dirty="0">
              <a:cs typeface="Calibri"/>
            </a:endParaRPr>
          </a:p>
          <a:p>
            <a:pPr marL="285750" indent="-285750">
              <a:buFont typeface="Arial,Sans-Serif" panose="020B0604020202020204" pitchFamily="34" charset="0"/>
              <a:buChar char="•"/>
            </a:pPr>
            <a:r>
              <a:rPr lang="en-US" dirty="0">
                <a:cs typeface="Calibri"/>
              </a:rPr>
              <a:t>Between 2019 and 2023 the difference between smoking rates among adults with and without MHI decreased from 25.1 percentage points to 18.8 percentage points, but adults with MHI continue to smoke at rates 2 times higher than adults without MHI (31.2% vs. 12.4%, respectively). </a:t>
            </a: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a:t>Ohio Adults with MHI Continue to Smoke Less But </a:t>
            </a:r>
            <a:br>
              <a:rPr lang="en-US"/>
            </a:br>
            <a:r>
              <a:rPr lang="en-US"/>
              <a:t>Smoke 2 Times More than Ohio Adults without MHI</a:t>
            </a:r>
          </a:p>
        </p:txBody>
      </p:sp>
      <p:pic>
        <p:nvPicPr>
          <p:cNvPr id="6" name="Content Placeholder 5" descr="Line chart of the prevalence of smoking by mental health impairment (MHI) status among Ohio adults for 2010 to 2023, where smoking among all Ohioans has continued to decline and with the sharpest decline among adults with MHI.">
            <a:extLst>
              <a:ext uri="{FF2B5EF4-FFF2-40B4-BE49-F238E27FC236}">
                <a16:creationId xmlns:a16="http://schemas.microsoft.com/office/drawing/2014/main" id="{474AAF9D-0D8B-452F-0C36-BEAA0A836DE2}"/>
              </a:ext>
            </a:extLst>
          </p:cNvPr>
          <p:cNvPicPr>
            <a:picLocks noGrp="1" noChangeAspect="1"/>
          </p:cNvPicPr>
          <p:nvPr>
            <p:ph sz="quarter" idx="14"/>
          </p:nvPr>
        </p:nvPicPr>
        <p:blipFill>
          <a:blip r:embed="rId2"/>
          <a:stretch>
            <a:fillRect/>
          </a:stretch>
        </p:blipFill>
        <p:spPr>
          <a:xfrm>
            <a:off x="359540" y="1816774"/>
            <a:ext cx="5486400" cy="4114799"/>
          </a:xfrm>
        </p:spPr>
      </p:pic>
      <p:sp>
        <p:nvSpPr>
          <p:cNvPr id="8" name="TextBox 1">
            <a:extLst>
              <a:ext uri="{FF2B5EF4-FFF2-40B4-BE49-F238E27FC236}">
                <a16:creationId xmlns:a16="http://schemas.microsoft.com/office/drawing/2014/main" id="{6BF6B6F9-5F9B-90A4-F857-006DE05D1C20}"/>
              </a:ext>
            </a:extLst>
          </p:cNvPr>
          <p:cNvSpPr txBox="1"/>
          <p:nvPr/>
        </p:nvSpPr>
        <p:spPr>
          <a:xfrm>
            <a:off x="359540" y="5996584"/>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103153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29C7-E457-B974-9FD7-C78D8D5D6278}"/>
              </a:ext>
            </a:extLst>
          </p:cNvPr>
          <p:cNvSpPr>
            <a:spLocks noGrp="1"/>
          </p:cNvSpPr>
          <p:nvPr>
            <p:ph type="title"/>
          </p:nvPr>
        </p:nvSpPr>
        <p:spPr/>
        <p:txBody>
          <a:bodyPr/>
          <a:lstStyle/>
          <a:p>
            <a:r>
              <a:rPr lang="en-US">
                <a:latin typeface="+mn-lt"/>
              </a:rPr>
              <a:t>Executive Summary</a:t>
            </a:r>
          </a:p>
        </p:txBody>
      </p:sp>
      <p:sp>
        <p:nvSpPr>
          <p:cNvPr id="3" name="Content Placeholder 2">
            <a:extLst>
              <a:ext uri="{FF2B5EF4-FFF2-40B4-BE49-F238E27FC236}">
                <a16:creationId xmlns:a16="http://schemas.microsoft.com/office/drawing/2014/main" id="{8FDAD658-15C8-5D63-C087-97D5B6C70376}"/>
              </a:ext>
            </a:extLst>
          </p:cNvPr>
          <p:cNvSpPr>
            <a:spLocks noGrp="1"/>
          </p:cNvSpPr>
          <p:nvPr>
            <p:ph sz="half" idx="1"/>
          </p:nvPr>
        </p:nvSpPr>
        <p:spPr>
          <a:xfrm>
            <a:off x="211692" y="1215345"/>
            <a:ext cx="11778018" cy="4679379"/>
          </a:xfrm>
        </p:spPr>
        <p:txBody>
          <a:bodyPr vert="horz" lIns="91440" tIns="45720" rIns="91440" bIns="45720" numCol="1" rtlCol="0" anchor="t">
            <a:noAutofit/>
          </a:bodyPr>
          <a:lstStyle/>
          <a:p>
            <a:pPr>
              <a:lnSpc>
                <a:spcPct val="100000"/>
              </a:lnSpc>
            </a:pPr>
            <a:r>
              <a:rPr lang="en-US" sz="1600" dirty="0">
                <a:latin typeface="+mn-lt"/>
                <a:cs typeface="Arial"/>
              </a:rPr>
              <a:t>Recent trends in mental and physical health, as well as substance use behaviors and indicators of economic stress, are generally trending in a worrisome direction for Ohio adults with mental health impairment (MHI). Loneliness and difficulty paying for household expenses among this subpopulation stand out as particular areas of concern in 2023. A bright spot is that adults with MHI </a:t>
            </a:r>
            <a:r>
              <a:rPr lang="en-US" sz="1600" dirty="0">
                <a:cs typeface="Arial"/>
              </a:rPr>
              <a:t>continue</a:t>
            </a:r>
            <a:r>
              <a:rPr lang="en-US" sz="1600" dirty="0">
                <a:latin typeface="+mn-lt"/>
                <a:cs typeface="Arial"/>
              </a:rPr>
              <a:t> to face fewer difficulties paying for medical bills in 2023.</a:t>
            </a:r>
            <a:endParaRPr lang="en-US" sz="1600" dirty="0">
              <a:latin typeface="+mn-lt"/>
            </a:endParaRPr>
          </a:p>
          <a:p>
            <a:pPr>
              <a:lnSpc>
                <a:spcPct val="100000"/>
              </a:lnSpc>
            </a:pPr>
            <a:r>
              <a:rPr lang="en-US" sz="1600" b="1" dirty="0">
                <a:latin typeface="+mn-lt"/>
              </a:rPr>
              <a:t>Key Findings</a:t>
            </a:r>
            <a:r>
              <a:rPr lang="en-US" sz="1600" b="1" dirty="0"/>
              <a:t>*:</a:t>
            </a:r>
            <a:endParaRPr lang="en-US" sz="1600" b="1" dirty="0">
              <a:latin typeface="+mn-lt"/>
              <a:ea typeface="Calibri"/>
              <a:cs typeface="Calibri"/>
            </a:endParaRPr>
          </a:p>
          <a:p>
            <a:pPr marL="342900" indent="-342900">
              <a:spcBef>
                <a:spcPts val="600"/>
              </a:spcBef>
              <a:buFont typeface="+mj-lt"/>
              <a:buAutoNum type="arabicPeriod"/>
            </a:pPr>
            <a:r>
              <a:rPr lang="en-US" sz="1600" dirty="0">
                <a:cs typeface="Arial"/>
              </a:rPr>
              <a:t>MHI prevalence declined overall in 2023, but the prevalence of MHI continues to be highest among adults with Medicaid, Black adults, female adults, adults aged 19-44, and female adults aged 19-24.</a:t>
            </a:r>
            <a:endParaRPr lang="en-US" sz="1600" dirty="0">
              <a:ea typeface="Calibri"/>
              <a:cs typeface="Arial"/>
            </a:endParaRPr>
          </a:p>
          <a:p>
            <a:pPr marL="342900" indent="-342900">
              <a:spcBef>
                <a:spcPts val="600"/>
              </a:spcBef>
              <a:buFont typeface="+mj-lt"/>
              <a:buAutoNum type="arabicPeriod"/>
            </a:pPr>
            <a:r>
              <a:rPr lang="en-US" sz="1600" dirty="0">
                <a:latin typeface="+mn-lt"/>
                <a:cs typeface="Arial"/>
              </a:rPr>
              <a:t>Physical health and chronic health conditions continue to be worse among</a:t>
            </a:r>
            <a:r>
              <a:rPr lang="en-US" sz="1600" dirty="0">
                <a:cs typeface="Arial"/>
              </a:rPr>
              <a:t> adults</a:t>
            </a:r>
            <a:r>
              <a:rPr lang="en-US" sz="1600" dirty="0">
                <a:latin typeface="+mn-lt"/>
                <a:cs typeface="Arial"/>
              </a:rPr>
              <a:t> with MHI, and some outcomes (e.g., self-rated health, </a:t>
            </a:r>
            <a:r>
              <a:rPr lang="en-US" sz="1600" dirty="0">
                <a:cs typeface="Arial"/>
              </a:rPr>
              <a:t>obesity)</a:t>
            </a:r>
            <a:r>
              <a:rPr lang="en-US" sz="1600" dirty="0">
                <a:latin typeface="+mn-lt"/>
                <a:cs typeface="Arial"/>
              </a:rPr>
              <a:t> have further worsened for this subpopulation.</a:t>
            </a:r>
            <a:endParaRPr lang="en-US" sz="1600" dirty="0">
              <a:latin typeface="+mn-lt"/>
              <a:ea typeface="Calibri"/>
              <a:cs typeface="Arial"/>
            </a:endParaRPr>
          </a:p>
          <a:p>
            <a:pPr marL="342900" indent="-342900">
              <a:spcBef>
                <a:spcPts val="600"/>
              </a:spcBef>
              <a:buAutoNum type="arabicPeriod"/>
            </a:pPr>
            <a:r>
              <a:rPr lang="en-US" sz="1600" dirty="0">
                <a:latin typeface="+mn-lt"/>
                <a:cs typeface="Arial"/>
              </a:rPr>
              <a:t>Unmet mental health needs </a:t>
            </a:r>
            <a:r>
              <a:rPr lang="en-US" sz="1600" dirty="0">
                <a:cs typeface="Arial"/>
              </a:rPr>
              <a:t>are higher among adults with MHI and adults with Medicaid. Finding a provider who accepts their insurance was the top obstruction to care for adults with Medicaid with an unmet care need (though those who are potentially Medicaid eligible showed a similar prevalence for this barrier). Adults with Medicaid with an unmet care need had the lowest prevalence of reporting cost as an obstruction to care, while cost was the top barrier for those who </a:t>
            </a:r>
            <a:r>
              <a:rPr lang="en-US" sz="1600" dirty="0">
                <a:cs typeface="Calibri"/>
              </a:rPr>
              <a:t>are and are not potentially Medicaid eligible.</a:t>
            </a:r>
            <a:endParaRPr lang="en-US" sz="1600" dirty="0">
              <a:latin typeface="+mn-lt"/>
              <a:ea typeface="Calibri"/>
              <a:cs typeface="Arial"/>
            </a:endParaRPr>
          </a:p>
          <a:p>
            <a:pPr marL="342900" indent="-342900">
              <a:lnSpc>
                <a:spcPct val="100000"/>
              </a:lnSpc>
              <a:spcBef>
                <a:spcPts val="600"/>
              </a:spcBef>
              <a:buFont typeface="+mj-lt"/>
              <a:buAutoNum type="arabicPeriod"/>
            </a:pPr>
            <a:r>
              <a:rPr lang="en-US" sz="1600" dirty="0">
                <a:latin typeface="+mn-lt"/>
                <a:cs typeface="Arial"/>
              </a:rPr>
              <a:t>Adults with MHI tend to use substances at rates two times greater than adults without MHI.</a:t>
            </a:r>
            <a:endParaRPr lang="en-US" sz="1600" dirty="0">
              <a:latin typeface="+mn-lt"/>
              <a:ea typeface="Calibri"/>
              <a:cs typeface="Arial"/>
            </a:endParaRPr>
          </a:p>
          <a:p>
            <a:pPr marL="342900" indent="-342900">
              <a:spcBef>
                <a:spcPts val="600"/>
              </a:spcBef>
              <a:buFont typeface="+mj-lt"/>
              <a:buAutoNum type="arabicPeriod"/>
            </a:pPr>
            <a:r>
              <a:rPr lang="en-US" sz="1600" dirty="0">
                <a:cs typeface="Arial"/>
              </a:rPr>
              <a:t>Economic stressors are very common for adults with MHI, and these financial difficulties generally occur at rates two to four times higher than adults without MHI.</a:t>
            </a:r>
            <a:endParaRPr lang="en-US" sz="1600" dirty="0">
              <a:latin typeface="+mn-lt"/>
              <a:ea typeface="Calibri"/>
              <a:cs typeface="Arial"/>
            </a:endParaRPr>
          </a:p>
          <a:p>
            <a:endParaRPr lang="en-US" sz="1600" dirty="0">
              <a:latin typeface="+mn-lt"/>
            </a:endParaRPr>
          </a:p>
        </p:txBody>
      </p:sp>
      <p:sp>
        <p:nvSpPr>
          <p:cNvPr id="4" name="Date Placeholder 3">
            <a:extLst>
              <a:ext uri="{FF2B5EF4-FFF2-40B4-BE49-F238E27FC236}">
                <a16:creationId xmlns:a16="http://schemas.microsoft.com/office/drawing/2014/main" id="{6B9A95D7-522E-F00B-E4BB-8F4B138BFF8D}"/>
              </a:ext>
            </a:extLst>
          </p:cNvPr>
          <p:cNvSpPr>
            <a:spLocks noGrp="1"/>
          </p:cNvSpPr>
          <p:nvPr>
            <p:ph type="dt" sz="half" idx="10"/>
          </p:nvPr>
        </p:nvSpPr>
        <p:spPr>
          <a:xfrm>
            <a:off x="838200" y="6356350"/>
            <a:ext cx="3607053" cy="365125"/>
          </a:xfrm>
        </p:spPr>
        <p:txBody>
          <a:bodyPr/>
          <a:lstStyle/>
          <a:p>
            <a:r>
              <a:rPr lang="en-US"/>
              <a:t>Behavioral Health, 2023 OMAS</a:t>
            </a:r>
          </a:p>
        </p:txBody>
      </p:sp>
      <p:sp>
        <p:nvSpPr>
          <p:cNvPr id="5" name="Footer Placeholder 4">
            <a:extLst>
              <a:ext uri="{FF2B5EF4-FFF2-40B4-BE49-F238E27FC236}">
                <a16:creationId xmlns:a16="http://schemas.microsoft.com/office/drawing/2014/main" id="{A1B695E5-EB37-9EEA-A2A6-776764145E22}"/>
              </a:ext>
            </a:extLst>
          </p:cNvPr>
          <p:cNvSpPr>
            <a:spLocks noGrp="1"/>
          </p:cNvSpPr>
          <p:nvPr>
            <p:ph type="ftr" sz="quarter" idx="11"/>
          </p:nvPr>
        </p:nvSpPr>
        <p:spPr/>
        <p:txBody>
          <a:bodyPr/>
          <a:lstStyle/>
          <a:p>
            <a:r>
              <a:rPr lang="en-US" sz="1800"/>
              <a:t>grc.osu.edu/OMAS</a:t>
            </a:r>
          </a:p>
        </p:txBody>
      </p:sp>
      <p:sp>
        <p:nvSpPr>
          <p:cNvPr id="6" name="Slide Number Placeholder 5">
            <a:extLst>
              <a:ext uri="{FF2B5EF4-FFF2-40B4-BE49-F238E27FC236}">
                <a16:creationId xmlns:a16="http://schemas.microsoft.com/office/drawing/2014/main" id="{B97A31D1-6151-8547-26F0-D5C7167FD918}"/>
              </a:ext>
            </a:extLst>
          </p:cNvPr>
          <p:cNvSpPr>
            <a:spLocks noGrp="1"/>
          </p:cNvSpPr>
          <p:nvPr>
            <p:ph type="sldNum" sz="quarter" idx="12"/>
          </p:nvPr>
        </p:nvSpPr>
        <p:spPr/>
        <p:txBody>
          <a:bodyPr/>
          <a:lstStyle/>
          <a:p>
            <a:fld id="{0A669724-DD91-4AA3-A612-CAD27DEDD8B7}" type="slidenum">
              <a:rPr lang="en-US" smtClean="0"/>
              <a:pPr/>
              <a:t>3</a:t>
            </a:fld>
            <a:endParaRPr lang="en-US"/>
          </a:p>
        </p:txBody>
      </p:sp>
      <p:sp>
        <p:nvSpPr>
          <p:cNvPr id="7" name="TextBox 1">
            <a:extLst>
              <a:ext uri="{FF2B5EF4-FFF2-40B4-BE49-F238E27FC236}">
                <a16:creationId xmlns:a16="http://schemas.microsoft.com/office/drawing/2014/main" id="{9C2432E5-46EF-7CDE-65FF-D8B028F2CF9B}"/>
              </a:ext>
            </a:extLst>
          </p:cNvPr>
          <p:cNvSpPr txBox="1"/>
          <p:nvPr/>
        </p:nvSpPr>
        <p:spPr>
          <a:xfrm>
            <a:off x="946694" y="574021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327784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30</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Sans-Serif" panose="020B0604020202020204" pitchFamily="34" charset="0"/>
              <a:buChar char="•"/>
            </a:pPr>
            <a:r>
              <a:rPr lang="en-US" dirty="0">
                <a:cs typeface="Calibri"/>
              </a:rPr>
              <a:t>E-cigarette use among all adults increased between 2021 and 2023, with the largest increase among adults with MHI (from an estimated 11.7% to 16.9%). This 5.2 percentage point increase is larger than the </a:t>
            </a:r>
            <a:r>
              <a:rPr lang="en-US" dirty="0">
                <a:solidFill>
                  <a:schemeClr val="tx1"/>
                </a:solidFill>
                <a:cs typeface="Calibri"/>
              </a:rPr>
              <a:t>4.9 percentage point decrease in smoking among adults with MHI between 2021 and 2023 (see slide 28), so the net overall change in nicotine use as measured in the survey was 0.3 percentage points.</a:t>
            </a:r>
          </a:p>
          <a:p>
            <a:endParaRPr lang="en-US" dirty="0">
              <a:cs typeface="Calibri"/>
            </a:endParaRPr>
          </a:p>
          <a:p>
            <a:pPr marL="285750" indent="-285750">
              <a:buFont typeface="Arial,Sans-Serif" panose="020B0604020202020204" pitchFamily="34" charset="0"/>
              <a:buChar char="•"/>
            </a:pPr>
            <a:r>
              <a:rPr lang="en-US" dirty="0">
                <a:cs typeface="Calibri"/>
              </a:rPr>
              <a:t>While the difference in smoking rates between adults with and without MHI decreased between 2019 and 2023 (see slide 28), the difference in e-cigarette use between these two subpopulations grew in 2023, from an estimated 6.8 percentage points in 2021 to 10.4 percentage points in 2023.</a:t>
            </a:r>
            <a:endParaRPr lang="en-US" dirty="0">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a:t>E-Cigarette Use Increased Among Ohioans in 2023, Largest Increase Among Ohio Adults with MHI</a:t>
            </a:r>
          </a:p>
        </p:txBody>
      </p:sp>
      <p:pic>
        <p:nvPicPr>
          <p:cNvPr id="6" name="Content Placeholder 5" descr="Line chart of the prevalence of e-cigarette use by mental health impairment (MHI) status among Ohio adults for 2019 to 2023, where e-cigarette among all Ohioans has increased and with the sharpest increase among adults with MHI.">
            <a:extLst>
              <a:ext uri="{FF2B5EF4-FFF2-40B4-BE49-F238E27FC236}">
                <a16:creationId xmlns:a16="http://schemas.microsoft.com/office/drawing/2014/main" id="{4EC6247A-AB2B-2F06-FF55-85708DCA0802}"/>
              </a:ext>
            </a:extLst>
          </p:cNvPr>
          <p:cNvPicPr>
            <a:picLocks noGrp="1" noChangeAspect="1"/>
          </p:cNvPicPr>
          <p:nvPr>
            <p:ph sz="quarter" idx="14"/>
          </p:nvPr>
        </p:nvPicPr>
        <p:blipFill>
          <a:blip r:embed="rId2"/>
          <a:stretch>
            <a:fillRect/>
          </a:stretch>
        </p:blipFill>
        <p:spPr>
          <a:xfrm>
            <a:off x="359540" y="1816774"/>
            <a:ext cx="5486400" cy="4114799"/>
          </a:xfrm>
        </p:spPr>
      </p:pic>
      <p:sp>
        <p:nvSpPr>
          <p:cNvPr id="8" name="TextBox 1">
            <a:extLst>
              <a:ext uri="{FF2B5EF4-FFF2-40B4-BE49-F238E27FC236}">
                <a16:creationId xmlns:a16="http://schemas.microsoft.com/office/drawing/2014/main" id="{E65C2870-7477-E010-6C72-D1074FA4233B}"/>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406641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31</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86232" y="1264876"/>
            <a:ext cx="5478705" cy="4896212"/>
          </a:xfrm>
        </p:spPr>
        <p:txBody>
          <a:bodyPr vert="horz" lIns="91440" tIns="45720" rIns="91440" bIns="45720" rtlCol="0" anchor="t">
            <a:noAutofit/>
          </a:bodyPr>
          <a:lstStyle/>
          <a:p>
            <a:pPr marL="285750" indent="-285750">
              <a:buFont typeface="Arial,Sans-Serif" panose="020B0604020202020204" pitchFamily="34" charset="0"/>
              <a:buChar char="•"/>
            </a:pPr>
            <a:r>
              <a:rPr lang="en-US" dirty="0">
                <a:cs typeface="Calibri"/>
              </a:rPr>
              <a:t>An estimated 41.1% of adults with MHI used marijuana in the last month in 2023. This rate is consistent across the insurance subpopulations.</a:t>
            </a:r>
          </a:p>
          <a:p>
            <a:pPr marL="285750" indent="-285750">
              <a:buFont typeface="Arial,Sans-Serif" panose="020B0604020202020204" pitchFamily="34" charset="0"/>
              <a:buChar char="•"/>
            </a:pPr>
            <a:r>
              <a:rPr lang="en-US" dirty="0">
                <a:cs typeface="Calibri"/>
              </a:rPr>
              <a:t>Generally, rates of marijuana use among adults with MHI are more than twice rates among adults without MHI. The difference in rates is lowest for Medicaid-enrolled adults (1.5 times) and highest for adults who are not potentially Medicaid-eligible (2.3 times).</a:t>
            </a:r>
            <a:endParaRPr lang="en-US" dirty="0">
              <a:ea typeface="Calibri"/>
              <a:cs typeface="Calibri"/>
            </a:endParaRPr>
          </a:p>
          <a:p>
            <a:pPr marL="285750" indent="-285750">
              <a:buFont typeface="Arial,Sans-Serif" panose="020B0604020202020204" pitchFamily="34" charset="0"/>
              <a:buChar char="•"/>
            </a:pPr>
            <a:r>
              <a:rPr lang="en-US" dirty="0">
                <a:ea typeface="Calibri"/>
                <a:cs typeface="Calibri"/>
              </a:rPr>
              <a:t>Among adults without MHI, Medicaid-enrolled adults have the highest prevalence of marijuana use in the last 30 days (28.8%).</a:t>
            </a:r>
          </a:p>
          <a:p>
            <a:r>
              <a:rPr lang="en-US" u="sng" dirty="0">
                <a:ea typeface="Calibri" panose="020F0502020204030204"/>
                <a:cs typeface="Calibri"/>
              </a:rPr>
              <a:t>Additional Insights (Results Not Shown)</a:t>
            </a:r>
            <a:endParaRPr lang="en-US" dirty="0">
              <a:ea typeface="Calibri" panose="020F0502020204030204"/>
              <a:cs typeface="Calibri"/>
            </a:endParaRPr>
          </a:p>
          <a:p>
            <a:pPr marL="285750" indent="-285750">
              <a:buFont typeface="Arial,Sans-Serif" panose="020B0604020202020204" pitchFamily="34" charset="0"/>
              <a:buChar char="•"/>
            </a:pPr>
            <a:r>
              <a:rPr lang="en-US" dirty="0">
                <a:ea typeface="Calibri" panose="020F0502020204030204"/>
                <a:cs typeface="Calibri"/>
              </a:rPr>
              <a:t>About two-thirds of Ohioans with MHI ever used marijuana (66.3%, CI:64.8%-68.7%), as compared to about half of Ohioans without MHI (49.4%, CI: 48.4%-50.4%).</a:t>
            </a:r>
          </a:p>
          <a:p>
            <a:pPr marL="285750" indent="-285750">
              <a:buFont typeface="Arial,Sans-Serif" panose="020B0604020202020204" pitchFamily="34" charset="0"/>
              <a:buChar char="•"/>
            </a:pPr>
            <a:endParaRPr lang="en-US" dirty="0">
              <a:ea typeface="Calibri" panose="020F0502020204030204"/>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a:t>Marijuana Use Highest Among Ohio Adults with MHI</a:t>
            </a:r>
            <a:endParaRPr lang="en-US">
              <a:ea typeface="Calibri"/>
              <a:cs typeface="Calibri"/>
            </a:endParaRPr>
          </a:p>
        </p:txBody>
      </p:sp>
      <p:pic>
        <p:nvPicPr>
          <p:cNvPr id="6" name="Content Placeholder 5" descr="A graph of marijuana use in the last 30 days among adults in Ohio by MHI status for 2023.">
            <a:extLst>
              <a:ext uri="{FF2B5EF4-FFF2-40B4-BE49-F238E27FC236}">
                <a16:creationId xmlns:a16="http://schemas.microsoft.com/office/drawing/2014/main" id="{7115872C-E50D-1505-D186-008ED5620EC9}"/>
              </a:ext>
            </a:extLst>
          </p:cNvPr>
          <p:cNvPicPr>
            <a:picLocks noGrp="1" noChangeAspect="1"/>
          </p:cNvPicPr>
          <p:nvPr>
            <p:ph sz="quarter" idx="14"/>
          </p:nvPr>
        </p:nvPicPr>
        <p:blipFill>
          <a:blip r:embed="rId2"/>
          <a:stretch>
            <a:fillRect/>
          </a:stretch>
        </p:blipFill>
        <p:spPr>
          <a:xfrm>
            <a:off x="359541" y="1816774"/>
            <a:ext cx="5486398" cy="4114798"/>
          </a:xfrm>
        </p:spPr>
      </p:pic>
      <p:sp>
        <p:nvSpPr>
          <p:cNvPr id="8" name="TextBox 1">
            <a:extLst>
              <a:ext uri="{FF2B5EF4-FFF2-40B4-BE49-F238E27FC236}">
                <a16:creationId xmlns:a16="http://schemas.microsoft.com/office/drawing/2014/main" id="{CBF0448F-2F98-1665-5650-00F1E4D64AC3}"/>
              </a:ext>
            </a:extLst>
          </p:cNvPr>
          <p:cNvSpPr txBox="1"/>
          <p:nvPr/>
        </p:nvSpPr>
        <p:spPr>
          <a:xfrm>
            <a:off x="359541" y="6126834"/>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745458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34909" y="4148703"/>
            <a:ext cx="10515600" cy="1325563"/>
          </a:xfrm>
        </p:spPr>
        <p:txBody>
          <a:bodyPr>
            <a:normAutofit fontScale="90000"/>
          </a:bodyPr>
          <a:lstStyle/>
          <a:p>
            <a:r>
              <a:rPr lang="en-US"/>
              <a:t>RESULTS: SOCIAL AND ECONOMIC STRESSORS</a:t>
            </a:r>
            <a:br>
              <a:rPr lang="en-US"/>
            </a:br>
            <a:r>
              <a:rPr lang="en-US" sz="2700"/>
              <a:t>Household expenses, reliable transportation, food, medical bills, and work</a:t>
            </a:r>
          </a:p>
        </p:txBody>
      </p:sp>
    </p:spTree>
    <p:extLst>
      <p:ext uri="{BB962C8B-B14F-4D97-AF65-F5344CB8AC3E}">
        <p14:creationId xmlns:p14="http://schemas.microsoft.com/office/powerpoint/2010/main" val="94754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33</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cs typeface="Calibri"/>
              </a:rPr>
              <a:t>In 2023, about seven-in-ten adults with MHI had difficulty paying for usual household expenses in the last 12 months (69.4%) as compared to about three-in-ten adults without MHI (29.7%).</a:t>
            </a:r>
          </a:p>
          <a:p>
            <a:pPr marL="285750" indent="-285750">
              <a:buFont typeface="Arial,Sans-Serif" panose="020B0604020202020204" pitchFamily="34" charset="0"/>
              <a:buChar char="•"/>
            </a:pPr>
            <a:r>
              <a:rPr lang="en-US">
                <a:cs typeface="Calibri"/>
              </a:rPr>
              <a:t>Among both adults with and without MHI, the Medicaid subpopulation had the highest rates of difficulty paying for usual household expenses – 74.0% among those with MHI and 48.8% among those without MHI.</a:t>
            </a:r>
            <a:endParaRPr lang="en-US">
              <a:ea typeface="Calibri"/>
              <a:cs typeface="Calibri"/>
            </a:endParaRPr>
          </a:p>
          <a:p>
            <a:r>
              <a:rPr lang="en-US" u="sng">
                <a:cs typeface="Calibri"/>
              </a:rPr>
              <a:t>Additional Insights (Results Not Shown)</a:t>
            </a:r>
            <a:endParaRPr lang="en-US">
              <a:cs typeface="Calibri"/>
            </a:endParaRPr>
          </a:p>
          <a:p>
            <a:pPr marL="285750" indent="-285750">
              <a:buFont typeface="Arial,Sans-Serif" panose="020B0604020202020204" pitchFamily="34" charset="0"/>
              <a:buChar char="•"/>
            </a:pPr>
            <a:r>
              <a:rPr lang="en-US">
                <a:cs typeface="Calibri"/>
              </a:rPr>
              <a:t>For other measures of economic stress, such as difficulty paying debt and paying for food, there were similar estimates for the three Medicaid status subpopulations and the general adult population in 2023.</a:t>
            </a:r>
            <a:endParaRPr lang="en-US">
              <a:ea typeface="Calibri"/>
              <a:cs typeface="Calibri"/>
            </a:endParaRPr>
          </a:p>
          <a:p>
            <a:pPr marL="285750" indent="-285750">
              <a:buFont typeface="Arial" panose="020B0604020202020204" pitchFamily="34" charset="0"/>
              <a:buChar char="•"/>
            </a:pPr>
            <a:endParaRPr lang="en-US">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sz="3200"/>
              <a:t>Twice as Many Ohio Adults with MHI Have Difficulty Paying for Household Expenses than Ohio Adults without MHI</a:t>
            </a:r>
          </a:p>
        </p:txBody>
      </p:sp>
      <p:pic>
        <p:nvPicPr>
          <p:cNvPr id="6" name="Content Placeholder 5" descr="Bar chart of the prevalence of difficulty paying for usual household expenses in the last 12 months among Ohio adults ages 19-64 years old by mental health impairment (MHI) and Medicaid status for 2023, where about seven-in-ten adults with MHI reported this, as compared to about three-in-ten adults without MHI.">
            <a:extLst>
              <a:ext uri="{FF2B5EF4-FFF2-40B4-BE49-F238E27FC236}">
                <a16:creationId xmlns:a16="http://schemas.microsoft.com/office/drawing/2014/main" id="{F5326407-5CF3-1AAE-8D2F-82478642235C}"/>
              </a:ext>
            </a:extLst>
          </p:cNvPr>
          <p:cNvPicPr>
            <a:picLocks noGrp="1" noChangeAspect="1"/>
          </p:cNvPicPr>
          <p:nvPr>
            <p:ph sz="quarter" idx="14"/>
          </p:nvPr>
        </p:nvPicPr>
        <p:blipFill>
          <a:blip r:embed="rId2"/>
          <a:stretch>
            <a:fillRect/>
          </a:stretch>
        </p:blipFill>
        <p:spPr>
          <a:xfrm>
            <a:off x="359541" y="1816773"/>
            <a:ext cx="5486398" cy="4114798"/>
          </a:xfrm>
        </p:spPr>
      </p:pic>
      <p:sp>
        <p:nvSpPr>
          <p:cNvPr id="8" name="TextBox 1">
            <a:extLst>
              <a:ext uri="{FF2B5EF4-FFF2-40B4-BE49-F238E27FC236}">
                <a16:creationId xmlns:a16="http://schemas.microsoft.com/office/drawing/2014/main" id="{69248728-EAA1-64C2-A8E9-117047E08546}"/>
              </a:ext>
            </a:extLst>
          </p:cNvPr>
          <p:cNvSpPr txBox="1"/>
          <p:nvPr/>
        </p:nvSpPr>
        <p:spPr>
          <a:xfrm>
            <a:off x="286294" y="60551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501660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cs typeface="Calibri"/>
              </a:rPr>
              <a:t>Among the Medicaid subpopulation and the potentially Medicaid eligible subpopulation, adults with MHI have about 2 to 3 times more difficulty accessing reliable transportation than adults without MHI.</a:t>
            </a:r>
          </a:p>
          <a:p>
            <a:pPr marL="285750" indent="-285750">
              <a:buFont typeface="Arial" panose="020B0604020202020204" pitchFamily="34" charset="0"/>
              <a:buChar char="•"/>
            </a:pPr>
            <a:r>
              <a:rPr lang="en-US">
                <a:cs typeface="Calibri"/>
              </a:rPr>
              <a:t>In comparison, among the general adult population and the not potentially Medicaid eligible subpopulation, adults with MHI have about 4 to 5 times more difficulty accessing reliable transportation.</a:t>
            </a:r>
            <a:endParaRPr lang="en-US">
              <a:ea typeface="Calibri"/>
              <a:cs typeface="Calibri"/>
            </a:endParaRPr>
          </a:p>
          <a:p>
            <a:pPr marL="285750" indent="-285750">
              <a:buFont typeface="Arial" panose="020B0604020202020204" pitchFamily="34" charset="0"/>
              <a:buChar char="•"/>
            </a:pPr>
            <a:r>
              <a:rPr lang="en-US">
                <a:cs typeface="Calibri"/>
              </a:rPr>
              <a:t>However, among adults with MHI, those with Medicaid insurance have twice the difficulty accessing reliable transportation than those who are not potentially Medicaid eligible (43.0% vs. 20.8%, respectively).</a:t>
            </a:r>
            <a:endParaRPr lang="en-US">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fontScale="90000"/>
          </a:bodyPr>
          <a:lstStyle/>
          <a:p>
            <a:r>
              <a:rPr lang="en-US"/>
              <a:t>Ohio Adults with MHI Have 2 to 5 Times More Difficulty Accessing Reliable Transportation Than Ohioans without MHI</a:t>
            </a:r>
          </a:p>
        </p:txBody>
      </p:sp>
      <p:pic>
        <p:nvPicPr>
          <p:cNvPr id="6" name="Content Placeholder 5" descr="Bar chart of the prevalence of difficulty accessing reliable transportation in the last 12 months among Ohio adults ages 19-64 years old by mental health impairment (MHI) and Medicaid status for 2023, where adults with MHI have about 2 to 3 times more difficulty accessing reliable transportation than adults without MHI among the Medicaid and potentially Medicaid eligible subpopulations.">
            <a:extLst>
              <a:ext uri="{FF2B5EF4-FFF2-40B4-BE49-F238E27FC236}">
                <a16:creationId xmlns:a16="http://schemas.microsoft.com/office/drawing/2014/main" id="{3460543D-9B59-5C0B-E53E-335CD133D743}"/>
              </a:ext>
            </a:extLst>
          </p:cNvPr>
          <p:cNvPicPr>
            <a:picLocks noGrp="1" noChangeAspect="1"/>
          </p:cNvPicPr>
          <p:nvPr>
            <p:ph sz="quarter" idx="14"/>
          </p:nvPr>
        </p:nvPicPr>
        <p:blipFill>
          <a:blip r:embed="rId2"/>
          <a:stretch>
            <a:fillRect/>
          </a:stretch>
        </p:blipFill>
        <p:spPr>
          <a:xfrm>
            <a:off x="359541" y="1816773"/>
            <a:ext cx="5486397" cy="4114798"/>
          </a:xfrm>
        </p:spPr>
      </p:pic>
      <p:sp>
        <p:nvSpPr>
          <p:cNvPr id="8" name="TextBox 1">
            <a:extLst>
              <a:ext uri="{FF2B5EF4-FFF2-40B4-BE49-F238E27FC236}">
                <a16:creationId xmlns:a16="http://schemas.microsoft.com/office/drawing/2014/main" id="{771BBFFD-3D16-1D0A-D179-7FB658930545}"/>
              </a:ext>
            </a:extLst>
          </p:cNvPr>
          <p:cNvSpPr txBox="1"/>
          <p:nvPr/>
        </p:nvSpPr>
        <p:spPr>
          <a:xfrm>
            <a:off x="357414" y="60043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1307477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96001" y="1008527"/>
            <a:ext cx="5468936" cy="5152561"/>
          </a:xfrm>
        </p:spPr>
        <p:txBody>
          <a:bodyPr vert="horz" lIns="91440" tIns="45720" rIns="91440" bIns="45720" rtlCol="0" anchor="t">
            <a:noAutofit/>
          </a:bodyPr>
          <a:lstStyle/>
          <a:p>
            <a:pPr marL="285750" indent="-285750">
              <a:buFont typeface="Arial" panose="020B0604020202020204" pitchFamily="34" charset="0"/>
              <a:buChar char="•"/>
            </a:pPr>
            <a:r>
              <a:rPr lang="en-US">
                <a:cs typeface="Calibri"/>
              </a:rPr>
              <a:t>In both 2019 and 2023, adults with MHI had about 4 times the prevalence of running out of food in the last 12 months as compared to adults without MHI.</a:t>
            </a:r>
          </a:p>
          <a:p>
            <a:pPr marL="285750" indent="-285750">
              <a:buFont typeface="Arial" panose="020B0604020202020204" pitchFamily="34" charset="0"/>
              <a:buChar char="•"/>
            </a:pPr>
            <a:r>
              <a:rPr lang="en-US">
                <a:cs typeface="Calibri"/>
              </a:rPr>
              <a:t>Running out of food was prevalent among adults with MHI in 2023 (54.9%).</a:t>
            </a:r>
            <a:endParaRPr lang="en-US">
              <a:ea typeface="Calibri"/>
              <a:cs typeface="Calibri"/>
            </a:endParaRPr>
          </a:p>
          <a:p>
            <a:pPr marL="285750" indent="-285750">
              <a:buFont typeface="Arial" panose="020B0604020202020204" pitchFamily="34" charset="0"/>
              <a:buChar char="•"/>
            </a:pPr>
            <a:r>
              <a:rPr lang="en-US">
                <a:cs typeface="Calibri"/>
              </a:rPr>
              <a:t>Between 2019 and 2023 there was an increase in the proportion of adults who ran out of food in the last 12 months, with the largest increase among adults with MHI (10.3 percentage points).</a:t>
            </a:r>
            <a:endParaRPr lang="en-US">
              <a:ea typeface="Calibri"/>
              <a:cs typeface="Calibri"/>
            </a:endParaRPr>
          </a:p>
          <a:p>
            <a:r>
              <a:rPr lang="en-US" u="sng">
                <a:cs typeface="Calibri"/>
              </a:rPr>
              <a:t>Additional Insights (Results Not Shown)</a:t>
            </a:r>
            <a:endParaRPr lang="en-US" u="sng">
              <a:ea typeface="Calibri"/>
              <a:cs typeface="Calibri"/>
            </a:endParaRPr>
          </a:p>
          <a:p>
            <a:pPr marL="285750" indent="-285750">
              <a:buFont typeface="Arial" panose="020B0604020202020204" pitchFamily="34" charset="0"/>
              <a:buChar char="•"/>
            </a:pPr>
            <a:r>
              <a:rPr lang="en-US">
                <a:solidFill>
                  <a:schemeClr val="tx1"/>
                </a:solidFill>
                <a:cs typeface="Calibri"/>
              </a:rPr>
              <a:t>In 2023, an estimated 61.6% (CI:59.7%-63.5%) of adults with MHI and Medicaid insurance ran out of food, as compared to 60.6% (CI:53%-68.2%) with MHI and who are potentially Medicaid eligible, and 40.3% (CI:34.2%-46.3%) with MHI and who are not potentially Medicaid eligible.</a:t>
            </a:r>
            <a:endParaRPr lang="en-US">
              <a:solidFill>
                <a:schemeClr val="tx1"/>
              </a:solidFill>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sz="3200"/>
              <a:t>Ohio Adults with MHI have 4 Times the Prevalence of Running Out of Food in Last 12 Months</a:t>
            </a:r>
          </a:p>
        </p:txBody>
      </p:sp>
      <p:pic>
        <p:nvPicPr>
          <p:cNvPr id="6" name="Content Placeholder 5" descr="Line chart of the prevalence of running out of food in the last 12 months by mental health impairment (MHI) status among Ohio adults for 2019 &amp; 2023, where adults with MHI had about 4 times the prevalence of running out of food in the last 12 months as compared to adults without MHI.">
            <a:extLst>
              <a:ext uri="{FF2B5EF4-FFF2-40B4-BE49-F238E27FC236}">
                <a16:creationId xmlns:a16="http://schemas.microsoft.com/office/drawing/2014/main" id="{4CA76376-C20E-8F11-017F-A509F3E371D1}"/>
              </a:ext>
            </a:extLst>
          </p:cNvPr>
          <p:cNvPicPr>
            <a:picLocks noGrp="1" noChangeAspect="1"/>
          </p:cNvPicPr>
          <p:nvPr>
            <p:ph sz="quarter" idx="14"/>
          </p:nvPr>
        </p:nvPicPr>
        <p:blipFill>
          <a:blip r:embed="rId2"/>
          <a:stretch>
            <a:fillRect/>
          </a:stretch>
        </p:blipFill>
        <p:spPr>
          <a:xfrm>
            <a:off x="359541" y="1816773"/>
            <a:ext cx="5486398" cy="4114798"/>
          </a:xfrm>
        </p:spPr>
      </p:pic>
      <p:sp>
        <p:nvSpPr>
          <p:cNvPr id="8" name="TextBox 1">
            <a:extLst>
              <a:ext uri="{FF2B5EF4-FFF2-40B4-BE49-F238E27FC236}">
                <a16:creationId xmlns:a16="http://schemas.microsoft.com/office/drawing/2014/main" id="{79285D3D-DCA0-0508-58C9-372749739A84}"/>
              </a:ext>
            </a:extLst>
          </p:cNvPr>
          <p:cNvSpPr txBox="1"/>
          <p:nvPr/>
        </p:nvSpPr>
        <p:spPr>
          <a:xfrm>
            <a:off x="357414" y="61567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2163969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36</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Sans-Serif" panose="020B0604020202020204" pitchFamily="34" charset="0"/>
              <a:buChar char="•"/>
            </a:pPr>
            <a:r>
              <a:rPr lang="en-US">
                <a:cs typeface="Calibri"/>
              </a:rPr>
              <a:t>Trends in difficulty paying medical bills in the last 12 months have stayed relatively flat between 2017 and 2023 among the general adult population. About 21.3% experienced this difficulty in 2023.</a:t>
            </a:r>
          </a:p>
          <a:p>
            <a:endParaRPr lang="en-US">
              <a:cs typeface="Calibri"/>
            </a:endParaRPr>
          </a:p>
          <a:p>
            <a:pPr marL="285750" indent="-285750">
              <a:buFont typeface="Arial,Sans-Serif" panose="020B0604020202020204" pitchFamily="34" charset="0"/>
              <a:buChar char="•"/>
            </a:pPr>
            <a:r>
              <a:rPr lang="en-US">
                <a:cs typeface="Calibri"/>
              </a:rPr>
              <a:t>The starkest reduction in difficulties paying medical bills was among the adult population with MHI – from an estimated 52.6% in 2019 to 40.2% in 2021 and 36.3% in 2023 – although these rates consistently remain much higher than those for adults without MHI (16.2 percentage points higher in 2023).</a:t>
            </a:r>
            <a:endParaRPr lang="en-US">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sz="3200"/>
              <a:t>Fewer Ohio Adults with MHI Face Difficulties Paying Medical Bills in Last 12 Months</a:t>
            </a:r>
          </a:p>
        </p:txBody>
      </p:sp>
      <p:pic>
        <p:nvPicPr>
          <p:cNvPr id="6" name="Content Placeholder 5" descr="Line chart of the prevalence of difficulty paying medical bills in the last 12 months by mental health impairment (MHI) status among Ohio adults for 2017-2023, where adults with MHI consistently had the highest rates of difficulty paying for medical bills, although there is a general downward trend since 2017.">
            <a:extLst>
              <a:ext uri="{FF2B5EF4-FFF2-40B4-BE49-F238E27FC236}">
                <a16:creationId xmlns:a16="http://schemas.microsoft.com/office/drawing/2014/main" id="{1A6DAE31-295A-298D-21A2-C6CC0A9D7180}"/>
              </a:ext>
            </a:extLst>
          </p:cNvPr>
          <p:cNvPicPr>
            <a:picLocks noGrp="1" noChangeAspect="1"/>
          </p:cNvPicPr>
          <p:nvPr>
            <p:ph sz="quarter" idx="14"/>
          </p:nvPr>
        </p:nvPicPr>
        <p:blipFill>
          <a:blip r:embed="rId2"/>
          <a:stretch>
            <a:fillRect/>
          </a:stretch>
        </p:blipFill>
        <p:spPr>
          <a:xfrm>
            <a:off x="359541" y="1816773"/>
            <a:ext cx="5486398" cy="4114799"/>
          </a:xfrm>
        </p:spPr>
      </p:pic>
      <p:sp>
        <p:nvSpPr>
          <p:cNvPr id="8" name="TextBox 1">
            <a:extLst>
              <a:ext uri="{FF2B5EF4-FFF2-40B4-BE49-F238E27FC236}">
                <a16:creationId xmlns:a16="http://schemas.microsoft.com/office/drawing/2014/main" id="{0C7F8AEE-117B-BD53-3064-BD158CE6443F}"/>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177944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Behavioral Health</a:t>
            </a:r>
            <a:r>
              <a:rPr lang="en-US">
                <a:solidFill>
                  <a:srgbClr val="013857"/>
                </a:solidFill>
              </a:rPr>
              <a:t>,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a:cs typeface="Calibri"/>
              </a:rPr>
              <a:t>Following a relative peak in 2019 (38.5%), rates of working have continued to fall among the adult population with MHI, from 35.7% in 2021 to 31.1% in 2023. These rates remain much higher than 2010-2015.</a:t>
            </a:r>
          </a:p>
          <a:p>
            <a:endParaRPr lang="en-US">
              <a:cs typeface="Calibri"/>
            </a:endParaRPr>
          </a:p>
          <a:p>
            <a:pPr marL="285750" indent="-285750">
              <a:buFont typeface="Arial" panose="020B0604020202020204" pitchFamily="34" charset="0"/>
              <a:buChar char="•"/>
            </a:pPr>
            <a:r>
              <a:rPr lang="en-US">
                <a:cs typeface="Calibri"/>
              </a:rPr>
              <a:t>In 2023, adults with MHI were working at rates about half of those of adults without MHI (74.5%).</a:t>
            </a:r>
            <a:endParaRPr lang="en-US">
              <a:ea typeface="Calibri"/>
              <a:cs typeface="Calibri"/>
            </a:endParaRPr>
          </a:p>
          <a:p>
            <a:pPr marL="285750" indent="-285750">
              <a:buChar char="•"/>
            </a:pPr>
            <a:endParaRPr lang="en-US"/>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a:bodyPr>
          <a:lstStyle/>
          <a:p>
            <a:r>
              <a:rPr lang="en-US" sz="3200"/>
              <a:t>Fewer Ohio Adults with MHI are Working</a:t>
            </a:r>
          </a:p>
        </p:txBody>
      </p:sp>
      <p:pic>
        <p:nvPicPr>
          <p:cNvPr id="6" name="Content Placeholder 5" descr="Line chart of the prevalence of working last week by mental health impairment (MHI) status among Ohio adults ages 19-64 for 2010-2023, where adults with MHI consistently had the lowest rates of working, and in 2023 their rates were about half those of adults without MHI.">
            <a:extLst>
              <a:ext uri="{FF2B5EF4-FFF2-40B4-BE49-F238E27FC236}">
                <a16:creationId xmlns:a16="http://schemas.microsoft.com/office/drawing/2014/main" id="{982F2AB0-BFB3-7FD7-93B0-D39FDB7823EC}"/>
              </a:ext>
            </a:extLst>
          </p:cNvPr>
          <p:cNvPicPr>
            <a:picLocks noGrp="1" noChangeAspect="1"/>
          </p:cNvPicPr>
          <p:nvPr>
            <p:ph sz="quarter" idx="14"/>
          </p:nvPr>
        </p:nvPicPr>
        <p:blipFill>
          <a:blip r:embed="rId2"/>
          <a:stretch>
            <a:fillRect/>
          </a:stretch>
        </p:blipFill>
        <p:spPr>
          <a:xfrm>
            <a:off x="359541" y="1816773"/>
            <a:ext cx="5486398" cy="4114798"/>
          </a:xfrm>
        </p:spPr>
      </p:pic>
      <p:sp>
        <p:nvSpPr>
          <p:cNvPr id="8" name="TextBox 1">
            <a:extLst>
              <a:ext uri="{FF2B5EF4-FFF2-40B4-BE49-F238E27FC236}">
                <a16:creationId xmlns:a16="http://schemas.microsoft.com/office/drawing/2014/main" id="{EEDD6846-6522-A3E5-7945-200293F1C90C}"/>
              </a:ext>
            </a:extLst>
          </p:cNvPr>
          <p:cNvSpPr txBox="1"/>
          <p:nvPr/>
        </p:nvSpPr>
        <p:spPr>
          <a:xfrm>
            <a:off x="367574" y="592309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9 for more guidance.</a:t>
            </a:r>
            <a:endParaRPr lang="en-US" dirty="0"/>
          </a:p>
        </p:txBody>
      </p:sp>
    </p:spTree>
    <p:extLst>
      <p:ext uri="{BB962C8B-B14F-4D97-AF65-F5344CB8AC3E}">
        <p14:creationId xmlns:p14="http://schemas.microsoft.com/office/powerpoint/2010/main" val="1797188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18D8-7448-99CC-A296-5BF0EC13121F}"/>
              </a:ext>
            </a:extLst>
          </p:cNvPr>
          <p:cNvSpPr>
            <a:spLocks noGrp="1"/>
          </p:cNvSpPr>
          <p:nvPr>
            <p:ph type="title"/>
          </p:nvPr>
        </p:nvSpPr>
        <p:spPr/>
        <p:txBody>
          <a:bodyPr/>
          <a:lstStyle/>
          <a:p>
            <a:r>
              <a:rPr lang="en-US"/>
              <a:t>Summary of Results</a:t>
            </a:r>
          </a:p>
        </p:txBody>
      </p:sp>
      <p:sp>
        <p:nvSpPr>
          <p:cNvPr id="3" name="Date Placeholder 2">
            <a:extLst>
              <a:ext uri="{FF2B5EF4-FFF2-40B4-BE49-F238E27FC236}">
                <a16:creationId xmlns:a16="http://schemas.microsoft.com/office/drawing/2014/main" id="{C722165B-6105-7A68-CD95-F3ACF85CB218}"/>
              </a:ext>
            </a:extLst>
          </p:cNvPr>
          <p:cNvSpPr>
            <a:spLocks noGrp="1"/>
          </p:cNvSpPr>
          <p:nvPr>
            <p:ph type="dt" sz="half" idx="10"/>
          </p:nvPr>
        </p:nvSpPr>
        <p:spPr>
          <a:xfrm>
            <a:off x="838200" y="6356350"/>
            <a:ext cx="3276600" cy="365125"/>
          </a:xfrm>
        </p:spPr>
        <p:txBody>
          <a:bodyPr/>
          <a:lstStyle/>
          <a:p>
            <a:r>
              <a:rPr lang="en-US"/>
              <a:t>Behavioral Health, 2023 OMAS</a:t>
            </a:r>
          </a:p>
        </p:txBody>
      </p:sp>
      <p:sp>
        <p:nvSpPr>
          <p:cNvPr id="4" name="Footer Placeholder 3">
            <a:extLst>
              <a:ext uri="{FF2B5EF4-FFF2-40B4-BE49-F238E27FC236}">
                <a16:creationId xmlns:a16="http://schemas.microsoft.com/office/drawing/2014/main" id="{DE84FA95-322A-BB23-3DF5-44872E8239B0}"/>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362A2B6-67EB-C1E5-9EF4-976BBF1C8062}"/>
              </a:ext>
            </a:extLst>
          </p:cNvPr>
          <p:cNvSpPr>
            <a:spLocks noGrp="1"/>
          </p:cNvSpPr>
          <p:nvPr>
            <p:ph type="sldNum" sz="quarter" idx="12"/>
          </p:nvPr>
        </p:nvSpPr>
        <p:spPr/>
        <p:txBody>
          <a:bodyPr/>
          <a:lstStyle/>
          <a:p>
            <a:fld id="{0A669724-DD91-4AA3-A612-CAD27DEDD8B7}" type="slidenum">
              <a:rPr lang="en-US" smtClean="0"/>
              <a:pPr/>
              <a:t>38</a:t>
            </a:fld>
            <a:endParaRPr lang="en-US"/>
          </a:p>
        </p:txBody>
      </p:sp>
      <p:sp>
        <p:nvSpPr>
          <p:cNvPr id="6" name="Content Placeholder 5">
            <a:extLst>
              <a:ext uri="{FF2B5EF4-FFF2-40B4-BE49-F238E27FC236}">
                <a16:creationId xmlns:a16="http://schemas.microsoft.com/office/drawing/2014/main" id="{99FE803C-EA9D-5260-F714-598DBB4EEEAA}"/>
              </a:ext>
            </a:extLst>
          </p:cNvPr>
          <p:cNvSpPr>
            <a:spLocks noGrp="1"/>
          </p:cNvSpPr>
          <p:nvPr>
            <p:ph sz="half" idx="1"/>
          </p:nvPr>
        </p:nvSpPr>
        <p:spPr/>
        <p:txBody>
          <a:bodyPr vert="horz" lIns="91440" tIns="45720" rIns="91440" bIns="45720" numCol="1" rtlCol="0" anchor="t">
            <a:noAutofit/>
          </a:bodyPr>
          <a:lstStyle/>
          <a:p>
            <a:pPr>
              <a:spcBef>
                <a:spcPts val="0"/>
              </a:spcBef>
            </a:pPr>
            <a:r>
              <a:rPr lang="en-US" b="1" dirty="0">
                <a:solidFill>
                  <a:schemeClr val="tx1"/>
                </a:solidFill>
                <a:cs typeface="Calibri"/>
              </a:rPr>
              <a:t>MHI Prevalence: </a:t>
            </a:r>
            <a:r>
              <a:rPr lang="en-US" dirty="0">
                <a:solidFill>
                  <a:schemeClr val="tx1"/>
                </a:solidFill>
                <a:cs typeface="Calibri"/>
              </a:rPr>
              <a:t>Differing from the steady increase between 2015 and 2021, MHI prevalence among all adults in Ohio decreased in 2023 to 7.5%. However, this recent decrease was not seen equally among all groups. MHI prevalence slightly decreased for adults not potentially Medicaid eligible and white adults but increased among adults with Medicaid and Black adults. MHI prevalence continued to be higher among female adults, adults aged 19-44, and the youngest female adults aged 19-24.</a:t>
            </a:r>
          </a:p>
          <a:p>
            <a:pPr>
              <a:spcBef>
                <a:spcPts val="0"/>
              </a:spcBef>
            </a:pPr>
            <a:endParaRPr lang="en-US" dirty="0">
              <a:solidFill>
                <a:schemeClr val="tx1"/>
              </a:solidFill>
              <a:cs typeface="Calibri"/>
            </a:endParaRPr>
          </a:p>
          <a:p>
            <a:pPr>
              <a:spcBef>
                <a:spcPts val="0"/>
              </a:spcBef>
            </a:pPr>
            <a:r>
              <a:rPr lang="en-US" b="1" dirty="0">
                <a:solidFill>
                  <a:schemeClr val="tx1"/>
                </a:solidFill>
                <a:cs typeface="Calibri"/>
              </a:rPr>
              <a:t>Other Mental Health Indicators:</a:t>
            </a:r>
            <a:r>
              <a:rPr lang="en-US" dirty="0">
                <a:solidFill>
                  <a:schemeClr val="tx1"/>
                </a:solidFill>
                <a:cs typeface="Calibri"/>
              </a:rPr>
              <a:t> Nearly one in five adults have “Fair” or “Poor“ self-rated mental health, and 18.5% of adults met the threshold to screen positive for anxiety while 13.9% met the threshold to screen positive for depression. Like with MHI prevalence, the prevalence of fair/poor self-rated mental health is higher among adults with Medicaid and the youngest females (aged 19-24), while the prevalence of anxiety and depression are higher among females. Loneliness continued to increase faster among adults with MHI, and lonely Ohioans with MHI are proportionately more female, Medicaid-enrolled, and aged 19-44.</a:t>
            </a:r>
            <a:endParaRPr lang="en-US" dirty="0">
              <a:solidFill>
                <a:schemeClr val="tx1"/>
              </a:solidFill>
              <a:ea typeface="Calibri"/>
              <a:cs typeface="Calibri"/>
            </a:endParaRPr>
          </a:p>
          <a:p>
            <a:pPr>
              <a:spcBef>
                <a:spcPts val="0"/>
              </a:spcBef>
            </a:pPr>
            <a:endParaRPr lang="en-US" dirty="0">
              <a:cs typeface="Calibri"/>
            </a:endParaRPr>
          </a:p>
          <a:p>
            <a:pPr>
              <a:spcBef>
                <a:spcPts val="0"/>
              </a:spcBef>
            </a:pPr>
            <a:r>
              <a:rPr lang="en-US" b="1" dirty="0">
                <a:solidFill>
                  <a:schemeClr val="tx1"/>
                </a:solidFill>
                <a:cs typeface="Calibri"/>
              </a:rPr>
              <a:t>General Health:</a:t>
            </a:r>
            <a:r>
              <a:rPr lang="en-US" dirty="0">
                <a:solidFill>
                  <a:schemeClr val="tx1"/>
                </a:solidFill>
                <a:cs typeface="Calibri"/>
              </a:rPr>
              <a:t> The prevalence of "Fair" or "Poor“ self-rated general health continues to be higher among adults with MHI, and the prevalence for adults with MHI increased between 2021 and 2023. Adults with MHI continue to have higher prevalence of all chronic conditions captured in the OMAS. Adults with MHI also continue to have higher prevalence of obesity, which increased for adults with MHI but decreased for adults without MHI between 2021 and 2023.</a:t>
            </a:r>
            <a:endParaRPr lang="en-US" dirty="0">
              <a:solidFill>
                <a:schemeClr val="tx1"/>
              </a:solidFill>
              <a:ea typeface="Calibri"/>
              <a:cs typeface="Calibri"/>
            </a:endParaRPr>
          </a:p>
        </p:txBody>
      </p:sp>
    </p:spTree>
    <p:extLst>
      <p:ext uri="{BB962C8B-B14F-4D97-AF65-F5344CB8AC3E}">
        <p14:creationId xmlns:p14="http://schemas.microsoft.com/office/powerpoint/2010/main" val="2172487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18D8-7448-99CC-A296-5BF0EC13121F}"/>
              </a:ext>
            </a:extLst>
          </p:cNvPr>
          <p:cNvSpPr>
            <a:spLocks noGrp="1"/>
          </p:cNvSpPr>
          <p:nvPr>
            <p:ph type="title"/>
          </p:nvPr>
        </p:nvSpPr>
        <p:spPr/>
        <p:txBody>
          <a:bodyPr/>
          <a:lstStyle/>
          <a:p>
            <a:r>
              <a:rPr lang="en-US"/>
              <a:t>Summary of Results, continued</a:t>
            </a:r>
          </a:p>
        </p:txBody>
      </p:sp>
      <p:sp>
        <p:nvSpPr>
          <p:cNvPr id="3" name="Date Placeholder 2">
            <a:extLst>
              <a:ext uri="{FF2B5EF4-FFF2-40B4-BE49-F238E27FC236}">
                <a16:creationId xmlns:a16="http://schemas.microsoft.com/office/drawing/2014/main" id="{C722165B-6105-7A68-CD95-F3ACF85CB218}"/>
              </a:ext>
            </a:extLst>
          </p:cNvPr>
          <p:cNvSpPr>
            <a:spLocks noGrp="1"/>
          </p:cNvSpPr>
          <p:nvPr>
            <p:ph type="dt" sz="half" idx="10"/>
          </p:nvPr>
        </p:nvSpPr>
        <p:spPr>
          <a:xfrm>
            <a:off x="838200" y="6356350"/>
            <a:ext cx="3191540" cy="365125"/>
          </a:xfrm>
        </p:spPr>
        <p:txBody>
          <a:bodyPr/>
          <a:lstStyle/>
          <a:p>
            <a:r>
              <a:rPr lang="en-US"/>
              <a:t>Behavioral Health, 2023 OMAS</a:t>
            </a:r>
          </a:p>
        </p:txBody>
      </p:sp>
      <p:sp>
        <p:nvSpPr>
          <p:cNvPr id="4" name="Footer Placeholder 3">
            <a:extLst>
              <a:ext uri="{FF2B5EF4-FFF2-40B4-BE49-F238E27FC236}">
                <a16:creationId xmlns:a16="http://schemas.microsoft.com/office/drawing/2014/main" id="{DE84FA95-322A-BB23-3DF5-44872E8239B0}"/>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362A2B6-67EB-C1E5-9EF4-976BBF1C8062}"/>
              </a:ext>
            </a:extLst>
          </p:cNvPr>
          <p:cNvSpPr>
            <a:spLocks noGrp="1"/>
          </p:cNvSpPr>
          <p:nvPr>
            <p:ph type="sldNum" sz="quarter" idx="12"/>
          </p:nvPr>
        </p:nvSpPr>
        <p:spPr/>
        <p:txBody>
          <a:bodyPr/>
          <a:lstStyle/>
          <a:p>
            <a:fld id="{0A669724-DD91-4AA3-A612-CAD27DEDD8B7}" type="slidenum">
              <a:rPr lang="en-US" smtClean="0"/>
              <a:pPr/>
              <a:t>39</a:t>
            </a:fld>
            <a:endParaRPr lang="en-US"/>
          </a:p>
        </p:txBody>
      </p:sp>
      <p:sp>
        <p:nvSpPr>
          <p:cNvPr id="6" name="Content Placeholder 5">
            <a:extLst>
              <a:ext uri="{FF2B5EF4-FFF2-40B4-BE49-F238E27FC236}">
                <a16:creationId xmlns:a16="http://schemas.microsoft.com/office/drawing/2014/main" id="{99FE803C-EA9D-5260-F714-598DBB4EEEAA}"/>
              </a:ext>
            </a:extLst>
          </p:cNvPr>
          <p:cNvSpPr>
            <a:spLocks noGrp="1"/>
          </p:cNvSpPr>
          <p:nvPr>
            <p:ph sz="half" idx="1"/>
          </p:nvPr>
        </p:nvSpPr>
        <p:spPr/>
        <p:txBody>
          <a:bodyPr vert="horz" lIns="91440" tIns="45720" rIns="91440" bIns="45720" numCol="1" rtlCol="0" anchor="t">
            <a:noAutofit/>
          </a:bodyPr>
          <a:lstStyle/>
          <a:p>
            <a:pPr>
              <a:spcBef>
                <a:spcPts val="0"/>
              </a:spcBef>
            </a:pPr>
            <a:r>
              <a:rPr lang="en-US" b="1" dirty="0">
                <a:solidFill>
                  <a:schemeClr val="tx1"/>
                </a:solidFill>
                <a:cs typeface="Calibri"/>
              </a:rPr>
              <a:t>Health Care Access:</a:t>
            </a:r>
            <a:r>
              <a:rPr lang="en-US" dirty="0">
                <a:solidFill>
                  <a:schemeClr val="tx1"/>
                </a:solidFill>
                <a:cs typeface="Calibri"/>
              </a:rPr>
              <a:t> In 2023, the prevalence of unmet mental health care needs was higher for Ohioans with Medicaid and those potentially Medicaid eligible as well as those with MHI. Overall, the prevalence of unmet alcohol or substance use treatment needs remains low (under 2%). The top reason for unmet mental health care needs for adults with Medicaid with an unmet mental health care need was finding a provider who accepts their insurance (though adults who are potentially Medicaid eligible showed a similar prevalence for this barrier). Adults with Medicaid with an unmet care need had the lowest prevalence of experiencing cost as a barrier, while the cost was the top barrier for those who are and are not potentially Medicaid eligible. Adults with Medicaid with an unmet care need also had the lowest prevalence of experiencing transportation as a reason for unmet mental health care needs, but adults with MHI experienced transportation as a barrier to mental health care 2.5 times more than adults without MHI.</a:t>
            </a:r>
          </a:p>
          <a:p>
            <a:pPr>
              <a:spcBef>
                <a:spcPts val="0"/>
              </a:spcBef>
            </a:pPr>
            <a:endParaRPr lang="en-US" dirty="0">
              <a:solidFill>
                <a:schemeClr val="tx1"/>
              </a:solidFill>
              <a:cs typeface="Calibri"/>
            </a:endParaRPr>
          </a:p>
          <a:p>
            <a:pPr>
              <a:spcBef>
                <a:spcPts val="0"/>
              </a:spcBef>
            </a:pPr>
            <a:r>
              <a:rPr lang="en-US" b="1" dirty="0">
                <a:solidFill>
                  <a:schemeClr val="tx1"/>
                </a:solidFill>
                <a:cs typeface="Calibri"/>
              </a:rPr>
              <a:t>Substance Use</a:t>
            </a:r>
            <a:r>
              <a:rPr lang="en-US" dirty="0">
                <a:solidFill>
                  <a:schemeClr val="tx1"/>
                </a:solidFill>
                <a:cs typeface="Calibri"/>
              </a:rPr>
              <a:t>:</a:t>
            </a:r>
            <a:r>
              <a:rPr lang="en-US" b="1" dirty="0">
                <a:solidFill>
                  <a:schemeClr val="tx1"/>
                </a:solidFill>
                <a:cs typeface="Calibri"/>
              </a:rPr>
              <a:t> </a:t>
            </a:r>
            <a:r>
              <a:rPr lang="en-US" dirty="0">
                <a:solidFill>
                  <a:schemeClr val="tx1"/>
                </a:solidFill>
                <a:cs typeface="Calibri"/>
              </a:rPr>
              <a:t>Ohioans are continuing to smoke less in 2023 but are using e-cigarettes more than in 2021. Adults with MHI have much higher rates of substance use than adults without MHI.</a:t>
            </a:r>
            <a:endParaRPr lang="en-US" dirty="0">
              <a:solidFill>
                <a:schemeClr val="tx1"/>
              </a:solidFill>
              <a:ea typeface="Calibri"/>
              <a:cs typeface="Calibri"/>
            </a:endParaRPr>
          </a:p>
          <a:p>
            <a:pPr>
              <a:spcBef>
                <a:spcPts val="0"/>
              </a:spcBef>
            </a:pPr>
            <a:endParaRPr lang="en-US" dirty="0">
              <a:solidFill>
                <a:schemeClr val="tx1"/>
              </a:solidFill>
              <a:cs typeface="Calibri"/>
            </a:endParaRPr>
          </a:p>
          <a:p>
            <a:pPr>
              <a:spcBef>
                <a:spcPts val="0"/>
              </a:spcBef>
            </a:pPr>
            <a:r>
              <a:rPr lang="en-US" b="1" dirty="0">
                <a:solidFill>
                  <a:schemeClr val="tx1"/>
                </a:solidFill>
                <a:cs typeface="Calibri"/>
              </a:rPr>
              <a:t>Social and Economic Stressors:</a:t>
            </a:r>
            <a:r>
              <a:rPr lang="en-US" dirty="0">
                <a:solidFill>
                  <a:schemeClr val="tx1"/>
                </a:solidFill>
                <a:cs typeface="Calibri"/>
              </a:rPr>
              <a:t> Financial difficulties are common among adults with MHI, with nearly three-quarters struggling to pay for household expenses and more than half running out of food in 2023. However, fewer Ohioans with MHI are having difficulty paying medical bills as compared to 2019.</a:t>
            </a:r>
            <a:endParaRPr lang="en-US" dirty="0">
              <a:solidFill>
                <a:schemeClr val="tx1"/>
              </a:solidFill>
              <a:ea typeface="Calibri"/>
              <a:cs typeface="Calibri"/>
            </a:endParaRPr>
          </a:p>
        </p:txBody>
      </p:sp>
    </p:spTree>
    <p:extLst>
      <p:ext uri="{BB962C8B-B14F-4D97-AF65-F5344CB8AC3E}">
        <p14:creationId xmlns:p14="http://schemas.microsoft.com/office/powerpoint/2010/main" val="217820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EF8E-35FD-B4FF-DD7C-741E3A9270D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FC4F305-FAF6-A663-4C27-A2798A30E541}"/>
              </a:ext>
            </a:extLst>
          </p:cNvPr>
          <p:cNvSpPr>
            <a:spLocks noGrp="1"/>
          </p:cNvSpPr>
          <p:nvPr>
            <p:ph type="title"/>
          </p:nvPr>
        </p:nvSpPr>
        <p:spPr/>
        <p:txBody>
          <a:bodyPr/>
          <a:lstStyle/>
          <a:p>
            <a:r>
              <a:rPr lang="en-US"/>
              <a:t>Contents</a:t>
            </a:r>
          </a:p>
        </p:txBody>
      </p:sp>
      <p:sp>
        <p:nvSpPr>
          <p:cNvPr id="3" name="Date Placeholder 2">
            <a:extLst>
              <a:ext uri="{FF2B5EF4-FFF2-40B4-BE49-F238E27FC236}">
                <a16:creationId xmlns:a16="http://schemas.microsoft.com/office/drawing/2014/main" id="{F3C9922E-9492-A250-006B-8C57C927D6DC}"/>
              </a:ext>
            </a:extLst>
          </p:cNvPr>
          <p:cNvSpPr>
            <a:spLocks noGrp="1"/>
          </p:cNvSpPr>
          <p:nvPr>
            <p:ph type="dt" sz="half" idx="10"/>
          </p:nvPr>
        </p:nvSpPr>
        <p:spPr>
          <a:xfrm>
            <a:off x="838199" y="6356350"/>
            <a:ext cx="3297865" cy="365125"/>
          </a:xfrm>
        </p:spPr>
        <p:txBody>
          <a:bodyPr/>
          <a:lstStyle/>
          <a:p>
            <a:r>
              <a:rPr lang="en-US"/>
              <a:t>Behavioral Health, 2023 OMAS</a:t>
            </a:r>
          </a:p>
        </p:txBody>
      </p:sp>
      <p:sp>
        <p:nvSpPr>
          <p:cNvPr id="4" name="Footer Placeholder 3">
            <a:extLst>
              <a:ext uri="{FF2B5EF4-FFF2-40B4-BE49-F238E27FC236}">
                <a16:creationId xmlns:a16="http://schemas.microsoft.com/office/drawing/2014/main" id="{C9CC3519-E74C-69D3-D850-4B823B4B3A96}"/>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BE95CC58-542B-631E-9403-6D292C0D93F7}"/>
              </a:ext>
            </a:extLst>
          </p:cNvPr>
          <p:cNvSpPr>
            <a:spLocks noGrp="1"/>
          </p:cNvSpPr>
          <p:nvPr>
            <p:ph type="sldNum" sz="quarter" idx="12"/>
          </p:nvPr>
        </p:nvSpPr>
        <p:spPr/>
        <p:txBody>
          <a:bodyPr/>
          <a:lstStyle/>
          <a:p>
            <a:fld id="{0A669724-DD91-4AA3-A612-CAD27DEDD8B7}" type="slidenum">
              <a:rPr lang="en-US" smtClean="0"/>
              <a:pPr/>
              <a:t>4</a:t>
            </a:fld>
            <a:endParaRPr lang="en-US"/>
          </a:p>
        </p:txBody>
      </p:sp>
      <p:graphicFrame>
        <p:nvGraphicFramePr>
          <p:cNvPr id="7" name="Table 6">
            <a:extLst>
              <a:ext uri="{FF2B5EF4-FFF2-40B4-BE49-F238E27FC236}">
                <a16:creationId xmlns:a16="http://schemas.microsoft.com/office/drawing/2014/main" id="{F3C7CB00-1C53-E4CC-9AA7-07C69D71AE22}"/>
              </a:ext>
            </a:extLst>
          </p:cNvPr>
          <p:cNvGraphicFramePr>
            <a:graphicFrameLocks noGrp="1"/>
          </p:cNvGraphicFramePr>
          <p:nvPr>
            <p:extLst>
              <p:ext uri="{D42A27DB-BD31-4B8C-83A1-F6EECF244321}">
                <p14:modId xmlns:p14="http://schemas.microsoft.com/office/powerpoint/2010/main" val="2560521591"/>
              </p:ext>
            </p:extLst>
          </p:nvPr>
        </p:nvGraphicFramePr>
        <p:xfrm>
          <a:off x="351307" y="1534114"/>
          <a:ext cx="5070699" cy="1478280"/>
        </p:xfrm>
        <a:graphic>
          <a:graphicData uri="http://schemas.openxmlformats.org/drawingml/2006/table">
            <a:tbl>
              <a:tblPr firstRow="1" bandRow="1">
                <a:tableStyleId>{2D5ABB26-0587-4C30-8999-92F81FD0307C}</a:tableStyleId>
              </a:tblPr>
              <a:tblGrid>
                <a:gridCol w="2429564">
                  <a:extLst>
                    <a:ext uri="{9D8B030D-6E8A-4147-A177-3AD203B41FA5}">
                      <a16:colId xmlns:a16="http://schemas.microsoft.com/office/drawing/2014/main" val="3964904705"/>
                    </a:ext>
                  </a:extLst>
                </a:gridCol>
                <a:gridCol w="2641135">
                  <a:extLst>
                    <a:ext uri="{9D8B030D-6E8A-4147-A177-3AD203B41FA5}">
                      <a16:colId xmlns:a16="http://schemas.microsoft.com/office/drawing/2014/main" val="2457251643"/>
                    </a:ext>
                  </a:extLst>
                </a:gridCol>
              </a:tblGrid>
              <a:tr h="370840">
                <a:tc>
                  <a:txBody>
                    <a:bodyPr/>
                    <a:lstStyle/>
                    <a:p>
                      <a:r>
                        <a:rPr lang="en-US" b="1">
                          <a:latin typeface="+mn-lt"/>
                        </a:rPr>
                        <a:t>Background</a:t>
                      </a:r>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atin typeface="+mn-lt"/>
                        </a:rPr>
                        <a:t>Page </a:t>
                      </a:r>
                      <a:r>
                        <a:rPr lang="en-US"/>
                        <a:t>5</a:t>
                      </a:r>
                      <a:endParaRPr lang="en-US">
                        <a:latin typeface="+mn-lt"/>
                      </a:endParaRPr>
                    </a:p>
                  </a:txBody>
                  <a:tcPr/>
                </a:tc>
                <a:extLst>
                  <a:ext uri="{0D108BD9-81ED-4DB2-BD59-A6C34878D82A}">
                    <a16:rowId xmlns:a16="http://schemas.microsoft.com/office/drawing/2014/main" val="999706818"/>
                  </a:ext>
                </a:extLst>
              </a:tr>
              <a:tr h="370840">
                <a:tc>
                  <a:txBody>
                    <a:bodyPr/>
                    <a:lstStyle/>
                    <a:p>
                      <a:r>
                        <a:rPr lang="en-US" b="1">
                          <a:latin typeface="+mn-lt"/>
                        </a:rPr>
                        <a:t>Objectives</a:t>
                      </a:r>
                      <a:endParaRPr lang="en-US"/>
                    </a:p>
                  </a:txBody>
                  <a:tcPr/>
                </a:tc>
                <a:tc>
                  <a:txBody>
                    <a:bodyPr/>
                    <a:lstStyle/>
                    <a:p>
                      <a:pPr algn="r"/>
                      <a:r>
                        <a:rPr lang="en-US">
                          <a:latin typeface="+mn-lt"/>
                        </a:rPr>
                        <a:t>  Page 7</a:t>
                      </a:r>
                      <a:endParaRPr lang="en-US"/>
                    </a:p>
                  </a:txBody>
                  <a:tcPr/>
                </a:tc>
                <a:extLst>
                  <a:ext uri="{0D108BD9-81ED-4DB2-BD59-A6C34878D82A}">
                    <a16:rowId xmlns:a16="http://schemas.microsoft.com/office/drawing/2014/main" val="2729762880"/>
                  </a:ext>
                </a:extLst>
              </a:tr>
              <a:tr h="370840">
                <a:tc>
                  <a:txBody>
                    <a:bodyPr/>
                    <a:lstStyle/>
                    <a:p>
                      <a:r>
                        <a:rPr lang="en-US" b="1">
                          <a:latin typeface="+mn-lt"/>
                        </a:rPr>
                        <a:t>Methods</a:t>
                      </a:r>
                      <a:r>
                        <a:rPr lang="en-US"/>
                        <a:t> </a:t>
                      </a:r>
                    </a:p>
                  </a:txBody>
                  <a:tcPr/>
                </a:tc>
                <a:tc>
                  <a:txBody>
                    <a:bodyPr/>
                    <a:lstStyle/>
                    <a:p>
                      <a:pPr algn="r"/>
                      <a:r>
                        <a:rPr lang="en-US"/>
                        <a:t>Page 8</a:t>
                      </a:r>
                    </a:p>
                  </a:txBody>
                  <a:tcPr/>
                </a:tc>
                <a:extLst>
                  <a:ext uri="{0D108BD9-81ED-4DB2-BD59-A6C34878D82A}">
                    <a16:rowId xmlns:a16="http://schemas.microsoft.com/office/drawing/2014/main" val="1330151888"/>
                  </a:ext>
                </a:extLst>
              </a:tr>
              <a:tr h="322708">
                <a:tc>
                  <a:txBody>
                    <a:bodyPr/>
                    <a:lstStyle/>
                    <a:p>
                      <a:r>
                        <a:rPr lang="en-US" b="1"/>
                        <a:t>Results</a:t>
                      </a:r>
                    </a:p>
                  </a:txBody>
                  <a:tcPr/>
                </a:tc>
                <a:tc>
                  <a:txBody>
                    <a:bodyPr/>
                    <a:lstStyle/>
                    <a:p>
                      <a:pPr algn="r"/>
                      <a:r>
                        <a:rPr lang="en-US" dirty="0"/>
                        <a:t>Page 11</a:t>
                      </a:r>
                    </a:p>
                  </a:txBody>
                  <a:tcPr/>
                </a:tc>
                <a:extLst>
                  <a:ext uri="{0D108BD9-81ED-4DB2-BD59-A6C34878D82A}">
                    <a16:rowId xmlns:a16="http://schemas.microsoft.com/office/drawing/2014/main" val="3965750101"/>
                  </a:ext>
                </a:extLst>
              </a:tr>
            </a:tbl>
          </a:graphicData>
        </a:graphic>
      </p:graphicFrame>
      <p:graphicFrame>
        <p:nvGraphicFramePr>
          <p:cNvPr id="10" name="Table 9">
            <a:extLst>
              <a:ext uri="{FF2B5EF4-FFF2-40B4-BE49-F238E27FC236}">
                <a16:creationId xmlns:a16="http://schemas.microsoft.com/office/drawing/2014/main" id="{B5BBE5B8-81EF-D62A-25EF-69883B2011C5}"/>
              </a:ext>
            </a:extLst>
          </p:cNvPr>
          <p:cNvGraphicFramePr>
            <a:graphicFrameLocks noGrp="1"/>
          </p:cNvGraphicFramePr>
          <p:nvPr>
            <p:extLst>
              <p:ext uri="{D42A27DB-BD31-4B8C-83A1-F6EECF244321}">
                <p14:modId xmlns:p14="http://schemas.microsoft.com/office/powerpoint/2010/main" val="3060160745"/>
              </p:ext>
            </p:extLst>
          </p:nvPr>
        </p:nvGraphicFramePr>
        <p:xfrm>
          <a:off x="627016" y="3098847"/>
          <a:ext cx="4794990" cy="2392680"/>
        </p:xfrm>
        <a:graphic>
          <a:graphicData uri="http://schemas.openxmlformats.org/drawingml/2006/table">
            <a:tbl>
              <a:tblPr firstRow="1" bandRow="1">
                <a:tableStyleId>{2D5ABB26-0587-4C30-8999-92F81FD0307C}</a:tableStyleId>
              </a:tblPr>
              <a:tblGrid>
                <a:gridCol w="2451987">
                  <a:extLst>
                    <a:ext uri="{9D8B030D-6E8A-4147-A177-3AD203B41FA5}">
                      <a16:colId xmlns:a16="http://schemas.microsoft.com/office/drawing/2014/main" val="3964904705"/>
                    </a:ext>
                  </a:extLst>
                </a:gridCol>
                <a:gridCol w="2343003">
                  <a:extLst>
                    <a:ext uri="{9D8B030D-6E8A-4147-A177-3AD203B41FA5}">
                      <a16:colId xmlns:a16="http://schemas.microsoft.com/office/drawing/2014/main" val="2457251643"/>
                    </a:ext>
                  </a:extLst>
                </a:gridCol>
              </a:tblGrid>
              <a:tr h="370840">
                <a:tc>
                  <a:txBody>
                    <a:bodyPr/>
                    <a:lstStyle/>
                    <a:p>
                      <a:r>
                        <a:rPr lang="en-US" sz="1800">
                          <a:latin typeface="+mn-lt"/>
                        </a:rPr>
                        <a:t>Mental Health </a:t>
                      </a:r>
                      <a:endParaRPr lang="en-US" b="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11</a:t>
                      </a:r>
                    </a:p>
                  </a:txBody>
                  <a:tcPr/>
                </a:tc>
                <a:extLst>
                  <a:ext uri="{0D108BD9-81ED-4DB2-BD59-A6C34878D82A}">
                    <a16:rowId xmlns:a16="http://schemas.microsoft.com/office/drawing/2014/main" val="999706818"/>
                  </a:ext>
                </a:extLst>
              </a:tr>
              <a:tr h="370840">
                <a:tc>
                  <a:txBody>
                    <a:bodyPr/>
                    <a:lstStyle/>
                    <a:p>
                      <a:r>
                        <a:rPr lang="en-US" sz="1800">
                          <a:latin typeface="+mn-lt"/>
                        </a:rPr>
                        <a:t>Physical Health</a:t>
                      </a:r>
                      <a:endParaRPr lang="en-US" b="0"/>
                    </a:p>
                  </a:txBody>
                  <a:tcPr/>
                </a:tc>
                <a:tc>
                  <a:txBody>
                    <a:bodyPr/>
                    <a:lstStyle/>
                    <a:p>
                      <a:pPr algn="r"/>
                      <a:r>
                        <a:rPr lang="en-US" dirty="0">
                          <a:latin typeface="+mn-lt"/>
                        </a:rPr>
                        <a:t>Page 20</a:t>
                      </a:r>
                      <a:endParaRPr lang="en-US" dirty="0"/>
                    </a:p>
                  </a:txBody>
                  <a:tcPr/>
                </a:tc>
                <a:extLst>
                  <a:ext uri="{0D108BD9-81ED-4DB2-BD59-A6C34878D82A}">
                    <a16:rowId xmlns:a16="http://schemas.microsoft.com/office/drawing/2014/main" val="2729762880"/>
                  </a:ext>
                </a:extLst>
              </a:tr>
              <a:tr h="370840">
                <a:tc>
                  <a:txBody>
                    <a:bodyPr/>
                    <a:lstStyle/>
                    <a:p>
                      <a:r>
                        <a:rPr lang="en-US" b="0">
                          <a:latin typeface="+mn-lt"/>
                        </a:rPr>
                        <a:t>Health Care Access</a:t>
                      </a:r>
                      <a:endParaRPr lang="en-US" b="0"/>
                    </a:p>
                  </a:txBody>
                  <a:tcPr/>
                </a:tc>
                <a:tc>
                  <a:txBody>
                    <a:bodyPr/>
                    <a:lstStyle/>
                    <a:p>
                      <a:pPr algn="r"/>
                      <a:r>
                        <a:rPr lang="en-US" dirty="0"/>
                        <a:t>Page 23</a:t>
                      </a:r>
                    </a:p>
                  </a:txBody>
                  <a:tcPr/>
                </a:tc>
                <a:extLst>
                  <a:ext uri="{0D108BD9-81ED-4DB2-BD59-A6C34878D82A}">
                    <a16:rowId xmlns:a16="http://schemas.microsoft.com/office/drawing/2014/main" val="1330151888"/>
                  </a:ext>
                </a:extLst>
              </a:tr>
              <a:tr h="370840">
                <a:tc>
                  <a:txBody>
                    <a:bodyPr/>
                    <a:lstStyle/>
                    <a:p>
                      <a:r>
                        <a:rPr lang="en-US" b="0"/>
                        <a:t>Co-occurrence of Substance Use</a:t>
                      </a:r>
                    </a:p>
                  </a:txBody>
                  <a:tcPr/>
                </a:tc>
                <a:tc>
                  <a:txBody>
                    <a:bodyPr/>
                    <a:lstStyle/>
                    <a:p>
                      <a:pPr algn="r"/>
                      <a:r>
                        <a:rPr lang="en-US" dirty="0"/>
                        <a:t>Page 27</a:t>
                      </a:r>
                    </a:p>
                  </a:txBody>
                  <a:tcPr/>
                </a:tc>
                <a:extLst>
                  <a:ext uri="{0D108BD9-81ED-4DB2-BD59-A6C34878D82A}">
                    <a16:rowId xmlns:a16="http://schemas.microsoft.com/office/drawing/2014/main" val="512719036"/>
                  </a:ext>
                </a:extLst>
              </a:tr>
              <a:tr h="370840">
                <a:tc>
                  <a:txBody>
                    <a:bodyPr/>
                    <a:lstStyle/>
                    <a:p>
                      <a:r>
                        <a:rPr lang="en-US" b="0"/>
                        <a:t>Social &amp; Economic Stressors</a:t>
                      </a:r>
                    </a:p>
                  </a:txBody>
                  <a:tcPr/>
                </a:tc>
                <a:tc>
                  <a:txBody>
                    <a:bodyPr/>
                    <a:lstStyle/>
                    <a:p>
                      <a:pPr algn="r"/>
                      <a:r>
                        <a:rPr lang="en-US" dirty="0"/>
                        <a:t>Page 32</a:t>
                      </a:r>
                    </a:p>
                  </a:txBody>
                  <a:tcPr/>
                </a:tc>
                <a:extLst>
                  <a:ext uri="{0D108BD9-81ED-4DB2-BD59-A6C34878D82A}">
                    <a16:rowId xmlns:a16="http://schemas.microsoft.com/office/drawing/2014/main" val="1060848742"/>
                  </a:ext>
                </a:extLst>
              </a:tr>
            </a:tbl>
          </a:graphicData>
        </a:graphic>
      </p:graphicFrame>
      <p:graphicFrame>
        <p:nvGraphicFramePr>
          <p:cNvPr id="11" name="Table 10">
            <a:extLst>
              <a:ext uri="{FF2B5EF4-FFF2-40B4-BE49-F238E27FC236}">
                <a16:creationId xmlns:a16="http://schemas.microsoft.com/office/drawing/2014/main" id="{90E5E254-F3CD-7465-2C2A-2BDE6805056E}"/>
              </a:ext>
            </a:extLst>
          </p:cNvPr>
          <p:cNvGraphicFramePr>
            <a:graphicFrameLocks noGrp="1"/>
          </p:cNvGraphicFramePr>
          <p:nvPr>
            <p:extLst>
              <p:ext uri="{D42A27DB-BD31-4B8C-83A1-F6EECF244321}">
                <p14:modId xmlns:p14="http://schemas.microsoft.com/office/powerpoint/2010/main" val="3028118853"/>
              </p:ext>
            </p:extLst>
          </p:nvPr>
        </p:nvGraphicFramePr>
        <p:xfrm>
          <a:off x="6323526" y="1474013"/>
          <a:ext cx="5531625" cy="1112520"/>
        </p:xfrm>
        <a:graphic>
          <a:graphicData uri="http://schemas.openxmlformats.org/drawingml/2006/table">
            <a:tbl>
              <a:tblPr firstRow="1" bandRow="1">
                <a:tableStyleId>{2D5ABB26-0587-4C30-8999-92F81FD0307C}</a:tableStyleId>
              </a:tblPr>
              <a:tblGrid>
                <a:gridCol w="2650412">
                  <a:extLst>
                    <a:ext uri="{9D8B030D-6E8A-4147-A177-3AD203B41FA5}">
                      <a16:colId xmlns:a16="http://schemas.microsoft.com/office/drawing/2014/main" val="3964904705"/>
                    </a:ext>
                  </a:extLst>
                </a:gridCol>
                <a:gridCol w="2881213">
                  <a:extLst>
                    <a:ext uri="{9D8B030D-6E8A-4147-A177-3AD203B41FA5}">
                      <a16:colId xmlns:a16="http://schemas.microsoft.com/office/drawing/2014/main" val="2457251643"/>
                    </a:ext>
                  </a:extLst>
                </a:gridCol>
              </a:tblGrid>
              <a:tr h="370840">
                <a:tc>
                  <a:txBody>
                    <a:bodyPr/>
                    <a:lstStyle/>
                    <a:p>
                      <a:r>
                        <a:rPr lang="en-US" b="1">
                          <a:latin typeface="+mn-lt"/>
                        </a:rPr>
                        <a:t>Summary of Results</a:t>
                      </a:r>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38</a:t>
                      </a:r>
                    </a:p>
                  </a:txBody>
                  <a:tcPr/>
                </a:tc>
                <a:extLst>
                  <a:ext uri="{0D108BD9-81ED-4DB2-BD59-A6C34878D82A}">
                    <a16:rowId xmlns:a16="http://schemas.microsoft.com/office/drawing/2014/main" val="999706818"/>
                  </a:ext>
                </a:extLst>
              </a:tr>
              <a:tr h="370840">
                <a:tc>
                  <a:txBody>
                    <a:bodyPr/>
                    <a:lstStyle/>
                    <a:p>
                      <a:r>
                        <a:rPr lang="en-US" b="1">
                          <a:latin typeface="+mn-lt"/>
                        </a:rPr>
                        <a:t>References</a:t>
                      </a:r>
                      <a:endParaRPr lang="en-US"/>
                    </a:p>
                  </a:txBody>
                  <a:tcPr/>
                </a:tc>
                <a:tc>
                  <a:txBody>
                    <a:bodyPr/>
                    <a:lstStyle/>
                    <a:p>
                      <a:pPr algn="r"/>
                      <a:r>
                        <a:rPr lang="en-US" dirty="0">
                          <a:latin typeface="+mn-lt"/>
                        </a:rPr>
                        <a:t>  Page 40</a:t>
                      </a:r>
                      <a:endParaRPr lang="en-US" dirty="0"/>
                    </a:p>
                  </a:txBody>
                  <a:tcPr/>
                </a:tc>
                <a:extLst>
                  <a:ext uri="{0D108BD9-81ED-4DB2-BD59-A6C34878D82A}">
                    <a16:rowId xmlns:a16="http://schemas.microsoft.com/office/drawing/2014/main" val="2729762880"/>
                  </a:ext>
                </a:extLst>
              </a:tr>
              <a:tr h="370840">
                <a:tc>
                  <a:txBody>
                    <a:bodyPr/>
                    <a:lstStyle/>
                    <a:p>
                      <a:r>
                        <a:rPr lang="en-US" b="1">
                          <a:latin typeface="+mn-lt"/>
                        </a:rPr>
                        <a:t>Acknowledgements </a:t>
                      </a:r>
                      <a:endParaRPr lang="en-US"/>
                    </a:p>
                  </a:txBody>
                  <a:tcPr/>
                </a:tc>
                <a:tc>
                  <a:txBody>
                    <a:bodyPr/>
                    <a:lstStyle/>
                    <a:p>
                      <a:pPr algn="r"/>
                      <a:r>
                        <a:rPr lang="en-US" dirty="0"/>
                        <a:t>Page 41</a:t>
                      </a:r>
                    </a:p>
                  </a:txBody>
                  <a:tcPr/>
                </a:tc>
                <a:extLst>
                  <a:ext uri="{0D108BD9-81ED-4DB2-BD59-A6C34878D82A}">
                    <a16:rowId xmlns:a16="http://schemas.microsoft.com/office/drawing/2014/main" val="1330151888"/>
                  </a:ext>
                </a:extLst>
              </a:tr>
            </a:tbl>
          </a:graphicData>
        </a:graphic>
      </p:graphicFrame>
    </p:spTree>
    <p:extLst>
      <p:ext uri="{BB962C8B-B14F-4D97-AF65-F5344CB8AC3E}">
        <p14:creationId xmlns:p14="http://schemas.microsoft.com/office/powerpoint/2010/main" val="160941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DDAE-AAA3-2950-C017-8453AA60BD69}"/>
              </a:ext>
            </a:extLst>
          </p:cNvPr>
          <p:cNvSpPr>
            <a:spLocks noGrp="1"/>
          </p:cNvSpPr>
          <p:nvPr>
            <p:ph type="title"/>
          </p:nvPr>
        </p:nvSpPr>
        <p:spPr/>
        <p:txBody>
          <a:bodyPr/>
          <a:lstStyle/>
          <a:p>
            <a:r>
              <a:rPr lang="en-US"/>
              <a:t>References</a:t>
            </a:r>
          </a:p>
        </p:txBody>
      </p:sp>
      <p:sp>
        <p:nvSpPr>
          <p:cNvPr id="3" name="Date Placeholder 2">
            <a:extLst>
              <a:ext uri="{FF2B5EF4-FFF2-40B4-BE49-F238E27FC236}">
                <a16:creationId xmlns:a16="http://schemas.microsoft.com/office/drawing/2014/main" id="{C331D86C-36BF-6F87-400E-DD6AB006E129}"/>
              </a:ext>
            </a:extLst>
          </p:cNvPr>
          <p:cNvSpPr>
            <a:spLocks noGrp="1"/>
          </p:cNvSpPr>
          <p:nvPr>
            <p:ph type="dt" sz="half" idx="10"/>
          </p:nvPr>
        </p:nvSpPr>
        <p:spPr>
          <a:xfrm>
            <a:off x="838199" y="6356350"/>
            <a:ext cx="3106479" cy="365125"/>
          </a:xfrm>
        </p:spPr>
        <p:txBody>
          <a:bodyPr/>
          <a:lstStyle/>
          <a:p>
            <a:r>
              <a:rPr lang="en-US"/>
              <a:t>Behavioral Health, 2023 OMAS</a:t>
            </a:r>
          </a:p>
        </p:txBody>
      </p:sp>
      <p:sp>
        <p:nvSpPr>
          <p:cNvPr id="4" name="Footer Placeholder 3">
            <a:extLst>
              <a:ext uri="{FF2B5EF4-FFF2-40B4-BE49-F238E27FC236}">
                <a16:creationId xmlns:a16="http://schemas.microsoft.com/office/drawing/2014/main" id="{9BBAE85C-818A-90BA-A7E6-C2483A6DD9CD}"/>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17C81127-A987-720C-0089-46771B955570}"/>
              </a:ext>
            </a:extLst>
          </p:cNvPr>
          <p:cNvSpPr>
            <a:spLocks noGrp="1"/>
          </p:cNvSpPr>
          <p:nvPr>
            <p:ph type="sldNum" sz="quarter" idx="12"/>
          </p:nvPr>
        </p:nvSpPr>
        <p:spPr/>
        <p:txBody>
          <a:bodyPr/>
          <a:lstStyle/>
          <a:p>
            <a:fld id="{0A669724-DD91-4AA3-A612-CAD27DEDD8B7}" type="slidenum">
              <a:rPr lang="en-US" smtClean="0"/>
              <a:pPr/>
              <a:t>40</a:t>
            </a:fld>
            <a:endParaRPr lang="en-US"/>
          </a:p>
        </p:txBody>
      </p:sp>
      <p:sp>
        <p:nvSpPr>
          <p:cNvPr id="6" name="Content Placeholder 5">
            <a:extLst>
              <a:ext uri="{FF2B5EF4-FFF2-40B4-BE49-F238E27FC236}">
                <a16:creationId xmlns:a16="http://schemas.microsoft.com/office/drawing/2014/main" id="{9D17475F-23AA-E73F-B42E-1AB7E9F65FCF}"/>
              </a:ext>
            </a:extLst>
          </p:cNvPr>
          <p:cNvSpPr>
            <a:spLocks noGrp="1"/>
          </p:cNvSpPr>
          <p:nvPr>
            <p:ph sz="half" idx="1"/>
          </p:nvPr>
        </p:nvSpPr>
        <p:spPr>
          <a:xfrm>
            <a:off x="258417" y="1345722"/>
            <a:ext cx="11658600" cy="4978878"/>
          </a:xfrm>
        </p:spPr>
        <p:txBody>
          <a:bodyPr vert="horz" lIns="91440" tIns="45720" rIns="91440" bIns="45720" numCol="2" rtlCol="0" anchor="t">
            <a:noAutofit/>
          </a:bodyPr>
          <a:lstStyle/>
          <a:p>
            <a:pPr marL="228600" indent="-228600">
              <a:lnSpc>
                <a:spcPct val="100000"/>
              </a:lnSpc>
              <a:buAutoNum type="arabicPeriod"/>
            </a:pPr>
            <a:r>
              <a:rPr lang="en-US" err="1">
                <a:latin typeface="+mn-lt"/>
              </a:rPr>
              <a:t>Kochanek</a:t>
            </a:r>
            <a:r>
              <a:rPr lang="en-US">
                <a:latin typeface="+mn-lt"/>
              </a:rPr>
              <a:t> KD, Xu JQ, Arias E. Mortality in the United States, 2019. NCHS Data Brief, no 395. Hyattsville, MD: National Center for Health Statistics. 2020. </a:t>
            </a:r>
          </a:p>
          <a:p>
            <a:pPr marL="228600" indent="-228600">
              <a:buAutoNum type="arabicPeriod"/>
            </a:pPr>
            <a:r>
              <a:rPr lang="en-US">
                <a:latin typeface="+mn-lt"/>
              </a:rPr>
              <a:t>Albani TJ, </a:t>
            </a:r>
            <a:r>
              <a:rPr lang="en-US" err="1">
                <a:latin typeface="+mn-lt"/>
              </a:rPr>
              <a:t>Rajanbabu</a:t>
            </a:r>
            <a:r>
              <a:rPr lang="en-US">
                <a:latin typeface="+mn-lt"/>
              </a:rPr>
              <a:t> A. Chronic Disease Prevalence in Ohio: 2017 Findings. Columbus, OH: Ohio Colleges of Medicine Government Resource Center; 2019:7</a:t>
            </a:r>
            <a:r>
              <a:rPr lang="en-US"/>
              <a:t> </a:t>
            </a:r>
            <a:endParaRPr lang="en-US">
              <a:latin typeface="+mn-lt"/>
              <a:ea typeface="Calibri"/>
              <a:cs typeface="Calibri"/>
            </a:endParaRPr>
          </a:p>
          <a:p>
            <a:pPr marL="228600" indent="-228600">
              <a:buAutoNum type="arabicPeriod"/>
            </a:pPr>
            <a:r>
              <a:rPr lang="en-US">
                <a:latin typeface="+mn-lt"/>
              </a:rPr>
              <a:t>The Impact of Chronic Disease in Ohio: 2015. Chronic Disease Epidemiology and Evaluation Section, Bureau of Health Promotion, Ohio Department of Health; 2015.</a:t>
            </a:r>
            <a:r>
              <a:rPr lang="en-US"/>
              <a:t> </a:t>
            </a:r>
            <a:endParaRPr lang="en-US">
              <a:latin typeface="+mn-lt"/>
              <a:ea typeface="Calibri"/>
              <a:cs typeface="Calibri"/>
            </a:endParaRPr>
          </a:p>
          <a:p>
            <a:pPr marL="228600" indent="-228600">
              <a:buAutoNum type="arabicPeriod"/>
            </a:pPr>
            <a:r>
              <a:rPr lang="en-US">
                <a:latin typeface="+mn-lt"/>
              </a:rPr>
              <a:t>Chapel JM, Ritchey MD, Zhang D, Wang G. Prevalence and Medical Costs of Chronic Diseases Among Adult Medicaid Beneficiaries. Am J Prev Med. 2017;53(6):S143-S154. doi:10.1016/j.amepre.2017.07.019</a:t>
            </a:r>
            <a:r>
              <a:rPr lang="en-US"/>
              <a:t> </a:t>
            </a:r>
            <a:endParaRPr lang="en-US">
              <a:latin typeface="+mn-lt"/>
              <a:ea typeface="Calibri"/>
              <a:cs typeface="Calibri"/>
            </a:endParaRPr>
          </a:p>
          <a:p>
            <a:pPr marL="228600" indent="-228600">
              <a:buAutoNum type="arabicPeriod"/>
            </a:pPr>
            <a:r>
              <a:rPr lang="en-US">
                <a:latin typeface="+mn-lt"/>
              </a:rPr>
              <a:t>Kokubo Y, </a:t>
            </a:r>
            <a:r>
              <a:rPr lang="en-US" err="1">
                <a:latin typeface="+mn-lt"/>
              </a:rPr>
              <a:t>Iwashima</a:t>
            </a:r>
            <a:r>
              <a:rPr lang="en-US">
                <a:latin typeface="+mn-lt"/>
              </a:rPr>
              <a:t> Y. Higher Blood Pressure as a Risk Factor for Diseases Other Than Stroke and Ischemic Heart Disease. Hypertension. 2015; 66(2)254-259. https://doi.org/10.1161/HYPERTENSIONAHA.115.03480</a:t>
            </a:r>
            <a:r>
              <a:rPr lang="en-US"/>
              <a:t> </a:t>
            </a:r>
            <a:endParaRPr lang="en-US">
              <a:latin typeface="+mn-lt"/>
              <a:ea typeface="Calibri"/>
              <a:cs typeface="Calibri"/>
            </a:endParaRPr>
          </a:p>
          <a:p>
            <a:pPr marL="228600" indent="-228600">
              <a:buAutoNum type="arabicPeriod"/>
            </a:pPr>
            <a:r>
              <a:rPr lang="en-US" err="1">
                <a:latin typeface="+mn-lt"/>
              </a:rPr>
              <a:t>Buttorff</a:t>
            </a:r>
            <a:r>
              <a:rPr lang="en-US">
                <a:latin typeface="+mn-lt"/>
              </a:rPr>
              <a:t> C, Ruder T, Bauman M. Multiple Chronic Conditions in the United States. Santa Monica, California: RAND Corporation; :33. https://www.rand.org/content/dam/rand/pubs/tools/TL200/TL221/RAND_TL221.pdf. </a:t>
            </a:r>
            <a:endParaRPr lang="en-US">
              <a:latin typeface="+mn-lt"/>
              <a:ea typeface="Calibri"/>
              <a:cs typeface="Calibri"/>
            </a:endParaRPr>
          </a:p>
          <a:p>
            <a:pPr marL="228600" indent="-228600">
              <a:buAutoNum type="arabicPeriod"/>
            </a:pPr>
            <a:r>
              <a:rPr lang="en-US"/>
              <a:t>Sommers</a:t>
            </a:r>
            <a:r>
              <a:rPr lang="en-US">
                <a:latin typeface="+mn-lt"/>
              </a:rPr>
              <a:t> BD, Gawande AA, Baicker K. Health Insurance Coverage and Health — What the Recent Evidence Tells Us. N Engl J Med. 2017;377(6):586-593. doi:10.1056/NEJMsb1706645</a:t>
            </a:r>
            <a:r>
              <a:rPr lang="en-US"/>
              <a:t> </a:t>
            </a:r>
            <a:endParaRPr lang="en-US">
              <a:latin typeface="+mn-lt"/>
              <a:ea typeface="Calibri"/>
              <a:cs typeface="Calibri"/>
            </a:endParaRPr>
          </a:p>
          <a:p>
            <a:pPr marL="228600" indent="-228600">
              <a:buAutoNum type="arabicPeriod"/>
            </a:pPr>
            <a:r>
              <a:rPr lang="en-US" err="1"/>
              <a:t>Asay</a:t>
            </a:r>
            <a:r>
              <a:rPr lang="en-US">
                <a:latin typeface="+mn-lt"/>
              </a:rPr>
              <a:t> GR, Roy K, Lang JE, Payne RL, Howard DH. Absenteeism and Employer Costs Associated With Chronic Diseases and Health Risk Factors in the US Workforce. Prev Chronic Dis 2016; 13:150503. </a:t>
            </a:r>
            <a:r>
              <a:rPr lang="en-US" err="1">
                <a:latin typeface="+mn-lt"/>
              </a:rPr>
              <a:t>DOI:http</a:t>
            </a:r>
            <a:r>
              <a:rPr lang="en-US">
                <a:latin typeface="+mn-lt"/>
              </a:rPr>
              <a:t>://dx.doi.org/10.5888/pcd13.150503 </a:t>
            </a:r>
            <a:endParaRPr lang="en-US">
              <a:latin typeface="+mn-lt"/>
              <a:ea typeface="Calibri"/>
              <a:cs typeface="Calibri"/>
            </a:endParaRPr>
          </a:p>
          <a:p>
            <a:endParaRPr lang="en-US">
              <a:latin typeface="+mn-lt"/>
            </a:endParaRPr>
          </a:p>
        </p:txBody>
      </p:sp>
    </p:spTree>
    <p:extLst>
      <p:ext uri="{BB962C8B-B14F-4D97-AF65-F5344CB8AC3E}">
        <p14:creationId xmlns:p14="http://schemas.microsoft.com/office/powerpoint/2010/main" val="1194194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203A6-BAE6-CB4F-47E8-FECC48B9804C}"/>
              </a:ext>
            </a:extLst>
          </p:cNvPr>
          <p:cNvSpPr>
            <a:spLocks noGrp="1"/>
          </p:cNvSpPr>
          <p:nvPr>
            <p:ph type="title"/>
          </p:nvPr>
        </p:nvSpPr>
        <p:spPr>
          <a:xfrm>
            <a:off x="619539" y="1"/>
            <a:ext cx="10956162" cy="1135464"/>
          </a:xfrm>
        </p:spPr>
        <p:txBody>
          <a:bodyPr/>
          <a:lstStyle/>
          <a:p>
            <a:r>
              <a:rPr lang="en-US"/>
              <a:t>Acknowledgments </a:t>
            </a:r>
          </a:p>
        </p:txBody>
      </p:sp>
    </p:spTree>
    <p:extLst>
      <p:ext uri="{BB962C8B-B14F-4D97-AF65-F5344CB8AC3E}">
        <p14:creationId xmlns:p14="http://schemas.microsoft.com/office/powerpoint/2010/main" val="111909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E39A-09D6-266B-667F-936063BC712A}"/>
              </a:ext>
            </a:extLst>
          </p:cNvPr>
          <p:cNvSpPr>
            <a:spLocks noGrp="1"/>
          </p:cNvSpPr>
          <p:nvPr>
            <p:ph type="title"/>
          </p:nvPr>
        </p:nvSpPr>
        <p:spPr/>
        <p:txBody>
          <a:bodyPr/>
          <a:lstStyle/>
          <a:p>
            <a:r>
              <a:rPr lang="en-US"/>
              <a:t>Background</a:t>
            </a:r>
          </a:p>
        </p:txBody>
      </p:sp>
      <p:sp>
        <p:nvSpPr>
          <p:cNvPr id="3" name="Date Placeholder 2">
            <a:extLst>
              <a:ext uri="{FF2B5EF4-FFF2-40B4-BE49-F238E27FC236}">
                <a16:creationId xmlns:a16="http://schemas.microsoft.com/office/drawing/2014/main" id="{42B9376B-3062-6DCE-F06F-E02D82C445A9}"/>
              </a:ext>
            </a:extLst>
          </p:cNvPr>
          <p:cNvSpPr>
            <a:spLocks noGrp="1"/>
          </p:cNvSpPr>
          <p:nvPr>
            <p:ph type="dt" sz="half" idx="10"/>
          </p:nvPr>
        </p:nvSpPr>
        <p:spPr>
          <a:xfrm>
            <a:off x="838200" y="6356350"/>
            <a:ext cx="3140034" cy="365125"/>
          </a:xfrm>
        </p:spPr>
        <p:txBody>
          <a:bodyPr/>
          <a:lstStyle/>
          <a:p>
            <a:r>
              <a:rPr lang="en-US"/>
              <a:t>Behavioral Health, 2023 OMAS</a:t>
            </a:r>
          </a:p>
        </p:txBody>
      </p:sp>
      <p:sp>
        <p:nvSpPr>
          <p:cNvPr id="4" name="Footer Placeholder 3">
            <a:extLst>
              <a:ext uri="{FF2B5EF4-FFF2-40B4-BE49-F238E27FC236}">
                <a16:creationId xmlns:a16="http://schemas.microsoft.com/office/drawing/2014/main" id="{0711196A-F672-90FA-81C0-095B34331EF2}"/>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C9C2B50-4D0C-545A-EED5-AEAA05A03786}"/>
              </a:ext>
            </a:extLst>
          </p:cNvPr>
          <p:cNvSpPr>
            <a:spLocks noGrp="1"/>
          </p:cNvSpPr>
          <p:nvPr>
            <p:ph type="sldNum" sz="quarter" idx="12"/>
          </p:nvPr>
        </p:nvSpPr>
        <p:spPr/>
        <p:txBody>
          <a:bodyPr/>
          <a:lstStyle/>
          <a:p>
            <a:fld id="{0A669724-DD91-4AA3-A612-CAD27DEDD8B7}" type="slidenum">
              <a:rPr lang="en-US" smtClean="0"/>
              <a:pPr/>
              <a:t>5</a:t>
            </a:fld>
            <a:endParaRPr lang="en-US"/>
          </a:p>
        </p:txBody>
      </p:sp>
      <p:sp>
        <p:nvSpPr>
          <p:cNvPr id="6" name="Content Placeholder 5">
            <a:extLst>
              <a:ext uri="{FF2B5EF4-FFF2-40B4-BE49-F238E27FC236}">
                <a16:creationId xmlns:a16="http://schemas.microsoft.com/office/drawing/2014/main" id="{9E0677EC-50A9-F544-98FA-EEBD736D7F2E}"/>
              </a:ext>
            </a:extLst>
          </p:cNvPr>
          <p:cNvSpPr>
            <a:spLocks noGrp="1"/>
          </p:cNvSpPr>
          <p:nvPr>
            <p:ph sz="half" idx="1"/>
          </p:nvPr>
        </p:nvSpPr>
        <p:spPr/>
        <p:txBody>
          <a:bodyPr vert="horz" lIns="91440" tIns="45720" rIns="91440" bIns="45720" numCol="1" rtlCol="0" anchor="t">
            <a:noAutofit/>
          </a:bodyPr>
          <a:lstStyle/>
          <a:p>
            <a:pPr fontAlgn="base"/>
            <a:r>
              <a:rPr lang="en-US" sz="1800" b="0" i="0" u="none" strike="noStrike">
                <a:solidFill>
                  <a:srgbClr val="013857"/>
                </a:solidFill>
                <a:effectLst/>
                <a:latin typeface="Calibri"/>
                <a:ea typeface="Calibri"/>
                <a:cs typeface="Calibri"/>
              </a:rPr>
              <a:t>Over the past 15 years, findings from the Ohio Medicaid Assessment Survey (OMAS) have been instrumental in understanding mental health of Ohioans and associated stressors, including comorbid physical health conditions, access to care, and socioeconomic factors. Following the onset of the COVID-19 pandemic, OMAS survey findings revealed a notable increase in mental health impairment (MHI) among Ohioans, defined as the inability to engage in work or usual activities for 14 or more days out of the last 30 days due to mental health issues. This increase was particularly prominent among Black </a:t>
            </a:r>
            <a:r>
              <a:rPr lang="en-US">
                <a:latin typeface="Calibri"/>
                <a:ea typeface="Calibri"/>
                <a:cs typeface="Calibri"/>
              </a:rPr>
              <a:t>Ohioans</a:t>
            </a:r>
            <a:r>
              <a:rPr lang="en-US" sz="1800" b="0" i="0" u="none" strike="noStrike">
                <a:solidFill>
                  <a:srgbClr val="013857"/>
                </a:solidFill>
                <a:effectLst/>
                <a:latin typeface="Calibri"/>
                <a:ea typeface="Calibri"/>
                <a:cs typeface="Calibri"/>
              </a:rPr>
              <a:t>, as well as women aged 19 to 24, mirroring national trends.</a:t>
            </a:r>
            <a:r>
              <a:rPr lang="en-US" sz="1800" b="0" i="0">
                <a:solidFill>
                  <a:srgbClr val="013857"/>
                </a:solidFill>
                <a:effectLst/>
                <a:latin typeface="Calibri"/>
                <a:ea typeface="Calibri"/>
                <a:cs typeface="Calibri"/>
              </a:rPr>
              <a:t>​</a:t>
            </a:r>
            <a:endParaRPr lang="en-US" b="0" i="0">
              <a:solidFill>
                <a:srgbClr val="013857"/>
              </a:solidFill>
              <a:effectLst/>
              <a:latin typeface="Calibri"/>
              <a:ea typeface="Calibri"/>
              <a:cs typeface="Calibri"/>
            </a:endParaRPr>
          </a:p>
          <a:p>
            <a:pPr algn="l" rtl="0" fontAlgn="base"/>
            <a:r>
              <a:rPr lang="en-US" sz="1800" b="0" i="0" u="none" strike="noStrike">
                <a:solidFill>
                  <a:srgbClr val="013857"/>
                </a:solidFill>
                <a:effectLst/>
                <a:latin typeface="Calibri"/>
                <a:ea typeface="Calibri"/>
                <a:cs typeface="Calibri"/>
              </a:rPr>
              <a:t>Research underscores the far-reaching impact of mental illness across various life domains, notably affecting physical health, life expectancy, quality of life, and healthcare costs</a:t>
            </a:r>
            <a:r>
              <a:rPr lang="en-US" sz="1800" b="0" i="0" u="none" strike="noStrike" baseline="30000">
                <a:solidFill>
                  <a:srgbClr val="013857"/>
                </a:solidFill>
                <a:effectLst/>
                <a:latin typeface="Calibri"/>
                <a:ea typeface="Calibri"/>
                <a:cs typeface="Calibri"/>
              </a:rPr>
              <a:t>1,2,3,4</a:t>
            </a:r>
            <a:r>
              <a:rPr lang="en-US" sz="1800" b="0" i="0" u="none" strike="noStrike">
                <a:solidFill>
                  <a:srgbClr val="013857"/>
                </a:solidFill>
                <a:effectLst/>
                <a:latin typeface="Calibri"/>
                <a:ea typeface="Calibri"/>
                <a:cs typeface="Calibri"/>
              </a:rPr>
              <a:t>. Results from prior iterations of the OMAS have demonstrated that Ohioans experiencing MHI consistently report higher rates of diabetes and hypertension, along with poorer overall self-rated health compared to their counterparts without MHI.</a:t>
            </a:r>
            <a:r>
              <a:rPr lang="en-US" sz="1800" b="0" i="0">
                <a:solidFill>
                  <a:srgbClr val="013857"/>
                </a:solidFill>
                <a:effectLst/>
                <a:latin typeface="Calibri"/>
                <a:ea typeface="Calibri"/>
                <a:cs typeface="Calibri"/>
              </a:rPr>
              <a:t>​</a:t>
            </a:r>
            <a:endParaRPr lang="en-US" b="0" i="0">
              <a:solidFill>
                <a:srgbClr val="013857"/>
              </a:solidFill>
              <a:effectLst/>
              <a:latin typeface="Calibri"/>
              <a:ea typeface="Calibri"/>
              <a:cs typeface="Calibri"/>
            </a:endParaRPr>
          </a:p>
          <a:p>
            <a:pPr algn="l" rtl="0" fontAlgn="base"/>
            <a:r>
              <a:rPr lang="en-US" sz="1800" b="0" i="0" u="none" strike="noStrike">
                <a:solidFill>
                  <a:srgbClr val="013857"/>
                </a:solidFill>
                <a:effectLst/>
                <a:latin typeface="Calibri"/>
                <a:ea typeface="Calibri"/>
                <a:cs typeface="Calibri"/>
              </a:rPr>
              <a:t>Socioeconomic factors emerge as a crucial factor in both preventing and recovering from mental illness. The inclusion of a social support measure in the OMAS series since 2019 revealed significant associations between MHI and feelings of loneliness, underscoring the importance of robust support networks</a:t>
            </a:r>
            <a:r>
              <a:rPr lang="en-US" sz="1800" b="0" i="0" u="none" strike="noStrike" baseline="30000">
                <a:solidFill>
                  <a:srgbClr val="013857"/>
                </a:solidFill>
                <a:effectLst/>
                <a:latin typeface="Calibri"/>
                <a:ea typeface="Calibri"/>
                <a:cs typeface="Calibri"/>
              </a:rPr>
              <a:t>5,6</a:t>
            </a:r>
            <a:r>
              <a:rPr lang="en-US" sz="1800" b="0" i="0" u="none" strike="noStrike">
                <a:solidFill>
                  <a:srgbClr val="013857"/>
                </a:solidFill>
                <a:effectLst/>
                <a:latin typeface="Calibri"/>
                <a:ea typeface="Calibri"/>
                <a:cs typeface="Calibri"/>
              </a:rPr>
              <a:t>.</a:t>
            </a:r>
            <a:br>
              <a:rPr lang="en-US"/>
            </a:br>
            <a:endParaRPr lang="en-US">
              <a:latin typeface="+mn-lt"/>
              <a:cs typeface="Arial"/>
            </a:endParaRPr>
          </a:p>
          <a:p>
            <a:pPr marL="228600" indent="-228600">
              <a:lnSpc>
                <a:spcPct val="100000"/>
              </a:lnSpc>
              <a:buAutoNum type="arabicPeriod"/>
            </a:pPr>
            <a:endParaRPr lang="en-US">
              <a:latin typeface="+mn-lt"/>
            </a:endParaRPr>
          </a:p>
          <a:p>
            <a:endParaRPr lang="en-US">
              <a:latin typeface="+mn-lt"/>
            </a:endParaRPr>
          </a:p>
        </p:txBody>
      </p:sp>
    </p:spTree>
    <p:extLst>
      <p:ext uri="{BB962C8B-B14F-4D97-AF65-F5344CB8AC3E}">
        <p14:creationId xmlns:p14="http://schemas.microsoft.com/office/powerpoint/2010/main" val="318938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A2A1-AD39-FD7C-7473-9CE9FE219922}"/>
              </a:ext>
            </a:extLst>
          </p:cNvPr>
          <p:cNvSpPr>
            <a:spLocks noGrp="1"/>
          </p:cNvSpPr>
          <p:nvPr>
            <p:ph type="title"/>
          </p:nvPr>
        </p:nvSpPr>
        <p:spPr/>
        <p:txBody>
          <a:bodyPr/>
          <a:lstStyle/>
          <a:p>
            <a:r>
              <a:rPr lang="en-US"/>
              <a:t>Background, continued</a:t>
            </a:r>
          </a:p>
        </p:txBody>
      </p:sp>
      <p:sp>
        <p:nvSpPr>
          <p:cNvPr id="3" name="Date Placeholder 2">
            <a:extLst>
              <a:ext uri="{FF2B5EF4-FFF2-40B4-BE49-F238E27FC236}">
                <a16:creationId xmlns:a16="http://schemas.microsoft.com/office/drawing/2014/main" id="{14ECE0EB-16E5-790B-F0F2-358B2DF949C1}"/>
              </a:ext>
            </a:extLst>
          </p:cNvPr>
          <p:cNvSpPr>
            <a:spLocks noGrp="1"/>
          </p:cNvSpPr>
          <p:nvPr>
            <p:ph type="dt" sz="half" idx="10"/>
          </p:nvPr>
        </p:nvSpPr>
        <p:spPr>
          <a:xfrm>
            <a:off x="838200" y="6356350"/>
            <a:ext cx="3104408" cy="365125"/>
          </a:xfrm>
        </p:spPr>
        <p:txBody>
          <a:bodyPr/>
          <a:lstStyle/>
          <a:p>
            <a:r>
              <a:rPr lang="en-US"/>
              <a:t>Behavioral Health, 2023 OMAS</a:t>
            </a:r>
          </a:p>
        </p:txBody>
      </p:sp>
      <p:sp>
        <p:nvSpPr>
          <p:cNvPr id="4" name="Footer Placeholder 3">
            <a:extLst>
              <a:ext uri="{FF2B5EF4-FFF2-40B4-BE49-F238E27FC236}">
                <a16:creationId xmlns:a16="http://schemas.microsoft.com/office/drawing/2014/main" id="{1623DBFC-D28A-B241-51C4-B17E6BFB776C}"/>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BFD85CAC-DC43-9C73-2749-FDF8A2EF7D7A}"/>
              </a:ext>
            </a:extLst>
          </p:cNvPr>
          <p:cNvSpPr>
            <a:spLocks noGrp="1"/>
          </p:cNvSpPr>
          <p:nvPr>
            <p:ph type="sldNum" sz="quarter" idx="12"/>
          </p:nvPr>
        </p:nvSpPr>
        <p:spPr/>
        <p:txBody>
          <a:bodyPr/>
          <a:lstStyle/>
          <a:p>
            <a:fld id="{0A669724-DD91-4AA3-A612-CAD27DEDD8B7}" type="slidenum">
              <a:rPr lang="en-US" smtClean="0"/>
              <a:pPr/>
              <a:t>6</a:t>
            </a:fld>
            <a:endParaRPr lang="en-US"/>
          </a:p>
        </p:txBody>
      </p:sp>
      <p:sp>
        <p:nvSpPr>
          <p:cNvPr id="6" name="Content Placeholder 5">
            <a:extLst>
              <a:ext uri="{FF2B5EF4-FFF2-40B4-BE49-F238E27FC236}">
                <a16:creationId xmlns:a16="http://schemas.microsoft.com/office/drawing/2014/main" id="{B8A31E2D-DBEA-9C85-BB5F-C380872B53A3}"/>
              </a:ext>
            </a:extLst>
          </p:cNvPr>
          <p:cNvSpPr>
            <a:spLocks noGrp="1"/>
          </p:cNvSpPr>
          <p:nvPr>
            <p:ph sz="half" idx="1"/>
          </p:nvPr>
        </p:nvSpPr>
        <p:spPr/>
        <p:txBody>
          <a:bodyPr vert="horz" lIns="91440" tIns="45720" rIns="91440" bIns="45720" numCol="1" rtlCol="0" anchor="t">
            <a:noAutofit/>
          </a:bodyPr>
          <a:lstStyle/>
          <a:p>
            <a:pPr fontAlgn="base"/>
            <a:r>
              <a:rPr lang="en-US" sz="1800" b="0" i="0" u="none" strike="noStrike" dirty="0">
                <a:solidFill>
                  <a:srgbClr val="013857"/>
                </a:solidFill>
                <a:effectLst/>
                <a:latin typeface="Calibri"/>
                <a:ea typeface="Calibri"/>
                <a:cs typeface="Calibri"/>
              </a:rPr>
              <a:t>Economic stability also plays a pivotal role, as evidenced by research indicating higher rates of </a:t>
            </a:r>
            <a:r>
              <a:rPr lang="en-US" dirty="0">
                <a:latin typeface="Calibri"/>
                <a:ea typeface="Calibri"/>
                <a:cs typeface="Calibri"/>
              </a:rPr>
              <a:t>housing instability, food </a:t>
            </a:r>
            <a:r>
              <a:rPr lang="en-US" sz="1800" b="0" i="0" u="none" strike="noStrike" dirty="0">
                <a:solidFill>
                  <a:srgbClr val="013857"/>
                </a:solidFill>
                <a:effectLst/>
                <a:latin typeface="Calibri"/>
                <a:ea typeface="Calibri"/>
                <a:cs typeface="Calibri"/>
              </a:rPr>
              <a:t>insecurity, and unemployment among those affected by mental health challenges.</a:t>
            </a:r>
            <a:r>
              <a:rPr lang="en-US" b="0" i="0" u="none" strike="noStrike" baseline="30000" dirty="0">
                <a:solidFill>
                  <a:srgbClr val="013857"/>
                </a:solidFill>
                <a:effectLst/>
                <a:latin typeface="Calibri"/>
                <a:ea typeface="Calibri"/>
                <a:cs typeface="Calibri"/>
              </a:rPr>
              <a:t>5,7,8</a:t>
            </a:r>
            <a:r>
              <a:rPr lang="en-US" sz="1800" b="0" i="0" dirty="0">
                <a:solidFill>
                  <a:srgbClr val="013857"/>
                </a:solidFill>
                <a:effectLst/>
                <a:latin typeface="Calibri"/>
                <a:ea typeface="Calibri"/>
                <a:cs typeface="Calibri"/>
              </a:rPr>
              <a:t>​</a:t>
            </a:r>
            <a:endParaRPr lang="en-US" b="0" i="0" dirty="0">
              <a:solidFill>
                <a:srgbClr val="013857"/>
              </a:solidFill>
              <a:effectLst/>
              <a:latin typeface="Calibri"/>
              <a:ea typeface="Calibri"/>
              <a:cs typeface="Calibri"/>
            </a:endParaRPr>
          </a:p>
          <a:p>
            <a:pPr algn="l" rtl="0" fontAlgn="base"/>
            <a:r>
              <a:rPr lang="en-US" sz="1800" b="0" i="0" u="none" strike="noStrike" dirty="0">
                <a:solidFill>
                  <a:srgbClr val="013857"/>
                </a:solidFill>
                <a:effectLst/>
                <a:latin typeface="Calibri"/>
                <a:ea typeface="Calibri"/>
                <a:cs typeface="Calibri"/>
              </a:rPr>
              <a:t>With Medicaid serving as a primary insurance source for Ohioans affected by mental illness, results from the OMAS have the potential to provide valuable insights that are informative to state agencies, healthcare policymakers, and other stakeholders seeking to bolster public mental health, </a:t>
            </a:r>
            <a:r>
              <a:rPr lang="en-US" dirty="0">
                <a:latin typeface="Calibri"/>
                <a:cs typeface="Calibri"/>
              </a:rPr>
              <a:t>address differences, and reduce negative emotional consequences associated with poor mental health across Ohio. Results from prior iterations of the OMAS highlighted the urgency of addressing issues of access, given the substantial number of individuals reporting unmet mental health care needs and lacking essential socioeconomic supports. </a:t>
            </a:r>
          </a:p>
          <a:p>
            <a:pPr algn="l" rtl="0" fontAlgn="base"/>
            <a:r>
              <a:rPr lang="en-US" dirty="0">
                <a:latin typeface="Calibri"/>
                <a:cs typeface="Calibri"/>
              </a:rPr>
              <a:t>The 2023 findings reveal post-pandemic trends in MHI and associated health and socioeconomic factors. By incorporating new screening questions for depression and anxiety, the 2023 survey aims to provide a comprehensive understanding of mental health conditions. Finally, specific questions have been added about specific access barriers to mental health care to shed light on existing gaps in the provision of care. These findings may guide targeted interventions to support Ohioans with mental health conditions and to mitigate differences. </a:t>
            </a:r>
          </a:p>
        </p:txBody>
      </p:sp>
    </p:spTree>
    <p:extLst>
      <p:ext uri="{BB962C8B-B14F-4D97-AF65-F5344CB8AC3E}">
        <p14:creationId xmlns:p14="http://schemas.microsoft.com/office/powerpoint/2010/main" val="66453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4B36-8806-CADB-C521-68875545FEC6}"/>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57F275E-0B45-B7E0-FA94-44146BA852F2}"/>
              </a:ext>
            </a:extLst>
          </p:cNvPr>
          <p:cNvSpPr>
            <a:spLocks noGrp="1"/>
          </p:cNvSpPr>
          <p:nvPr>
            <p:ph idx="1"/>
          </p:nvPr>
        </p:nvSpPr>
        <p:spPr/>
        <p:txBody>
          <a:bodyPr vert="horz" lIns="91440" tIns="45720" rIns="91440" bIns="45720" rtlCol="0" anchor="t">
            <a:noAutofit/>
          </a:bodyPr>
          <a:lstStyle/>
          <a:p>
            <a:pPr algn="l" rtl="0" fontAlgn="base"/>
            <a:r>
              <a:rPr lang="en-US" b="0" i="0" u="none" strike="noStrike" dirty="0">
                <a:solidFill>
                  <a:srgbClr val="013857"/>
                </a:solidFill>
                <a:effectLst/>
                <a:latin typeface="Calibri"/>
                <a:ea typeface="Calibri"/>
                <a:cs typeface="Calibri"/>
              </a:rPr>
              <a:t>The analytic goal of this chartbook is to document notable similarities and differences in the health experiences of Ohio adults with and without behavioral health needs, with a particular focus on mental health impairment (MHI), and making comparisons between adults with Medicaid, adults who are potentially eligible for Medicaid, and adults who are not potentially eligible for Medicaid. Specifically, in this chartbook we seek to:</a:t>
            </a:r>
            <a:r>
              <a:rPr lang="en-US" b="0" i="0" dirty="0">
                <a:solidFill>
                  <a:srgbClr val="013857"/>
                </a:solidFill>
                <a:effectLst/>
                <a:latin typeface="Calibri"/>
                <a:ea typeface="Calibri"/>
                <a:cs typeface="Calibri"/>
              </a:rPr>
              <a:t>​</a:t>
            </a:r>
          </a:p>
          <a:p>
            <a:pPr marL="285750" indent="-285750" fontAlgn="base">
              <a:buFont typeface="Arial" panose="020B0604020202020204" pitchFamily="34" charset="0"/>
              <a:buChar char="•"/>
            </a:pPr>
            <a:r>
              <a:rPr lang="en-US" b="0" i="0" u="none" strike="noStrike" dirty="0">
                <a:solidFill>
                  <a:srgbClr val="013857"/>
                </a:solidFill>
                <a:effectLst/>
                <a:latin typeface="Calibri"/>
                <a:ea typeface="Calibri"/>
                <a:cs typeface="Calibri"/>
              </a:rPr>
              <a:t>Examine change over time (2010-2023) in MHI prevalence and describe any differences between</a:t>
            </a:r>
            <a:r>
              <a:rPr lang="en-US" dirty="0">
                <a:latin typeface="Calibri"/>
                <a:ea typeface="Calibri"/>
                <a:cs typeface="Calibri"/>
              </a:rPr>
              <a:t> demographic </a:t>
            </a:r>
            <a:r>
              <a:rPr lang="en-US" b="0" i="0" u="none" strike="noStrike" dirty="0">
                <a:solidFill>
                  <a:srgbClr val="013857"/>
                </a:solidFill>
                <a:effectLst/>
                <a:latin typeface="Calibri"/>
                <a:ea typeface="Calibri"/>
                <a:cs typeface="Calibri"/>
              </a:rPr>
              <a:t>subpopulations.</a:t>
            </a:r>
            <a:r>
              <a:rPr lang="en-US" b="0" i="0" dirty="0">
                <a:solidFill>
                  <a:srgbClr val="013857"/>
                </a:solidFill>
                <a:effectLst/>
                <a:latin typeface="Calibri"/>
                <a:ea typeface="Calibri"/>
                <a:cs typeface="Calibri"/>
              </a:rPr>
              <a:t>​</a:t>
            </a:r>
          </a:p>
          <a:p>
            <a:pPr marL="285750" indent="-285750" fontAlgn="base">
              <a:buFont typeface="Arial" panose="020B0604020202020204" pitchFamily="34" charset="0"/>
              <a:buChar char="•"/>
            </a:pPr>
            <a:r>
              <a:rPr lang="en-US" b="0" i="0" u="none" strike="noStrike" dirty="0">
                <a:solidFill>
                  <a:srgbClr val="013857"/>
                </a:solidFill>
                <a:effectLst/>
                <a:latin typeface="Calibri"/>
                <a:ea typeface="Calibri"/>
                <a:cs typeface="Calibri"/>
              </a:rPr>
              <a:t>Report the 2023 prevalence of mental health conditions that go beyond MHI, using indicators such as self-rated</a:t>
            </a:r>
            <a:r>
              <a:rPr lang="en-US" dirty="0">
                <a:latin typeface="Calibri"/>
                <a:ea typeface="Calibri"/>
                <a:cs typeface="Calibri"/>
              </a:rPr>
              <a:t> mental </a:t>
            </a:r>
            <a:r>
              <a:rPr lang="en-US" b="0" i="0" u="none" strike="noStrike" dirty="0">
                <a:solidFill>
                  <a:srgbClr val="013857"/>
                </a:solidFill>
                <a:effectLst/>
                <a:latin typeface="Calibri"/>
                <a:ea typeface="Calibri"/>
                <a:cs typeface="Calibri"/>
              </a:rPr>
              <a:t>health and the PHQ anxiety and depression screeners, and track loneliness over time (2019-2023).</a:t>
            </a:r>
            <a:r>
              <a:rPr lang="en-US" b="0" i="0" dirty="0">
                <a:solidFill>
                  <a:srgbClr val="013857"/>
                </a:solidFill>
                <a:effectLst/>
                <a:latin typeface="Calibri"/>
                <a:ea typeface="Calibri"/>
                <a:cs typeface="Calibri"/>
              </a:rPr>
              <a:t>​</a:t>
            </a:r>
          </a:p>
          <a:p>
            <a:pPr marL="285750" indent="-285750" algn="l" rtl="0" fontAlgn="base">
              <a:buFont typeface="Arial" panose="020B0604020202020204" pitchFamily="34" charset="0"/>
              <a:buChar char="•"/>
            </a:pPr>
            <a:r>
              <a:rPr lang="en-US" b="0" i="0" u="none" strike="noStrike" dirty="0">
                <a:solidFill>
                  <a:srgbClr val="013857"/>
                </a:solidFill>
                <a:effectLst/>
                <a:latin typeface="Calibri"/>
                <a:ea typeface="Calibri"/>
                <a:cs typeface="Calibri"/>
              </a:rPr>
              <a:t>Explore change over time in the co-occurrence of chronic conditions and MHI (2012-2023).</a:t>
            </a:r>
            <a:r>
              <a:rPr lang="en-US" b="0" i="0" dirty="0">
                <a:solidFill>
                  <a:srgbClr val="013857"/>
                </a:solidFill>
                <a:effectLst/>
                <a:latin typeface="Calibri"/>
                <a:ea typeface="Calibri"/>
                <a:cs typeface="Calibri"/>
              </a:rPr>
              <a:t>​</a:t>
            </a:r>
          </a:p>
          <a:p>
            <a:pPr marL="285750" indent="-285750" fontAlgn="base">
              <a:buFont typeface="Arial" panose="020B0604020202020204" pitchFamily="34" charset="0"/>
              <a:buChar char="•"/>
            </a:pPr>
            <a:r>
              <a:rPr lang="en-US" b="0" i="0" u="none" strike="noStrike" dirty="0">
                <a:solidFill>
                  <a:srgbClr val="013857"/>
                </a:solidFill>
                <a:effectLst/>
                <a:latin typeface="Calibri"/>
                <a:ea typeface="Calibri"/>
                <a:cs typeface="Calibri"/>
              </a:rPr>
              <a:t>Report </a:t>
            </a:r>
            <a:r>
              <a:rPr lang="en-US" dirty="0">
                <a:latin typeface="Calibri"/>
                <a:cs typeface="Calibri"/>
              </a:rPr>
              <a:t>the 2023 rates of unmet mental health or substance use treatment needs among adults with and without MHI and barriers to </a:t>
            </a:r>
            <a:r>
              <a:rPr lang="en-US" b="0" i="0" u="none" strike="noStrike" dirty="0">
                <a:solidFill>
                  <a:srgbClr val="013857"/>
                </a:solidFill>
                <a:effectLst/>
                <a:latin typeface="Calibri"/>
                <a:ea typeface="Calibri"/>
                <a:cs typeface="Calibri"/>
              </a:rPr>
              <a:t>care.</a:t>
            </a:r>
            <a:r>
              <a:rPr lang="en-US" b="0" i="0" dirty="0">
                <a:solidFill>
                  <a:srgbClr val="013857"/>
                </a:solidFill>
                <a:effectLst/>
                <a:latin typeface="Calibri"/>
                <a:ea typeface="Calibri"/>
                <a:cs typeface="Calibri"/>
              </a:rPr>
              <a:t>​</a:t>
            </a:r>
          </a:p>
          <a:p>
            <a:pPr marL="285750" indent="-285750" algn="l" rtl="0" fontAlgn="base">
              <a:buFont typeface="Arial" panose="020B0604020202020204" pitchFamily="34" charset="0"/>
              <a:buChar char="•"/>
            </a:pPr>
            <a:r>
              <a:rPr lang="en-US" b="0" i="0" u="none" strike="noStrike" dirty="0">
                <a:solidFill>
                  <a:srgbClr val="013857"/>
                </a:solidFill>
                <a:effectLst/>
                <a:latin typeface="Calibri"/>
                <a:ea typeface="Calibri"/>
                <a:cs typeface="Calibri"/>
              </a:rPr>
              <a:t>Track changes in substance use behavior, including smoking (2010-2023), e-cigarette use (2019-2023), and marijuana use (2019-2023).</a:t>
            </a:r>
            <a:r>
              <a:rPr lang="en-US" b="0" i="0" dirty="0">
                <a:solidFill>
                  <a:srgbClr val="013857"/>
                </a:solidFill>
                <a:effectLst/>
                <a:latin typeface="Calibri"/>
                <a:ea typeface="Calibri"/>
                <a:cs typeface="Calibri"/>
              </a:rPr>
              <a:t>​</a:t>
            </a:r>
          </a:p>
          <a:p>
            <a:pPr marL="285750" indent="-285750" fontAlgn="base">
              <a:buFont typeface="Arial" panose="020B0604020202020204" pitchFamily="34" charset="0"/>
              <a:buChar char="•"/>
            </a:pPr>
            <a:r>
              <a:rPr lang="en-US" b="0" i="0" u="none" strike="noStrike" dirty="0">
                <a:solidFill>
                  <a:srgbClr val="013857"/>
                </a:solidFill>
                <a:effectLst/>
                <a:latin typeface="Calibri"/>
                <a:ea typeface="Calibri"/>
                <a:cs typeface="Calibri"/>
              </a:rPr>
              <a:t>Describe the primary economic stressors for adults with and without MHI in 2023 and explore change over</a:t>
            </a:r>
            <a:r>
              <a:rPr lang="en-US" dirty="0">
                <a:latin typeface="Calibri"/>
                <a:ea typeface="Calibri"/>
                <a:cs typeface="Calibri"/>
              </a:rPr>
              <a:t> time as </a:t>
            </a:r>
            <a:r>
              <a:rPr lang="en-US" b="0" i="0" u="none" strike="noStrike" dirty="0">
                <a:solidFill>
                  <a:srgbClr val="013857"/>
                </a:solidFill>
                <a:effectLst/>
                <a:latin typeface="Calibri"/>
                <a:ea typeface="Calibri"/>
                <a:cs typeface="Calibri"/>
              </a:rPr>
              <a:t>available.</a:t>
            </a:r>
            <a:endParaRPr lang="en-US" b="0" i="0" dirty="0">
              <a:solidFill>
                <a:srgbClr val="013857"/>
              </a:solidFill>
              <a:effectLst/>
              <a:latin typeface="Calibri"/>
              <a:ea typeface="Calibri"/>
              <a:cs typeface="Calibri"/>
            </a:endParaRPr>
          </a:p>
        </p:txBody>
      </p:sp>
      <p:sp>
        <p:nvSpPr>
          <p:cNvPr id="4" name="Date Placeholder 3">
            <a:extLst>
              <a:ext uri="{FF2B5EF4-FFF2-40B4-BE49-F238E27FC236}">
                <a16:creationId xmlns:a16="http://schemas.microsoft.com/office/drawing/2014/main" id="{A3434376-E7CC-3DFE-82BB-9335EC1D3691}"/>
              </a:ext>
            </a:extLst>
          </p:cNvPr>
          <p:cNvSpPr>
            <a:spLocks noGrp="1"/>
          </p:cNvSpPr>
          <p:nvPr>
            <p:ph type="dt" sz="half" idx="10"/>
          </p:nvPr>
        </p:nvSpPr>
        <p:spPr>
          <a:xfrm>
            <a:off x="838199" y="6356350"/>
            <a:ext cx="3187535" cy="365125"/>
          </a:xfrm>
        </p:spPr>
        <p:txBody>
          <a:bodyPr/>
          <a:lstStyle/>
          <a:p>
            <a:r>
              <a:rPr lang="en-US"/>
              <a:t>Behavioral Health, 2023 OMAS</a:t>
            </a:r>
          </a:p>
        </p:txBody>
      </p:sp>
      <p:sp>
        <p:nvSpPr>
          <p:cNvPr id="5" name="Footer Placeholder 4">
            <a:extLst>
              <a:ext uri="{FF2B5EF4-FFF2-40B4-BE49-F238E27FC236}">
                <a16:creationId xmlns:a16="http://schemas.microsoft.com/office/drawing/2014/main" id="{34B06BA5-31B3-B6A5-F487-E80FD1B97439}"/>
              </a:ext>
            </a:extLst>
          </p:cNvPr>
          <p:cNvSpPr>
            <a:spLocks noGrp="1"/>
          </p:cNvSpPr>
          <p:nvPr>
            <p:ph type="ftr" sz="quarter" idx="11"/>
          </p:nvPr>
        </p:nvSpPr>
        <p:spPr/>
        <p:txBody>
          <a:bodyPr/>
          <a:lstStyle/>
          <a:p>
            <a:r>
              <a:rPr lang="en-US"/>
              <a:t>grc.osu.edu/OMAS</a:t>
            </a:r>
          </a:p>
        </p:txBody>
      </p:sp>
      <p:sp>
        <p:nvSpPr>
          <p:cNvPr id="6" name="Slide Number Placeholder 5">
            <a:extLst>
              <a:ext uri="{FF2B5EF4-FFF2-40B4-BE49-F238E27FC236}">
                <a16:creationId xmlns:a16="http://schemas.microsoft.com/office/drawing/2014/main" id="{517435E6-9FFC-B939-3F18-3626AA2AF603}"/>
              </a:ext>
            </a:extLst>
          </p:cNvPr>
          <p:cNvSpPr>
            <a:spLocks noGrp="1"/>
          </p:cNvSpPr>
          <p:nvPr>
            <p:ph type="sldNum" sz="quarter" idx="12"/>
          </p:nvPr>
        </p:nvSpPr>
        <p:spPr/>
        <p:txBody>
          <a:bodyPr/>
          <a:lstStyle/>
          <a:p>
            <a:fld id="{0A669724-DD91-4AA3-A612-CAD27DEDD8B7}" type="slidenum">
              <a:rPr lang="en-US" smtClean="0"/>
              <a:pPr/>
              <a:t>7</a:t>
            </a:fld>
            <a:endParaRPr lang="en-US"/>
          </a:p>
        </p:txBody>
      </p:sp>
    </p:spTree>
    <p:extLst>
      <p:ext uri="{BB962C8B-B14F-4D97-AF65-F5344CB8AC3E}">
        <p14:creationId xmlns:p14="http://schemas.microsoft.com/office/powerpoint/2010/main" val="408436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EF4C-F8AE-1B73-9FDE-7A0FCB214F62}"/>
              </a:ext>
            </a:extLst>
          </p:cNvPr>
          <p:cNvSpPr>
            <a:spLocks noGrp="1"/>
          </p:cNvSpPr>
          <p:nvPr>
            <p:ph type="title"/>
          </p:nvPr>
        </p:nvSpPr>
        <p:spPr/>
        <p:txBody>
          <a:bodyPr/>
          <a:lstStyle/>
          <a:p>
            <a:r>
              <a:rPr lang="en-US"/>
              <a:t>Methods</a:t>
            </a:r>
          </a:p>
        </p:txBody>
      </p:sp>
      <p:sp>
        <p:nvSpPr>
          <p:cNvPr id="3" name="Footer Placeholder 2">
            <a:extLst>
              <a:ext uri="{FF2B5EF4-FFF2-40B4-BE49-F238E27FC236}">
                <a16:creationId xmlns:a16="http://schemas.microsoft.com/office/drawing/2014/main" id="{D5CB1AA0-9C9A-380C-7405-5AF93624EE80}"/>
              </a:ext>
            </a:extLst>
          </p:cNvPr>
          <p:cNvSpPr>
            <a:spLocks noGrp="1"/>
          </p:cNvSpPr>
          <p:nvPr>
            <p:ph type="ftr" sz="quarter" idx="11"/>
          </p:nvPr>
        </p:nvSpPr>
        <p:spPr/>
        <p:txBody>
          <a:bodyPr/>
          <a:lstStyle/>
          <a:p>
            <a:pPr lvl="1"/>
            <a:r>
              <a:rPr lang="en-US"/>
              <a:t>grc.osu.edu/OMAS</a:t>
            </a:r>
          </a:p>
        </p:txBody>
      </p:sp>
      <p:sp>
        <p:nvSpPr>
          <p:cNvPr id="4" name="Slide Number Placeholder 3">
            <a:extLst>
              <a:ext uri="{FF2B5EF4-FFF2-40B4-BE49-F238E27FC236}">
                <a16:creationId xmlns:a16="http://schemas.microsoft.com/office/drawing/2014/main" id="{7B19068E-F8DC-BA2C-2CC2-B4E63B107BD6}"/>
              </a:ext>
            </a:extLst>
          </p:cNvPr>
          <p:cNvSpPr>
            <a:spLocks noGrp="1"/>
          </p:cNvSpPr>
          <p:nvPr>
            <p:ph type="sldNum" sz="quarter" idx="12"/>
          </p:nvPr>
        </p:nvSpPr>
        <p:spPr/>
        <p:txBody>
          <a:bodyPr/>
          <a:lstStyle/>
          <a:p>
            <a:fld id="{0A669724-DD91-4AA3-A612-CAD27DEDD8B7}" type="slidenum">
              <a:rPr lang="en-US" smtClean="0"/>
              <a:pPr/>
              <a:t>8</a:t>
            </a:fld>
            <a:endParaRPr lang="en-US"/>
          </a:p>
        </p:txBody>
      </p:sp>
      <p:sp>
        <p:nvSpPr>
          <p:cNvPr id="5" name="Content Placeholder 4">
            <a:extLst>
              <a:ext uri="{FF2B5EF4-FFF2-40B4-BE49-F238E27FC236}">
                <a16:creationId xmlns:a16="http://schemas.microsoft.com/office/drawing/2014/main" id="{86F39D67-A222-E144-A6C7-799A4250BB5B}"/>
              </a:ext>
            </a:extLst>
          </p:cNvPr>
          <p:cNvSpPr>
            <a:spLocks noGrp="1"/>
          </p:cNvSpPr>
          <p:nvPr>
            <p:ph sz="half" idx="1"/>
          </p:nvPr>
        </p:nvSpPr>
        <p:spPr/>
        <p:txBody>
          <a:bodyPr/>
          <a:lstStyle/>
          <a:p>
            <a:pPr>
              <a:lnSpc>
                <a:spcPct val="100000"/>
              </a:lnSpc>
            </a:pPr>
            <a:r>
              <a:rPr lang="en-US" b="1">
                <a:latin typeface="+mn-lt"/>
              </a:rPr>
              <a:t>Data Sources:</a:t>
            </a:r>
            <a:r>
              <a:rPr lang="en-US" b="1">
                <a:latin typeface="+mn-lt"/>
                <a:cs typeface="Arial"/>
              </a:rPr>
              <a:t> </a:t>
            </a:r>
            <a:r>
              <a:rPr lang="en-US">
                <a:latin typeface="+mn-lt"/>
                <a:cs typeface="Arial"/>
              </a:rPr>
              <a:t>This chartbook uses data from the 2023 Ohio Medicaid Assessment Survey (OMAS), as well as earlier OMAS surveys from 2012 through 2021. </a:t>
            </a:r>
          </a:p>
          <a:p>
            <a:pPr>
              <a:lnSpc>
                <a:spcPct val="100000"/>
              </a:lnSpc>
            </a:pPr>
            <a:r>
              <a:rPr lang="en-US" b="1">
                <a:latin typeface="+mn-lt"/>
              </a:rPr>
              <a:t>The 2023 OMAS: </a:t>
            </a:r>
            <a:r>
              <a:rPr lang="en-US">
                <a:latin typeface="+mn-lt"/>
                <a:cs typeface="Arial"/>
              </a:rPr>
              <a:t>The OMAS is a repeated cross-sectional random probability survey of non-institutionalized Ohio adults 19 years of age and older and proxy interviews of children 18 years of age and younger. It provides health status and health system-related information about residential Ohioans at the state, regional, and county levels, with a concentration on Ohio's Medicaid, Medicaid-eligible, and non-Medicaid populations. The 2023 OMAS used a combination of an address-based sampling (ABS) frame and a list frame of Medicaid enrollees and collected surveys by phone, web, and paper. The most recent iteration, the 2023 OMAS, was fielded from September 2023 – January 2024</a:t>
            </a:r>
            <a:r>
              <a:rPr lang="en-US">
                <a:cs typeface="Arial"/>
              </a:rPr>
              <a:t>. The survey had </a:t>
            </a:r>
            <a:r>
              <a:rPr lang="en-US">
                <a:latin typeface="+mn-lt"/>
                <a:cs typeface="Arial"/>
              </a:rPr>
              <a:t>an overall sample size of 39,626</a:t>
            </a:r>
            <a:r>
              <a:rPr lang="en-US">
                <a:cs typeface="Arial"/>
              </a:rPr>
              <a:t> and an eligibility-adjusted response rate of 24.0%.</a:t>
            </a:r>
            <a:r>
              <a:rPr lang="en-US">
                <a:latin typeface="+mn-lt"/>
                <a:cs typeface="Arial"/>
              </a:rPr>
              <a:t> </a:t>
            </a:r>
          </a:p>
          <a:p>
            <a:pPr>
              <a:lnSpc>
                <a:spcPct val="100000"/>
              </a:lnSpc>
            </a:pPr>
            <a:r>
              <a:rPr lang="en-US" b="1">
                <a:latin typeface="+mn-lt"/>
                <a:cs typeface="Arial"/>
              </a:rPr>
              <a:t>Represented Population: </a:t>
            </a:r>
            <a:r>
              <a:rPr lang="en-US">
                <a:latin typeface="+mn-lt"/>
                <a:cs typeface="Arial"/>
              </a:rPr>
              <a:t>The target population for the 2023 OMAS was all residents of Ohio. To ensure estimates are representative of this population, the 2023 OMAS survey weights were adjusted to account for </a:t>
            </a:r>
            <a:r>
              <a:rPr lang="en-US">
                <a:cs typeface="Arial"/>
              </a:rPr>
              <a:t>any potential </a:t>
            </a:r>
            <a:r>
              <a:rPr lang="en-US">
                <a:latin typeface="+mn-lt"/>
                <a:cs typeface="Arial"/>
              </a:rPr>
              <a:t>non-response bias. Additionally, poststratification adjustments were made to ensure that the final weights align with population totals from the 2020 5-year American Communities Survey and 2023 Ohio Medicaid enrollment data. See the 2023 methodology report for full details.</a:t>
            </a:r>
          </a:p>
          <a:p>
            <a:pPr>
              <a:lnSpc>
                <a:spcPct val="100000"/>
              </a:lnSpc>
            </a:pPr>
            <a:endParaRPr lang="en-US">
              <a:latin typeface="+mn-lt"/>
              <a:cs typeface="Arial"/>
            </a:endParaRPr>
          </a:p>
          <a:p>
            <a:pPr>
              <a:lnSpc>
                <a:spcPct val="100000"/>
              </a:lnSpc>
            </a:pPr>
            <a:br>
              <a:rPr lang="en-US">
                <a:latin typeface="+mn-lt"/>
              </a:rPr>
            </a:br>
            <a:endParaRPr lang="en-US">
              <a:latin typeface="+mn-lt"/>
            </a:endParaRPr>
          </a:p>
          <a:p>
            <a:endParaRPr lang="en-US">
              <a:latin typeface="+mn-lt"/>
            </a:endParaRPr>
          </a:p>
          <a:p>
            <a:endParaRPr lang="en-US"/>
          </a:p>
          <a:p>
            <a:endParaRPr lang="en-US"/>
          </a:p>
        </p:txBody>
      </p:sp>
      <p:sp>
        <p:nvSpPr>
          <p:cNvPr id="7" name="Date Placeholder 3">
            <a:extLst>
              <a:ext uri="{FF2B5EF4-FFF2-40B4-BE49-F238E27FC236}">
                <a16:creationId xmlns:a16="http://schemas.microsoft.com/office/drawing/2014/main" id="{F71E3E72-D30F-66CF-563A-4D09967AB17E}"/>
              </a:ext>
            </a:extLst>
          </p:cNvPr>
          <p:cNvSpPr txBox="1">
            <a:spLocks/>
          </p:cNvSpPr>
          <p:nvPr/>
        </p:nvSpPr>
        <p:spPr>
          <a:xfrm>
            <a:off x="838199" y="6356350"/>
            <a:ext cx="318753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Behavioral Health, 2023 OMAS</a:t>
            </a:r>
          </a:p>
        </p:txBody>
      </p:sp>
    </p:spTree>
    <p:extLst>
      <p:ext uri="{BB962C8B-B14F-4D97-AF65-F5344CB8AC3E}">
        <p14:creationId xmlns:p14="http://schemas.microsoft.com/office/powerpoint/2010/main" val="260212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C6DD-BBC9-ABC2-18BD-8E3183B10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1E710-C211-7684-91DB-9D038D6DB408}"/>
              </a:ext>
            </a:extLst>
          </p:cNvPr>
          <p:cNvSpPr>
            <a:spLocks noGrp="1"/>
          </p:cNvSpPr>
          <p:nvPr>
            <p:ph type="title"/>
          </p:nvPr>
        </p:nvSpPr>
        <p:spPr/>
        <p:txBody>
          <a:bodyPr/>
          <a:lstStyle/>
          <a:p>
            <a:r>
              <a:rPr lang="en-US"/>
              <a:t>Methods, continued</a:t>
            </a:r>
          </a:p>
        </p:txBody>
      </p:sp>
      <p:sp>
        <p:nvSpPr>
          <p:cNvPr id="3" name="Footer Placeholder 2">
            <a:extLst>
              <a:ext uri="{FF2B5EF4-FFF2-40B4-BE49-F238E27FC236}">
                <a16:creationId xmlns:a16="http://schemas.microsoft.com/office/drawing/2014/main" id="{520F7BDE-48EE-27C1-2682-4C026FC314C4}"/>
              </a:ext>
            </a:extLst>
          </p:cNvPr>
          <p:cNvSpPr>
            <a:spLocks noGrp="1"/>
          </p:cNvSpPr>
          <p:nvPr>
            <p:ph type="ftr" sz="quarter" idx="11"/>
          </p:nvPr>
        </p:nvSpPr>
        <p:spPr/>
        <p:txBody>
          <a:bodyPr/>
          <a:lstStyle/>
          <a:p>
            <a:pPr lvl="1"/>
            <a:r>
              <a:rPr lang="en-US"/>
              <a:t>grc.osu.edu/OMAS</a:t>
            </a:r>
          </a:p>
        </p:txBody>
      </p:sp>
      <p:sp>
        <p:nvSpPr>
          <p:cNvPr id="4" name="Slide Number Placeholder 3">
            <a:extLst>
              <a:ext uri="{FF2B5EF4-FFF2-40B4-BE49-F238E27FC236}">
                <a16:creationId xmlns:a16="http://schemas.microsoft.com/office/drawing/2014/main" id="{0FC872C4-B13A-5104-0800-18F110CFF070}"/>
              </a:ext>
            </a:extLst>
          </p:cNvPr>
          <p:cNvSpPr>
            <a:spLocks noGrp="1"/>
          </p:cNvSpPr>
          <p:nvPr>
            <p:ph type="sldNum" sz="quarter" idx="12"/>
          </p:nvPr>
        </p:nvSpPr>
        <p:spPr/>
        <p:txBody>
          <a:bodyPr/>
          <a:lstStyle/>
          <a:p>
            <a:fld id="{0A669724-DD91-4AA3-A612-CAD27DEDD8B7}" type="slidenum">
              <a:rPr lang="en-US" smtClean="0"/>
              <a:pPr/>
              <a:t>9</a:t>
            </a:fld>
            <a:endParaRPr lang="en-US"/>
          </a:p>
        </p:txBody>
      </p:sp>
      <p:sp>
        <p:nvSpPr>
          <p:cNvPr id="5" name="Content Placeholder 4">
            <a:extLst>
              <a:ext uri="{FF2B5EF4-FFF2-40B4-BE49-F238E27FC236}">
                <a16:creationId xmlns:a16="http://schemas.microsoft.com/office/drawing/2014/main" id="{A6A41BE9-3BFB-94AA-8B74-660596C22111}"/>
              </a:ext>
            </a:extLst>
          </p:cNvPr>
          <p:cNvSpPr>
            <a:spLocks noGrp="1"/>
          </p:cNvSpPr>
          <p:nvPr>
            <p:ph sz="half" idx="1"/>
          </p:nvPr>
        </p:nvSpPr>
        <p:spPr/>
        <p:txBody>
          <a:bodyPr vert="horz" lIns="91440" tIns="45720" rIns="91440" bIns="45720" numCol="1" rtlCol="0" anchor="t">
            <a:noAutofit/>
          </a:bodyPr>
          <a:lstStyle/>
          <a:p>
            <a:pPr>
              <a:lnSpc>
                <a:spcPct val="100000"/>
              </a:lnSpc>
            </a:pPr>
            <a:r>
              <a:rPr lang="en-US" b="1">
                <a:latin typeface="+mn-lt"/>
                <a:cs typeface="Segoe UI"/>
              </a:rPr>
              <a:t>Demographic Information: </a:t>
            </a:r>
            <a:r>
              <a:rPr lang="en-US">
                <a:latin typeface="+mn-lt"/>
                <a:cs typeface="Segoe UI"/>
              </a:rPr>
              <a:t>To see additional demographic information and estimates for the Ohio population represented by the 2023 OMAS, please see the OMAS Series Dashboard at </a:t>
            </a:r>
            <a:r>
              <a:rPr lang="en-US">
                <a:latin typeface="+mn-lt"/>
                <a:cs typeface="Segoe UI"/>
                <a:hlinkClick r:id="rId3"/>
              </a:rPr>
              <a:t>https://grcapps.osu.edu/app/omas</a:t>
            </a:r>
            <a:r>
              <a:rPr lang="en-US">
                <a:latin typeface="+mn-lt"/>
                <a:cs typeface="Segoe UI"/>
              </a:rPr>
              <a:t>. This interactive tool provides fast, real-time result for a data-driven view of Ohio's health and healthcare landscape. </a:t>
            </a:r>
          </a:p>
          <a:p>
            <a:pPr algn="just"/>
            <a:r>
              <a:rPr lang="en-US" b="1" dirty="0">
                <a:latin typeface="+mn-lt"/>
                <a:cs typeface="Segoe UI"/>
              </a:rPr>
              <a:t>Analysis: </a:t>
            </a:r>
            <a:r>
              <a:rPr lang="en-US" dirty="0">
                <a:latin typeface="+mn-lt"/>
                <a:cs typeface="Segoe UI"/>
              </a:rPr>
              <a:t>Descriptive statistics are reported in the figures and tables in the chartbook. No statistical testing was conducted. Estimates from OMAS are reported in this chartbook only when the data are sufficient for calculating and presenting reliable estimates. We define a reliable estimate as one where the size of the unweighted subpopulation of interest is greater than 30 individuals and the coefficient of variation for the estimate is less than 0.3. Estimates with low precision are </a:t>
            </a:r>
            <a:r>
              <a:rPr lang="en-US">
                <a:latin typeface="+mn-lt"/>
                <a:cs typeface="Segoe UI"/>
              </a:rPr>
              <a:t>either hidden from view or are replaced with N/A.</a:t>
            </a:r>
            <a:endParaRPr lang="en-US">
              <a:cs typeface="Calibri" panose="020F0502020204030204"/>
            </a:endParaRPr>
          </a:p>
          <a:p>
            <a:pPr algn="just"/>
            <a:r>
              <a:rPr lang="en-US" b="1" dirty="0">
                <a:ea typeface="Calibri"/>
                <a:cs typeface="Calibri"/>
              </a:rPr>
              <a:t>Interpretation</a:t>
            </a:r>
            <a:r>
              <a:rPr lang="en-US" dirty="0">
                <a:ea typeface="Calibri"/>
                <a:cs typeface="Calibri"/>
              </a:rPr>
              <a:t>: This chartbook is descriptive in nature, and any differences observed between groups should not be used to draw conclusions about underlying causes. The findings presented do not account for important factors that might influence any observed differences (e.g., income, education level, general health status etc.). Therefore, the findings in this chartbook cannot be used to conclude that group differences are due to group membership as there are many factors that </a:t>
            </a:r>
            <a:r>
              <a:rPr lang="en-US">
                <a:ea typeface="Calibri"/>
                <a:cs typeface="Calibri"/>
              </a:rPr>
              <a:t>may be driving these findings, and this analysis was not designed to be able to control for them.</a:t>
            </a:r>
            <a:endParaRPr lang="en-US"/>
          </a:p>
          <a:p>
            <a:pPr>
              <a:lnSpc>
                <a:spcPct val="100000"/>
              </a:lnSpc>
            </a:pPr>
            <a:r>
              <a:rPr lang="en-US">
                <a:latin typeface="+mn-lt"/>
                <a:cs typeface="Arial"/>
              </a:rPr>
              <a:t>For further details about the 2023 OMAS methodology, questionnaire, and access to the dashboard, please visit: </a:t>
            </a:r>
            <a:r>
              <a:rPr lang="en-US" b="1">
                <a:latin typeface="+mn-lt"/>
                <a:cs typeface="Arial"/>
              </a:rPr>
              <a:t>grc.osu.edu/OMAS/2023Survey</a:t>
            </a:r>
            <a:r>
              <a:rPr lang="en-US">
                <a:latin typeface="+mn-lt"/>
                <a:cs typeface="Arial"/>
              </a:rPr>
              <a:t>.</a:t>
            </a:r>
            <a:r>
              <a:rPr lang="en-US">
                <a:cs typeface="Arial"/>
              </a:rPr>
              <a:t> </a:t>
            </a:r>
            <a:endParaRPr lang="en-US">
              <a:solidFill>
                <a:srgbClr val="000000"/>
              </a:solidFill>
              <a:latin typeface="+mn-lt"/>
              <a:cs typeface="Arial"/>
            </a:endParaRPr>
          </a:p>
          <a:p>
            <a:pPr>
              <a:lnSpc>
                <a:spcPct val="100000"/>
              </a:lnSpc>
            </a:pPr>
            <a:endParaRPr lang="en-US">
              <a:latin typeface="+mn-lt"/>
              <a:cs typeface="Arial"/>
            </a:endParaRPr>
          </a:p>
          <a:p>
            <a:pPr>
              <a:lnSpc>
                <a:spcPct val="100000"/>
              </a:lnSpc>
            </a:pPr>
            <a:br>
              <a:rPr lang="en-US">
                <a:latin typeface="+mn-lt"/>
              </a:rPr>
            </a:br>
            <a:endParaRPr lang="en-US">
              <a:latin typeface="+mn-lt"/>
            </a:endParaRPr>
          </a:p>
          <a:p>
            <a:endParaRPr lang="en-US">
              <a:latin typeface="+mn-lt"/>
            </a:endParaRPr>
          </a:p>
          <a:p>
            <a:endParaRPr lang="en-US"/>
          </a:p>
          <a:p>
            <a:endParaRPr lang="en-US"/>
          </a:p>
        </p:txBody>
      </p:sp>
      <p:sp>
        <p:nvSpPr>
          <p:cNvPr id="7" name="Date Placeholder 3">
            <a:extLst>
              <a:ext uri="{FF2B5EF4-FFF2-40B4-BE49-F238E27FC236}">
                <a16:creationId xmlns:a16="http://schemas.microsoft.com/office/drawing/2014/main" id="{1D629465-9ACC-031D-0A36-86F07556007A}"/>
              </a:ext>
            </a:extLst>
          </p:cNvPr>
          <p:cNvSpPr txBox="1">
            <a:spLocks/>
          </p:cNvSpPr>
          <p:nvPr/>
        </p:nvSpPr>
        <p:spPr>
          <a:xfrm>
            <a:off x="838199" y="6356350"/>
            <a:ext cx="318753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Behavioral Health, 2023 OMAS</a:t>
            </a:r>
          </a:p>
        </p:txBody>
      </p:sp>
    </p:spTree>
    <p:extLst>
      <p:ext uri="{BB962C8B-B14F-4D97-AF65-F5344CB8AC3E}">
        <p14:creationId xmlns:p14="http://schemas.microsoft.com/office/powerpoint/2010/main" val="851154488"/>
      </p:ext>
    </p:extLst>
  </p:cSld>
  <p:clrMapOvr>
    <a:masterClrMapping/>
  </p:clrMapOvr>
</p:sld>
</file>

<file path=ppt/theme/theme1.xml><?xml version="1.0" encoding="utf-8"?>
<a:theme xmlns:a="http://schemas.openxmlformats.org/drawingml/2006/main" name="Office Theme">
  <a:themeElements>
    <a:clrScheme name="Custom 4">
      <a:dk1>
        <a:srgbClr val="013857"/>
      </a:dk1>
      <a:lt1>
        <a:sysClr val="window" lastClr="FFFFFF"/>
      </a:lt1>
      <a:dk2>
        <a:srgbClr val="346079"/>
      </a:dk2>
      <a:lt2>
        <a:srgbClr val="FFFFFF"/>
      </a:lt2>
      <a:accent1>
        <a:srgbClr val="506746"/>
      </a:accent1>
      <a:accent2>
        <a:srgbClr val="0F60B6"/>
      </a:accent2>
      <a:accent3>
        <a:srgbClr val="B03F01"/>
      </a:accent3>
      <a:accent4>
        <a:srgbClr val="551A8B"/>
      </a:accent4>
      <a:accent5>
        <a:srgbClr val="346079"/>
      </a:accent5>
      <a:accent6>
        <a:srgbClr val="013867"/>
      </a:accent6>
      <a:hlink>
        <a:srgbClr val="346079"/>
      </a:hlink>
      <a:folHlink>
        <a:srgbClr val="69C2C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69BC345B1334C8708E5CD17AB3ED3" ma:contentTypeVersion="18" ma:contentTypeDescription="Create a new document." ma:contentTypeScope="" ma:versionID="8388688c1d6c8e22ac5d0f9cfb1cf1df">
  <xsd:schema xmlns:xsd="http://www.w3.org/2001/XMLSchema" xmlns:xs="http://www.w3.org/2001/XMLSchema" xmlns:p="http://schemas.microsoft.com/office/2006/metadata/properties" xmlns:ns1="http://schemas.microsoft.com/sharepoint/v3" xmlns:ns2="da3a7c67-7c53-45d1-936f-3d4769e9ffdb" xmlns:ns3="cbd18a88-b703-43d1-9c7f-29581ec7da09" targetNamespace="http://schemas.microsoft.com/office/2006/metadata/properties" ma:root="true" ma:fieldsID="d105ca78a3d0f081ea918d942001f0a8" ns1:_="" ns2:_="" ns3:_="">
    <xsd:import namespace="http://schemas.microsoft.com/sharepoint/v3"/>
    <xsd:import namespace="da3a7c67-7c53-45d1-936f-3d4769e9ffdb"/>
    <xsd:import namespace="cbd18a88-b703-43d1-9c7f-29581ec7da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3a7c67-7c53-45d1-936f-3d4769e9f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133747-7f49-46b8-8a37-07c8968d023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d18a88-b703-43d1-9c7f-29581ec7da0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b66cd22-86b7-4d86-92b8-d6507b450e46}" ma:internalName="TaxCatchAll" ma:showField="CatchAllData" ma:web="cbd18a88-b703-43d1-9c7f-29581ec7da0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bd18a88-b703-43d1-9c7f-29581ec7da09">
      <UserInfo>
        <DisplayName>Rossfeld, Zach</DisplayName>
        <AccountId>61</AccountId>
        <AccountType/>
      </UserInfo>
      <UserInfo>
        <DisplayName>Morse, Jacqueline</DisplayName>
        <AccountId>71</AccountId>
        <AccountType/>
      </UserInfo>
    </SharedWithUsers>
    <lcf76f155ced4ddcb4097134ff3c332f xmlns="da3a7c67-7c53-45d1-936f-3d4769e9ffdb">
      <Terms xmlns="http://schemas.microsoft.com/office/infopath/2007/PartnerControls"/>
    </lcf76f155ced4ddcb4097134ff3c332f>
    <TaxCatchAll xmlns="cbd18a88-b703-43d1-9c7f-29581ec7da0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E2A4746-24B0-4B2C-9C46-F885D5822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3a7c67-7c53-45d1-936f-3d4769e9ffdb"/>
    <ds:schemaRef ds:uri="cbd18a88-b703-43d1-9c7f-29581ec7d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018631-8DE9-47BC-8293-091EE51158E4}">
  <ds:schemaRefs>
    <ds:schemaRef ds:uri="http://schemas.microsoft.com/sharepoint/v3/contenttype/forms"/>
  </ds:schemaRefs>
</ds:datastoreItem>
</file>

<file path=customXml/itemProps3.xml><?xml version="1.0" encoding="utf-8"?>
<ds:datastoreItem xmlns:ds="http://schemas.openxmlformats.org/officeDocument/2006/customXml" ds:itemID="{C7A049DA-39FB-4644-A55A-1AAFA9459D0B}">
  <ds:schemaRefs>
    <ds:schemaRef ds:uri="http://purl.org/dc/terms/"/>
    <ds:schemaRef ds:uri="http://schemas.microsoft.com/office/2006/metadata/properties"/>
    <ds:schemaRef ds:uri="http://schemas.microsoft.com/office/2006/documentManagement/types"/>
    <ds:schemaRef ds:uri="http://schemas.microsoft.com/sharepoint/v3"/>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cbd18a88-b703-43d1-9c7f-29581ec7da09"/>
    <ds:schemaRef ds:uri="da3a7c67-7c53-45d1-936f-3d4769e9ffdb"/>
  </ds:schemaRefs>
</ds:datastoreItem>
</file>

<file path=docMetadata/LabelInfo.xml><?xml version="1.0" encoding="utf-8"?>
<clbl:labelList xmlns:clbl="http://schemas.microsoft.com/office/2020/mipLabelMetadata">
  <clbl:label id="{8db864bc-821c-4dd3-a9c9-5002b5129ec6}" enabled="1" method="Standard" siteId="{0b95a125-791c-4f0a-9f9e-99e363117506}" removed="0"/>
</clbl:labelList>
</file>

<file path=docProps/app.xml><?xml version="1.0" encoding="utf-8"?>
<Properties xmlns="http://schemas.openxmlformats.org/officeDocument/2006/extended-properties" xmlns:vt="http://schemas.openxmlformats.org/officeDocument/2006/docPropsVTypes">
  <TotalTime>74</TotalTime>
  <Words>6428</Words>
  <Application>Microsoft Office PowerPoint</Application>
  <PresentationFormat>Widescreen</PresentationFormat>
  <Paragraphs>355</Paragraphs>
  <Slides>41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Arial,Sans-Serif</vt:lpstr>
      <vt:lpstr>Calibri</vt:lpstr>
      <vt:lpstr>Calibri Light</vt:lpstr>
      <vt:lpstr>Montserrat</vt:lpstr>
      <vt:lpstr>Montserrat SemiBold</vt:lpstr>
      <vt:lpstr>Office Theme</vt:lpstr>
      <vt:lpstr>Behavioral Health in Ohio</vt:lpstr>
      <vt:lpstr>Authors</vt:lpstr>
      <vt:lpstr>Executive Summary</vt:lpstr>
      <vt:lpstr>Contents</vt:lpstr>
      <vt:lpstr>Background</vt:lpstr>
      <vt:lpstr>Background, continued</vt:lpstr>
      <vt:lpstr>Objectives</vt:lpstr>
      <vt:lpstr>Methods</vt:lpstr>
      <vt:lpstr>Methods, continued</vt:lpstr>
      <vt:lpstr>Methods, continued</vt:lpstr>
      <vt:lpstr>RESULTS: MENTAL HEALTH Mental health impairment, self-rated mental health, depression, anxiety, and loneliness</vt:lpstr>
      <vt:lpstr>MHI Prevalence among Ohio Adults Decreased in 2023 </vt:lpstr>
      <vt:lpstr>MHI Prevalence Continues to be Highest among Ohio Medicaid Enrollees</vt:lpstr>
      <vt:lpstr>Though MHI Prevalence Decreased Overall in 2023,  MHI Increased for Black Adult Ohioans</vt:lpstr>
      <vt:lpstr>Prevalence of MHI Highest among the Youngest Ohio Females</vt:lpstr>
      <vt:lpstr>Prevalence of Fair/Poor Self-Rated Mental Health Highest among Ohio Adults with Medicaid</vt:lpstr>
      <vt:lpstr>Prevalence of Fair/Poor Self-Rated Mental Health Highest among the Youngest Ohio Adults</vt:lpstr>
      <vt:lpstr>More Adult Female Ohioans Screen Positive for Anxiety, Depression in 2023</vt:lpstr>
      <vt:lpstr>Loneliness Increasing Faster for Ohio Adults with MHI</vt:lpstr>
      <vt:lpstr>RESULTS: PHYSICAL HEALTH Self-rated health and co-morbid chronic conditions</vt:lpstr>
      <vt:lpstr>Prevalence of Fair/Poor Self-Rated Health Increased for Ohio Adults with MHI</vt:lpstr>
      <vt:lpstr>Prevalence of Obesity Increasing for Ohio Adults with MHI</vt:lpstr>
      <vt:lpstr>RESULTS: HEALTH CARE ACCESS Unmet mental health and alcohol or substance use treatment needs</vt:lpstr>
      <vt:lpstr>Prevalence of Unmet Mental Health Care Needs Higher for Ohio Adults with Medicaid</vt:lpstr>
      <vt:lpstr>Prevalence of Unmet Mental Health Care Needs Higher for Ohio Adults with MHI</vt:lpstr>
      <vt:lpstr>Finding Provider Who Accepts Medicaid is Top Barrier to Mental Health Care for Medicaid Members, Cost is Top Barrier for Others</vt:lpstr>
      <vt:lpstr>RESULTS: CO-OCCURRENCE OF SUBSTANCE USE Prescription pain relievers, smoking, e-cigarette use, and marijuana use</vt:lpstr>
      <vt:lpstr>MHI Co-Occurs with Pain: 3 in 10 Ohio Adults with MHI Prescribed Opioid Pain Reliever in Past 12 Months</vt:lpstr>
      <vt:lpstr>Ohio Adults with MHI Continue to Smoke Less But  Smoke 2 Times More than Ohio Adults without MHI</vt:lpstr>
      <vt:lpstr>E-Cigarette Use Increased Among Ohioans in 2023, Largest Increase Among Ohio Adults with MHI</vt:lpstr>
      <vt:lpstr>Marijuana Use Highest Among Ohio Adults with MHI</vt:lpstr>
      <vt:lpstr>RESULTS: SOCIAL AND ECONOMIC STRESSORS Household expenses, reliable transportation, food, medical bills, and work</vt:lpstr>
      <vt:lpstr>Twice as Many Ohio Adults with MHI Have Difficulty Paying for Household Expenses than Ohio Adults without MHI</vt:lpstr>
      <vt:lpstr>Ohio Adults with MHI Have 2 to 5 Times More Difficulty Accessing Reliable Transportation Than Ohioans without MHI</vt:lpstr>
      <vt:lpstr>Ohio Adults with MHI have 4 Times the Prevalence of Running Out of Food in Last 12 Months</vt:lpstr>
      <vt:lpstr>Fewer Ohio Adults with MHI Face Difficulties Paying Medical Bills in Last 12 Months</vt:lpstr>
      <vt:lpstr>Fewer Ohio Adults with MHI are Working</vt:lpstr>
      <vt:lpstr>Summary of Results</vt:lpstr>
      <vt:lpstr>Summary of Results, continued</vt:lpstr>
      <vt:lpstr>References</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Ohio</dc:title>
  <dc:creator>Mack, Hannah</dc:creator>
  <cp:lastModifiedBy>Glenn, Gabrielle</cp:lastModifiedBy>
  <cp:revision>51</cp:revision>
  <dcterms:created xsi:type="dcterms:W3CDTF">2024-01-29T18:25:31Z</dcterms:created>
  <dcterms:modified xsi:type="dcterms:W3CDTF">2026-03-26T16:36:34Z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0x01010026A69BC345B1334C8708E5CD17AB3ED3</vt:lpwstr>
  </property>
  <property fmtid="{D5CDD505-2E9C-101B-9397-08002B2CF9AE}" pid="3" name="MediaServiceImageTags">
    <vt:lpwstr/>
  </property>
</Properties>
</file>