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56" r:id="rId5"/>
    <p:sldId id="284" r:id="rId6"/>
    <p:sldId id="288" r:id="rId7"/>
    <p:sldId id="355" r:id="rId8"/>
    <p:sldId id="289" r:id="rId9"/>
    <p:sldId id="291" r:id="rId10"/>
    <p:sldId id="356" r:id="rId11"/>
    <p:sldId id="302" r:id="rId12"/>
    <p:sldId id="293" r:id="rId13"/>
    <p:sldId id="354" r:id="rId14"/>
    <p:sldId id="282" r:id="rId15"/>
    <p:sldId id="263" r:id="rId16"/>
    <p:sldId id="300" r:id="rId17"/>
    <p:sldId id="352" r:id="rId18"/>
    <p:sldId id="298" r:id="rId19"/>
    <p:sldId id="336" r:id="rId20"/>
    <p:sldId id="337" r:id="rId21"/>
    <p:sldId id="310" r:id="rId22"/>
    <p:sldId id="339" r:id="rId23"/>
    <p:sldId id="340" r:id="rId24"/>
    <p:sldId id="341" r:id="rId25"/>
    <p:sldId id="316" r:id="rId26"/>
    <p:sldId id="342" r:id="rId27"/>
    <p:sldId id="343" r:id="rId28"/>
    <p:sldId id="344" r:id="rId29"/>
    <p:sldId id="323" r:id="rId30"/>
    <p:sldId id="345" r:id="rId31"/>
    <p:sldId id="347" r:id="rId32"/>
    <p:sldId id="346" r:id="rId33"/>
    <p:sldId id="328" r:id="rId34"/>
    <p:sldId id="348" r:id="rId35"/>
    <p:sldId id="349" r:id="rId36"/>
    <p:sldId id="350" r:id="rId37"/>
    <p:sldId id="351" r:id="rId38"/>
    <p:sldId id="353" r:id="rId39"/>
    <p:sldId id="294" r:id="rId40"/>
    <p:sldId id="338" r:id="rId41"/>
    <p:sldId id="295" r:id="rId42"/>
    <p:sldId id="2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091F03-01CC-D4D6-84BD-5C9066ACCFC3}" name="Schnitzler, Nikki" initials="NS" userId="S::sch960@osumc.edu::54de46f0-6513-4163-a463-41ec563a289e" providerId="AD"/>
  <p188:author id="{75B77404-5D40-4020-2FD6-B74EF91FAC59}" name="Rossfeld, Zach" initials="ZR" userId="S::36706087@id.ohio.gov::7bd30457-0939-4ebe-a7a2-d757b06c64ce" providerId="AD"/>
  <p188:author id="{90542D16-CE30-2A9E-669B-8E47B682072D}" name="Lewis, Marsha" initials="LM" userId="S::lewism5_ohio.edu#ext#@buckeyemailosu.onmicrosoft.com::8b77bd99-e99e-4c74-90fc-2b8c4eb04228" providerId="AD"/>
  <p188:author id="{E9002F18-7033-C2C6-C30C-1D0A9084F75E}" name="Wise, Nadine" initials="WN" userId="S::wise49@osumc.edu::44144d40-815b-49fa-9772-350c3f68dd73" providerId="AD"/>
  <p188:author id="{7CC03F18-DCBF-261E-4746-CE489685C9B3}" name="Ruhil, Anirudh" initials="RA" userId="S::ruhil_ohio.edu#ext#@buckeyemailosu.onmicrosoft.com::f80a056f-1491-4d20-9bee-f247d4aba4ff" providerId="AD"/>
  <p188:author id="{00424220-E809-8AC3-BD4D-BAB0FBA6EA07}" name="Robinson, Ann" initials="AR" userId="S::rob154@osumc.edu::3ce11e4d-a96b-4fc0-ac59-70f1aa0419d0" providerId="AD"/>
  <p188:author id="{16187920-4389-E786-C622-E4747406FA4F}" name="Robinson, Ann" initials="RA" userId="S::ann.robinson_osumc.edu#ext#@buckeyemailosu.onmicrosoft.com::d3788f96-fc56-4224-9028-e7585d4e7e18" providerId="AD"/>
  <p188:author id="{30966024-E80D-66B3-DA57-5F9D833917C3}" name="Tosun, Leyla" initials="TL" userId="S::tosun.3@osu.edu::92cefbde-01dd-4c4e-b734-344eac2d54af" providerId="AD"/>
  <p188:author id="{77E3E824-95F0-2C88-8FF5-D698198B1A9E}" name="Robinson, Ann" initials="AR" userId="S::robinson.861@osu.edu::c14abea6-dee1-47c5-be88-3581c3c7ca75" providerId="AD"/>
  <p188:author id="{484C4228-55B1-0C42-FE70-3861CB74C0A8}" name="Tosun, Leyla" initials="LT" userId="S::tosu01@osumc.edu::fb3db04a-37e5-4d11-8849-b555dc3b32d1" providerId="AD"/>
  <p188:author id="{94DF0A41-5CA3-FA3C-C837-4A00A068D260}" name="Wise, NADINE" initials="" userId="S::wise.1147@osu.edu::1f11c874-c9fd-4dff-a991-59ccab2529d5" providerId="AD"/>
  <p188:author id="{4BB2B747-9B2A-E741-9B53-B5D0CF2ADD01}" name="Morse, Jacqueline" initials="JM" userId="S::10193798@id.ohio.gov::120f4fc4-cea8-4c13-949d-507d875b2893" providerId="AD"/>
  <p188:author id="{A4480F6E-F6F9-0F60-B208-756E62E2ACAD}" name="Ferketich, Amy" initials="FA" userId="S::ferketich.1@osu.edu::1e5ca368-f593-4c1b-9ba3-9c0c32344b4b" providerId="AD"/>
  <p188:author id="{FC7A3273-E5D5-7E7B-DD8B-E953CFA0F647}" name="Mack, Hannah" initials="MH" userId="S::hannah.mack_osumc.edu#ext#@buckeyemailosu.onmicrosoft.com::e5868cef-4c9c-48e2-a776-c6396df33d3c" providerId="AD"/>
  <p188:author id="{4CF97A88-9BC4-2603-9A3B-110E6DD6AE2F}" name="Sahr, Timothy (OSUMC)" initials="S(" userId="S::sahr02_osumc.edu#ext#@buckeyemailosu.onmicrosoft.com::5e857f6c-f133-4dd2-8d2e-382891611851" providerId="AD"/>
  <p188:author id="{50E1CBBF-6F14-1697-354E-B99DA22FEEBA}" name="Tosun, Leyla (OSUMC)" initials="T(" userId="S::tosu01_osumc.edu#ext#@buckeyemailosu.onmicrosoft.com::a32a0183-5590-4672-b6c8-ff1b494b45c0" providerId="AD"/>
  <p188:author id="{059D56C3-FA20-4AE5-EF8D-D4065417B19A}" name="Nwanze, Chukwunonso" initials="NC" userId="S::10202731@id.ohio.gov::9a729653-a981-4e74-9c2d-0cb9ec82293f" providerId="AD"/>
  <p188:author id="{EB5B1BCE-0381-B8DF-5857-855E6A1A474F}" name="Mack, Hannah" initials="HM" userId="S::mac03@osumc.edu::1713d20d-bf36-464b-a656-9bcd61e3ec85" providerId="AD"/>
  <p188:author id="{CA2149DB-C506-4163-B0DF-F03139906B88}" name="Rosebrook, Hilary" initials="RH" userId="S::10059783@id.ohio.gov::2fed9bb3-f874-404f-a689-6133a6ddf033" providerId="AD"/>
  <p188:author id="{7545F2F0-E1F9-51C4-CFBA-B1F1AC461EE6}" name="Mack, Hannah" initials="MH" userId="S::mack.496@osu.edu::6aaacb56-5949-465f-8db5-a6210f35d5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69C2C6"/>
    <a:srgbClr val="6F0D1C"/>
    <a:srgbClr val="8A5E32"/>
    <a:srgbClr val="BBD36F"/>
    <a:srgbClr val="729364"/>
    <a:srgbClr val="EBA70E"/>
    <a:srgbClr val="80A4CC"/>
    <a:srgbClr val="172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5A54D9-9523-5947-5F6B-3DC948B65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76DAD5-1808-28A9-29D3-FD8714ED21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34055B-5240-4A22-9B35-7B8D562DC7B3}" type="datetimeFigureOut">
              <a:rPr lang="en-US" smtClean="0"/>
              <a:t>3/26/2026</a:t>
            </a:fld>
            <a:endParaRPr lang="en-US"/>
          </a:p>
        </p:txBody>
      </p:sp>
      <p:sp>
        <p:nvSpPr>
          <p:cNvPr id="4" name="Footer Placeholder 3">
            <a:extLst>
              <a:ext uri="{FF2B5EF4-FFF2-40B4-BE49-F238E27FC236}">
                <a16:creationId xmlns:a16="http://schemas.microsoft.com/office/drawing/2014/main" id="{BA29CFD6-46CB-3E57-1933-EA817E86F8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A32427-CB36-CF3B-EFF2-EB2EDEBF73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235940-1259-4C9A-B4B4-F9FDC8CD033F}" type="slidenum">
              <a:rPr lang="en-US" smtClean="0"/>
              <a:t>‹#›</a:t>
            </a:fld>
            <a:endParaRPr lang="en-US"/>
          </a:p>
        </p:txBody>
      </p:sp>
    </p:spTree>
    <p:extLst>
      <p:ext uri="{BB962C8B-B14F-4D97-AF65-F5344CB8AC3E}">
        <p14:creationId xmlns:p14="http://schemas.microsoft.com/office/powerpoint/2010/main" val="175073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B1775-BE37-4ADE-9EB7-62E7F7A2DA7A}" type="datetimeFigureOut">
              <a:rPr lang="en-US" smtClean="0"/>
              <a:t>3/26/2026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F9E25-8196-4C95-ABA9-AE321681982E}" type="slidenum">
              <a:rPr lang="en-US" smtClean="0"/>
              <a:t>‹#›</a:t>
            </a:fld>
            <a:endParaRPr lang="en-US"/>
          </a:p>
        </p:txBody>
      </p:sp>
    </p:spTree>
    <p:extLst>
      <p:ext uri="{BB962C8B-B14F-4D97-AF65-F5344CB8AC3E}">
        <p14:creationId xmlns:p14="http://schemas.microsoft.com/office/powerpoint/2010/main" val="38113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b="1">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a:t>
            </a:fld>
            <a:endParaRPr lang="en-US"/>
          </a:p>
        </p:txBody>
      </p:sp>
    </p:spTree>
    <p:extLst>
      <p:ext uri="{BB962C8B-B14F-4D97-AF65-F5344CB8AC3E}">
        <p14:creationId xmlns:p14="http://schemas.microsoft.com/office/powerpoint/2010/main" val="316640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F9E25-8196-4C95-ABA9-AE321681982E}" type="slidenum">
              <a:rPr lang="en-US" smtClean="0"/>
              <a:t>15</a:t>
            </a:fld>
            <a:endParaRPr lang="en-US"/>
          </a:p>
        </p:txBody>
      </p:sp>
    </p:spTree>
    <p:extLst>
      <p:ext uri="{BB962C8B-B14F-4D97-AF65-F5344CB8AC3E}">
        <p14:creationId xmlns:p14="http://schemas.microsoft.com/office/powerpoint/2010/main" val="154126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F9E25-8196-4C95-ABA9-AE321681982E}" type="slidenum">
              <a:rPr lang="en-US" smtClean="0"/>
              <a:t>28</a:t>
            </a:fld>
            <a:endParaRPr lang="en-US"/>
          </a:p>
        </p:txBody>
      </p:sp>
    </p:spTree>
    <p:extLst>
      <p:ext uri="{BB962C8B-B14F-4D97-AF65-F5344CB8AC3E}">
        <p14:creationId xmlns:p14="http://schemas.microsoft.com/office/powerpoint/2010/main" val="1912759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0F9E25-8196-4C95-ABA9-AE321681982E}" type="slidenum">
              <a:rPr lang="en-US" smtClean="0"/>
              <a:t>31</a:t>
            </a:fld>
            <a:endParaRPr lang="en-US"/>
          </a:p>
        </p:txBody>
      </p:sp>
    </p:spTree>
    <p:extLst>
      <p:ext uri="{BB962C8B-B14F-4D97-AF65-F5344CB8AC3E}">
        <p14:creationId xmlns:p14="http://schemas.microsoft.com/office/powerpoint/2010/main" val="420995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36</a:t>
            </a:fld>
            <a:endParaRPr lang="en-US"/>
          </a:p>
        </p:txBody>
      </p:sp>
    </p:spTree>
    <p:extLst>
      <p:ext uri="{BB962C8B-B14F-4D97-AF65-F5344CB8AC3E}">
        <p14:creationId xmlns:p14="http://schemas.microsoft.com/office/powerpoint/2010/main" val="195213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37</a:t>
            </a:fld>
            <a:endParaRPr lang="en-US"/>
          </a:p>
        </p:txBody>
      </p:sp>
    </p:spTree>
    <p:extLst>
      <p:ext uri="{BB962C8B-B14F-4D97-AF65-F5344CB8AC3E}">
        <p14:creationId xmlns:p14="http://schemas.microsoft.com/office/powerpoint/2010/main" val="175105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5</a:t>
            </a:fld>
            <a:endParaRPr lang="en-US"/>
          </a:p>
        </p:txBody>
      </p:sp>
    </p:spTree>
    <p:extLst>
      <p:ext uri="{BB962C8B-B14F-4D97-AF65-F5344CB8AC3E}">
        <p14:creationId xmlns:p14="http://schemas.microsoft.com/office/powerpoint/2010/main" val="51024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endParaRPr lang="en-US" sz="1600" b="1">
              <a:latin typeface="Montserrat"/>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6</a:t>
            </a:fld>
            <a:endParaRPr lang="en-US"/>
          </a:p>
        </p:txBody>
      </p:sp>
    </p:spTree>
    <p:extLst>
      <p:ext uri="{BB962C8B-B14F-4D97-AF65-F5344CB8AC3E}">
        <p14:creationId xmlns:p14="http://schemas.microsoft.com/office/powerpoint/2010/main" val="53304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7</a:t>
            </a:fld>
            <a:endParaRPr lang="en-US"/>
          </a:p>
        </p:txBody>
      </p:sp>
    </p:spTree>
    <p:extLst>
      <p:ext uri="{BB962C8B-B14F-4D97-AF65-F5344CB8AC3E}">
        <p14:creationId xmlns:p14="http://schemas.microsoft.com/office/powerpoint/2010/main" val="378530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51E85-C5BB-5E5D-126C-639B0432F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579A2-E7B5-1E82-880F-8264980ED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09640-55AD-023E-2806-9709F71242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a:extLst>
              <a:ext uri="{FF2B5EF4-FFF2-40B4-BE49-F238E27FC236}">
                <a16:creationId xmlns:a16="http://schemas.microsoft.com/office/drawing/2014/main" id="{83DEEC8B-2C0D-9ADE-F648-5E0BD5E84640}"/>
              </a:ext>
            </a:extLst>
          </p:cNvPr>
          <p:cNvSpPr>
            <a:spLocks noGrp="1"/>
          </p:cNvSpPr>
          <p:nvPr>
            <p:ph type="sldNum" sz="quarter" idx="5"/>
          </p:nvPr>
        </p:nvSpPr>
        <p:spPr/>
        <p:txBody>
          <a:bodyPr/>
          <a:lstStyle/>
          <a:p>
            <a:fld id="{3E0F9E25-8196-4C95-ABA9-AE321681982E}" type="slidenum">
              <a:rPr lang="en-US" smtClean="0"/>
              <a:t>8</a:t>
            </a:fld>
            <a:endParaRPr lang="en-US"/>
          </a:p>
        </p:txBody>
      </p:sp>
    </p:spTree>
    <p:extLst>
      <p:ext uri="{BB962C8B-B14F-4D97-AF65-F5344CB8AC3E}">
        <p14:creationId xmlns:p14="http://schemas.microsoft.com/office/powerpoint/2010/main" val="2128749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9</a:t>
            </a:fld>
            <a:endParaRPr lang="en-US"/>
          </a:p>
        </p:txBody>
      </p:sp>
    </p:spTree>
    <p:extLst>
      <p:ext uri="{BB962C8B-B14F-4D97-AF65-F5344CB8AC3E}">
        <p14:creationId xmlns:p14="http://schemas.microsoft.com/office/powerpoint/2010/main" val="315872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10</a:t>
            </a:fld>
            <a:endParaRPr lang="en-US"/>
          </a:p>
        </p:txBody>
      </p:sp>
    </p:spTree>
    <p:extLst>
      <p:ext uri="{BB962C8B-B14F-4D97-AF65-F5344CB8AC3E}">
        <p14:creationId xmlns:p14="http://schemas.microsoft.com/office/powerpoint/2010/main" val="294990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11</a:t>
            </a:fld>
            <a:endParaRPr lang="en-US"/>
          </a:p>
        </p:txBody>
      </p:sp>
    </p:spTree>
    <p:extLst>
      <p:ext uri="{BB962C8B-B14F-4D97-AF65-F5344CB8AC3E}">
        <p14:creationId xmlns:p14="http://schemas.microsoft.com/office/powerpoint/2010/main" val="206652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3E0F9E25-8196-4C95-ABA9-AE321681982E}" type="slidenum">
              <a:rPr lang="en-US" smtClean="0"/>
              <a:t>13</a:t>
            </a:fld>
            <a:endParaRPr lang="en-US"/>
          </a:p>
        </p:txBody>
      </p:sp>
    </p:spTree>
    <p:extLst>
      <p:ext uri="{BB962C8B-B14F-4D97-AF65-F5344CB8AC3E}">
        <p14:creationId xmlns:p14="http://schemas.microsoft.com/office/powerpoint/2010/main" val="410111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290B5E-8EFA-D170-CA21-2431D8F7CCD6}"/>
              </a:ext>
            </a:extLst>
          </p:cNvPr>
          <p:cNvSpPr/>
          <p:nvPr userDrawn="1"/>
        </p:nvSpPr>
        <p:spPr>
          <a:xfrm>
            <a:off x="0" y="1"/>
            <a:ext cx="12192000" cy="461818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E26C2-2D76-002B-1BA0-9310739EB9E2}"/>
              </a:ext>
            </a:extLst>
          </p:cNvPr>
          <p:cNvSpPr>
            <a:spLocks noGrp="1"/>
          </p:cNvSpPr>
          <p:nvPr>
            <p:ph type="ctrTitle" hasCustomPrompt="1"/>
          </p:nvPr>
        </p:nvSpPr>
        <p:spPr>
          <a:xfrm>
            <a:off x="1524000" y="1122363"/>
            <a:ext cx="9144000" cy="2387600"/>
          </a:xfrm>
        </p:spPr>
        <p:txBody>
          <a:bodyPr anchor="b">
            <a:noAutofit/>
          </a:bodyPr>
          <a:lstStyle>
            <a:lvl1pPr algn="ctr">
              <a:defRPr sz="4800" b="1">
                <a:solidFill>
                  <a:schemeClr val="bg1">
                    <a:lumMod val="95000"/>
                  </a:schemeClr>
                </a:solidFill>
                <a:latin typeface="+mn-lt"/>
              </a:defRPr>
            </a:lvl1pPr>
          </a:lstStyle>
          <a:p>
            <a:r>
              <a:rPr lang="en-US"/>
              <a:t>Chartbook Name</a:t>
            </a:r>
          </a:p>
        </p:txBody>
      </p:sp>
      <p:sp>
        <p:nvSpPr>
          <p:cNvPr id="3" name="Subtitle 2">
            <a:extLst>
              <a:ext uri="{FF2B5EF4-FFF2-40B4-BE49-F238E27FC236}">
                <a16:creationId xmlns:a16="http://schemas.microsoft.com/office/drawing/2014/main" id="{02B36D61-B273-12BF-2162-C301A49840FB}"/>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400" i="1">
                <a:solidFill>
                  <a:schemeClr val="bg1">
                    <a:lumMod val="9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May 2024</a:t>
            </a:r>
          </a:p>
        </p:txBody>
      </p:sp>
      <p:sp>
        <p:nvSpPr>
          <p:cNvPr id="10" name="Rectangle 9">
            <a:extLst>
              <a:ext uri="{FF2B5EF4-FFF2-40B4-BE49-F238E27FC236}">
                <a16:creationId xmlns:a16="http://schemas.microsoft.com/office/drawing/2014/main" id="{F921ACA2-915E-D3E7-DEF9-3AD6C75ADC87}"/>
              </a:ext>
            </a:extLst>
          </p:cNvPr>
          <p:cNvSpPr/>
          <p:nvPr userDrawn="1"/>
        </p:nvSpPr>
        <p:spPr>
          <a:xfrm>
            <a:off x="0" y="6078583"/>
            <a:ext cx="12192000" cy="8665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red logo&#10;&#10;Description automatically generated">
            <a:extLst>
              <a:ext uri="{FF2B5EF4-FFF2-40B4-BE49-F238E27FC236}">
                <a16:creationId xmlns:a16="http://schemas.microsoft.com/office/drawing/2014/main" id="{E539F22D-2B0D-3C28-21C5-70FF470642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065" y="6186412"/>
            <a:ext cx="1022935" cy="650843"/>
          </a:xfrm>
          <a:prstGeom prst="rect">
            <a:avLst/>
          </a:prstGeom>
        </p:spPr>
      </p:pic>
      <p:pic>
        <p:nvPicPr>
          <p:cNvPr id="14" name="Picture 13" descr="Blue text on a black background&#10;&#10;Description automatically generated">
            <a:extLst>
              <a:ext uri="{FF2B5EF4-FFF2-40B4-BE49-F238E27FC236}">
                <a16:creationId xmlns:a16="http://schemas.microsoft.com/office/drawing/2014/main" id="{ED747826-BBBC-F121-D00C-24DA2814EB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5615" y="6272961"/>
            <a:ext cx="1733253" cy="477744"/>
          </a:xfrm>
          <a:prstGeom prst="rect">
            <a:avLst/>
          </a:prstGeom>
        </p:spPr>
      </p:pic>
      <p:pic>
        <p:nvPicPr>
          <p:cNvPr id="16" name="Picture 15" descr="A logo with blue text&#10;&#10;Description automatically generated">
            <a:extLst>
              <a:ext uri="{FF2B5EF4-FFF2-40B4-BE49-F238E27FC236}">
                <a16:creationId xmlns:a16="http://schemas.microsoft.com/office/drawing/2014/main" id="{4BCCB1DE-A124-C0BA-11CE-29E136F567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7264" y="6186412"/>
            <a:ext cx="991605" cy="610314"/>
          </a:xfrm>
          <a:prstGeom prst="rect">
            <a:avLst/>
          </a:prstGeom>
        </p:spPr>
      </p:pic>
      <p:pic>
        <p:nvPicPr>
          <p:cNvPr id="18" name="Picture 17">
            <a:extLst>
              <a:ext uri="{FF2B5EF4-FFF2-40B4-BE49-F238E27FC236}">
                <a16:creationId xmlns:a16="http://schemas.microsoft.com/office/drawing/2014/main" id="{38555D44-D46E-33CE-37C5-9AE9EC63314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481604" y="6283049"/>
            <a:ext cx="2209331" cy="462259"/>
          </a:xfrm>
          <a:prstGeom prst="rect">
            <a:avLst/>
          </a:prstGeom>
        </p:spPr>
      </p:pic>
      <p:sp>
        <p:nvSpPr>
          <p:cNvPr id="20" name="Rectangle 19">
            <a:extLst>
              <a:ext uri="{FF2B5EF4-FFF2-40B4-BE49-F238E27FC236}">
                <a16:creationId xmlns:a16="http://schemas.microsoft.com/office/drawing/2014/main" id="{FAB034B2-ED91-4FD7-F614-F3A28061D1FB}"/>
              </a:ext>
            </a:extLst>
          </p:cNvPr>
          <p:cNvSpPr/>
          <p:nvPr userDrawn="1"/>
        </p:nvSpPr>
        <p:spPr>
          <a:xfrm>
            <a:off x="3269524" y="4901585"/>
            <a:ext cx="1254034" cy="822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D1D85E-C40A-7831-8B6B-0FBD34992D22}"/>
              </a:ext>
            </a:extLst>
          </p:cNvPr>
          <p:cNvSpPr/>
          <p:nvPr userDrawn="1"/>
        </p:nvSpPr>
        <p:spPr>
          <a:xfrm>
            <a:off x="4523557" y="490158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F85B87-4019-256D-AF8D-9EEA301CDF96}"/>
              </a:ext>
            </a:extLst>
          </p:cNvPr>
          <p:cNvSpPr/>
          <p:nvPr userDrawn="1"/>
        </p:nvSpPr>
        <p:spPr>
          <a:xfrm>
            <a:off x="7666263" y="4901584"/>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lts slide option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3" name="Content Placeholder 2">
            <a:extLst>
              <a:ext uri="{FF2B5EF4-FFF2-40B4-BE49-F238E27FC236}">
                <a16:creationId xmlns:a16="http://schemas.microsoft.com/office/drawing/2014/main" id="{7A7FDB41-9FBC-5C6C-543E-ADC6B921CBCC}"/>
              </a:ext>
            </a:extLst>
          </p:cNvPr>
          <p:cNvSpPr>
            <a:spLocks noGrp="1"/>
          </p:cNvSpPr>
          <p:nvPr>
            <p:ph sz="half" idx="13" hasCustomPrompt="1"/>
          </p:nvPr>
        </p:nvSpPr>
        <p:spPr>
          <a:xfrm>
            <a:off x="627016" y="4589254"/>
            <a:ext cx="10974434" cy="1587260"/>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a:lnSpc>
                <a:spcPct val="100000"/>
              </a:lnSpc>
            </a:pPr>
            <a:r>
              <a:rPr lang="en-US"/>
              <a:t>Summary text goes here</a:t>
            </a:r>
          </a:p>
        </p:txBody>
      </p:sp>
      <p:sp>
        <p:nvSpPr>
          <p:cNvPr id="13" name="Rectangle 12">
            <a:extLst>
              <a:ext uri="{FF2B5EF4-FFF2-40B4-BE49-F238E27FC236}">
                <a16:creationId xmlns:a16="http://schemas.microsoft.com/office/drawing/2014/main" id="{BC6B0AF2-32E3-DD5A-E824-35B9FE82E3D8}"/>
              </a:ext>
            </a:extLst>
          </p:cNvPr>
          <p:cNvSpPr/>
          <p:nvPr userDrawn="1"/>
        </p:nvSpPr>
        <p:spPr>
          <a:xfrm>
            <a:off x="0" y="1125422"/>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98BDA4E-F787-ECBE-53FB-DC3BB20350DA}"/>
              </a:ext>
            </a:extLst>
          </p:cNvPr>
          <p:cNvSpPr/>
          <p:nvPr userDrawn="1"/>
        </p:nvSpPr>
        <p:spPr>
          <a:xfrm>
            <a:off x="1252945" y="1125421"/>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DE8802-4457-6237-A9B4-93DCA1CA3272}"/>
              </a:ext>
            </a:extLst>
          </p:cNvPr>
          <p:cNvSpPr/>
          <p:nvPr userDrawn="1"/>
        </p:nvSpPr>
        <p:spPr>
          <a:xfrm>
            <a:off x="4386376" y="1125421"/>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80D1A7B-E849-DDA2-B97F-A1F626E9F132}"/>
              </a:ext>
            </a:extLst>
          </p:cNvPr>
          <p:cNvSpPr>
            <a:spLocks noGrp="1"/>
          </p:cNvSpPr>
          <p:nvPr>
            <p:ph sz="quarter" idx="14" hasCustomPrompt="1"/>
          </p:nvPr>
        </p:nvSpPr>
        <p:spPr>
          <a:xfrm>
            <a:off x="627016" y="1613141"/>
            <a:ext cx="10974434" cy="2743200"/>
          </a:xfrm>
        </p:spPr>
        <p:txBody>
          <a:bodyPr/>
          <a:lstStyle>
            <a:lvl1pPr marL="0" indent="0">
              <a:buNone/>
              <a:defRPr/>
            </a:lvl1pPr>
          </a:lstStyle>
          <a:p>
            <a:pPr lvl="0"/>
            <a:r>
              <a:rPr lang="en-US"/>
              <a:t>Graphic goes here</a:t>
            </a:r>
          </a:p>
        </p:txBody>
      </p:sp>
      <p:sp>
        <p:nvSpPr>
          <p:cNvPr id="7" name="Title 6">
            <a:extLst>
              <a:ext uri="{FF2B5EF4-FFF2-40B4-BE49-F238E27FC236}">
                <a16:creationId xmlns:a16="http://schemas.microsoft.com/office/drawing/2014/main" id="{F19E4E94-D577-D745-5107-E2FDC1B8AFDF}"/>
              </a:ext>
            </a:extLst>
          </p:cNvPr>
          <p:cNvSpPr>
            <a:spLocks noGrp="1"/>
          </p:cNvSpPr>
          <p:nvPr>
            <p:ph type="title" hasCustomPrompt="1"/>
          </p:nvPr>
        </p:nvSpPr>
        <p:spPr>
          <a:xfrm>
            <a:off x="627016" y="1"/>
            <a:ext cx="10974433" cy="1215922"/>
          </a:xfrm>
        </p:spPr>
        <p:txBody>
          <a:bodyPr>
            <a:normAutofit/>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193627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3" name="Content Placeholder 2">
            <a:extLst>
              <a:ext uri="{FF2B5EF4-FFF2-40B4-BE49-F238E27FC236}">
                <a16:creationId xmlns:a16="http://schemas.microsoft.com/office/drawing/2014/main" id="{7A7FDB41-9FBC-5C6C-543E-ADC6B921CBCC}"/>
              </a:ext>
            </a:extLst>
          </p:cNvPr>
          <p:cNvSpPr>
            <a:spLocks noGrp="1"/>
          </p:cNvSpPr>
          <p:nvPr>
            <p:ph sz="half" idx="13" hasCustomPrompt="1"/>
          </p:nvPr>
        </p:nvSpPr>
        <p:spPr>
          <a:xfrm>
            <a:off x="627015" y="4672619"/>
            <a:ext cx="10984138" cy="1515184"/>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Summary text goes here</a:t>
            </a:r>
          </a:p>
        </p:txBody>
      </p:sp>
      <p:sp>
        <p:nvSpPr>
          <p:cNvPr id="14" name="Rectangle 13">
            <a:extLst>
              <a:ext uri="{FF2B5EF4-FFF2-40B4-BE49-F238E27FC236}">
                <a16:creationId xmlns:a16="http://schemas.microsoft.com/office/drawing/2014/main" id="{0BED5EE4-6D7E-9294-8453-07889ED4A2AC}"/>
              </a:ext>
            </a:extLst>
          </p:cNvPr>
          <p:cNvSpPr/>
          <p:nvPr userDrawn="1"/>
        </p:nvSpPr>
        <p:spPr>
          <a:xfrm>
            <a:off x="0" y="1098711"/>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6DDEDB-9DE1-2D93-F443-496AEF52E116}"/>
              </a:ext>
            </a:extLst>
          </p:cNvPr>
          <p:cNvSpPr/>
          <p:nvPr userDrawn="1"/>
        </p:nvSpPr>
        <p:spPr>
          <a:xfrm>
            <a:off x="1252945" y="1091944"/>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083AF0-DD30-5DD8-B4A4-C1B574D874CE}"/>
              </a:ext>
            </a:extLst>
          </p:cNvPr>
          <p:cNvSpPr/>
          <p:nvPr userDrawn="1"/>
        </p:nvSpPr>
        <p:spPr>
          <a:xfrm>
            <a:off x="4386376" y="1091944"/>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3CE8FD1-1427-9D7B-870A-D19F9EF38EA2}"/>
              </a:ext>
            </a:extLst>
          </p:cNvPr>
          <p:cNvSpPr>
            <a:spLocks noGrp="1"/>
          </p:cNvSpPr>
          <p:nvPr>
            <p:ph sz="quarter" idx="14" hasCustomPrompt="1"/>
          </p:nvPr>
        </p:nvSpPr>
        <p:spPr>
          <a:xfrm>
            <a:off x="2415210" y="1351413"/>
            <a:ext cx="7335216" cy="3152659"/>
          </a:xfrm>
        </p:spPr>
        <p:txBody>
          <a:bodyPr/>
          <a:lstStyle>
            <a:lvl1pPr marL="0" indent="0">
              <a:buNone/>
              <a:defRPr/>
            </a:lvl1pPr>
          </a:lstStyle>
          <a:p>
            <a:pPr lvl="0"/>
            <a:r>
              <a:rPr lang="en-US"/>
              <a:t>Table goes here</a:t>
            </a:r>
          </a:p>
        </p:txBody>
      </p:sp>
      <p:sp>
        <p:nvSpPr>
          <p:cNvPr id="9" name="Title 8">
            <a:extLst>
              <a:ext uri="{FF2B5EF4-FFF2-40B4-BE49-F238E27FC236}">
                <a16:creationId xmlns:a16="http://schemas.microsoft.com/office/drawing/2014/main" id="{FBEDD88C-0740-1617-DEF8-9602067DFA17}"/>
              </a:ext>
            </a:extLst>
          </p:cNvPr>
          <p:cNvSpPr>
            <a:spLocks noGrp="1"/>
          </p:cNvSpPr>
          <p:nvPr>
            <p:ph type="title" hasCustomPrompt="1"/>
          </p:nvPr>
        </p:nvSpPr>
        <p:spPr>
          <a:xfrm>
            <a:off x="627016" y="7415"/>
            <a:ext cx="10984137" cy="1175451"/>
          </a:xfrm>
        </p:spPr>
        <p:txBody>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208618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of 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66885" cy="1136970"/>
          </a:xfrm>
        </p:spPr>
        <p:txBody>
          <a:bodyPr/>
          <a:lstStyle>
            <a:lvl1pPr>
              <a:defRPr b="1">
                <a:solidFill>
                  <a:srgbClr val="013857"/>
                </a:solidFill>
                <a:latin typeface="+mn-lt"/>
              </a:defRPr>
            </a:lvl1pPr>
          </a:lstStyle>
          <a:p>
            <a:r>
              <a:rPr lang="en-US"/>
              <a:t>Summary of Results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78296" y="1391479"/>
            <a:ext cx="11688417" cy="4785484"/>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3" name="Rectangle 12">
            <a:extLst>
              <a:ext uri="{FF2B5EF4-FFF2-40B4-BE49-F238E27FC236}">
                <a16:creationId xmlns:a16="http://schemas.microsoft.com/office/drawing/2014/main" id="{07B06592-5602-87EC-97BD-07B6F9F23160}"/>
              </a:ext>
            </a:extLst>
          </p:cNvPr>
          <p:cNvSpPr/>
          <p:nvPr userDrawn="1"/>
        </p:nvSpPr>
        <p:spPr>
          <a:xfrm>
            <a:off x="0" y="112565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78BFEF-811D-75BA-ADEB-C6D918AFC1FD}"/>
              </a:ext>
            </a:extLst>
          </p:cNvPr>
          <p:cNvSpPr/>
          <p:nvPr userDrawn="1"/>
        </p:nvSpPr>
        <p:spPr>
          <a:xfrm>
            <a:off x="1252945" y="112564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EA80AD-7F03-2581-E1AA-10EB232D1F6B}"/>
              </a:ext>
            </a:extLst>
          </p:cNvPr>
          <p:cNvSpPr/>
          <p:nvPr userDrawn="1"/>
        </p:nvSpPr>
        <p:spPr>
          <a:xfrm>
            <a:off x="4386376" y="112564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073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598677" y="0"/>
            <a:ext cx="11012477" cy="1147313"/>
          </a:xfrm>
        </p:spPr>
        <p:txBody>
          <a:bodyPr/>
          <a:lstStyle>
            <a:lvl1pPr>
              <a:defRPr b="1">
                <a:solidFill>
                  <a:srgbClr val="013857"/>
                </a:solidFill>
                <a:latin typeface="+mn-lt"/>
              </a:defRPr>
            </a:lvl1pPr>
          </a:lstStyle>
          <a:p>
            <a:r>
              <a:rPr lang="en-US"/>
              <a:t>Acknowledgments </a:t>
            </a:r>
          </a:p>
        </p:txBody>
      </p:sp>
      <p:pic>
        <p:nvPicPr>
          <p:cNvPr id="15" name="Picture 14" descr="A logo with blue text&#10;&#10;Description automatically generated">
            <a:extLst>
              <a:ext uri="{FF2B5EF4-FFF2-40B4-BE49-F238E27FC236}">
                <a16:creationId xmlns:a16="http://schemas.microsoft.com/office/drawing/2014/main" id="{F3BD47A1-4326-8350-4B6D-59D5A57CD8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0279" y="2387440"/>
            <a:ext cx="2154382" cy="1325980"/>
          </a:xfrm>
          <a:prstGeom prst="rect">
            <a:avLst/>
          </a:prstGeom>
        </p:spPr>
      </p:pic>
      <p:pic>
        <p:nvPicPr>
          <p:cNvPr id="17" name="Graphic 16">
            <a:extLst>
              <a:ext uri="{FF2B5EF4-FFF2-40B4-BE49-F238E27FC236}">
                <a16:creationId xmlns:a16="http://schemas.microsoft.com/office/drawing/2014/main" id="{CB0A0663-09E8-178E-70B0-A8A8CBAF61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206" y="4046402"/>
            <a:ext cx="10936594" cy="978180"/>
          </a:xfrm>
          <a:prstGeom prst="rect">
            <a:avLst/>
          </a:prstGeom>
        </p:spPr>
      </p:pic>
      <p:pic>
        <p:nvPicPr>
          <p:cNvPr id="19" name="Picture 18" descr="A black and white logo&#10;&#10;Description automatically generated">
            <a:extLst>
              <a:ext uri="{FF2B5EF4-FFF2-40B4-BE49-F238E27FC236}">
                <a16:creationId xmlns:a16="http://schemas.microsoft.com/office/drawing/2014/main" id="{8608FA39-E08D-0C48-C39F-A383AE0D9A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0" y="2402729"/>
            <a:ext cx="3657607" cy="1295403"/>
          </a:xfrm>
          <a:prstGeom prst="rect">
            <a:avLst/>
          </a:prstGeom>
        </p:spPr>
      </p:pic>
      <p:sp>
        <p:nvSpPr>
          <p:cNvPr id="12" name="Rectangle 11">
            <a:extLst>
              <a:ext uri="{FF2B5EF4-FFF2-40B4-BE49-F238E27FC236}">
                <a16:creationId xmlns:a16="http://schemas.microsoft.com/office/drawing/2014/main" id="{221FEE4D-48D8-9D0D-2940-B16A144C60E7}"/>
              </a:ext>
            </a:extLst>
          </p:cNvPr>
          <p:cNvSpPr/>
          <p:nvPr userDrawn="1"/>
        </p:nvSpPr>
        <p:spPr>
          <a:xfrm>
            <a:off x="0" y="111149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1266CD-595D-D805-D10F-30B7EECEF8B9}"/>
              </a:ext>
            </a:extLst>
          </p:cNvPr>
          <p:cNvSpPr/>
          <p:nvPr userDrawn="1"/>
        </p:nvSpPr>
        <p:spPr>
          <a:xfrm>
            <a:off x="1252945" y="111148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D8E1B07-42A1-4E0D-AF0B-9174C786AC52}"/>
              </a:ext>
            </a:extLst>
          </p:cNvPr>
          <p:cNvSpPr/>
          <p:nvPr userDrawn="1"/>
        </p:nvSpPr>
        <p:spPr>
          <a:xfrm>
            <a:off x="4386376" y="111148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630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75511" cy="1155940"/>
          </a:xfrm>
        </p:spPr>
        <p:txBody>
          <a:bodyPr/>
          <a:lstStyle>
            <a:lvl1pPr>
              <a:defRPr b="1">
                <a:solidFill>
                  <a:srgbClr val="013857"/>
                </a:solidFill>
                <a:latin typeface="+mn-lt"/>
              </a:defRPr>
            </a:lvl1pPr>
          </a:lstStyle>
          <a:p>
            <a:r>
              <a:rPr lang="en-US"/>
              <a:t>References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58417" y="1345722"/>
            <a:ext cx="11658600" cy="4831242"/>
          </a:xfrm>
        </p:spPr>
        <p:txBody>
          <a:bodyPr numCol="2">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a:t>
            </a:r>
          </a:p>
        </p:txBody>
      </p:sp>
      <p:sp>
        <p:nvSpPr>
          <p:cNvPr id="3" name="Rectangle 2">
            <a:extLst>
              <a:ext uri="{FF2B5EF4-FFF2-40B4-BE49-F238E27FC236}">
                <a16:creationId xmlns:a16="http://schemas.microsoft.com/office/drawing/2014/main" id="{333669A8-9556-4641-C1AB-5D959C314A23}"/>
              </a:ext>
            </a:extLst>
          </p:cNvPr>
          <p:cNvSpPr/>
          <p:nvPr userDrawn="1"/>
        </p:nvSpPr>
        <p:spPr>
          <a:xfrm>
            <a:off x="-2" y="1110312"/>
            <a:ext cx="1254034" cy="854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06D6EB-B92C-3AB5-E2BA-F7772A789D23}"/>
              </a:ext>
            </a:extLst>
          </p:cNvPr>
          <p:cNvSpPr/>
          <p:nvPr userDrawn="1"/>
        </p:nvSpPr>
        <p:spPr>
          <a:xfrm>
            <a:off x="1252943" y="111356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2D4BD5-DC45-BA3A-2147-FED53B7CAA3A}"/>
              </a:ext>
            </a:extLst>
          </p:cNvPr>
          <p:cNvSpPr/>
          <p:nvPr userDrawn="1"/>
        </p:nvSpPr>
        <p:spPr>
          <a:xfrm>
            <a:off x="4396738" y="1113416"/>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02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uth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09857" y="0"/>
            <a:ext cx="10081832" cy="1172213"/>
          </a:xfrm>
        </p:spPr>
        <p:txBody>
          <a:bodyPr/>
          <a:lstStyle>
            <a:lvl1pPr>
              <a:defRPr b="1">
                <a:solidFill>
                  <a:srgbClr val="013857"/>
                </a:solidFill>
                <a:latin typeface="+mn-lt"/>
              </a:defRPr>
            </a:lvl1pPr>
          </a:lstStyle>
          <a:p>
            <a:r>
              <a:rPr lang="en-US"/>
              <a:t>Authors </a:t>
            </a:r>
          </a:p>
        </p:txBody>
      </p:sp>
      <p:sp>
        <p:nvSpPr>
          <p:cNvPr id="3" name="Content Placeholder 2">
            <a:extLst>
              <a:ext uri="{FF2B5EF4-FFF2-40B4-BE49-F238E27FC236}">
                <a16:creationId xmlns:a16="http://schemas.microsoft.com/office/drawing/2014/main" id="{03136741-B80F-E25D-F262-F3C9147D1EBF}"/>
              </a:ext>
            </a:extLst>
          </p:cNvPr>
          <p:cNvSpPr>
            <a:spLocks noGrp="1"/>
          </p:cNvSpPr>
          <p:nvPr>
            <p:ph idx="1"/>
          </p:nvPr>
        </p:nvSpPr>
        <p:spPr>
          <a:xfrm>
            <a:off x="627018" y="1644802"/>
            <a:ext cx="10081832" cy="2659991"/>
          </a:xfrm>
        </p:spPr>
        <p:txBody>
          <a:bodyPr>
            <a:noAutofit/>
          </a:bodyPr>
          <a:lstStyle>
            <a:lvl1pPr marL="0" indent="0">
              <a:lnSpc>
                <a:spcPct val="100000"/>
              </a:lnSpc>
              <a:spcBef>
                <a:spcPts val="1000"/>
              </a:spcBef>
              <a:buNone/>
              <a:defRPr>
                <a:solidFill>
                  <a:srgbClr val="013857"/>
                </a:solidFill>
                <a:latin typeface="+mn-lt"/>
              </a:defRPr>
            </a:lvl1pPr>
            <a:lvl2pPr>
              <a:lnSpc>
                <a:spcPct val="100000"/>
              </a:lnSpc>
              <a:spcBef>
                <a:spcPts val="1000"/>
              </a:spcBef>
              <a:defRPr>
                <a:solidFill>
                  <a:srgbClr val="013857"/>
                </a:solidFill>
                <a:latin typeface="Montserrat" pitchFamily="2" charset="0"/>
              </a:defRPr>
            </a:lvl2pPr>
            <a:lvl3pPr>
              <a:lnSpc>
                <a:spcPct val="100000"/>
              </a:lnSpc>
              <a:spcBef>
                <a:spcPts val="1000"/>
              </a:spcBef>
              <a:defRPr>
                <a:solidFill>
                  <a:srgbClr val="013857"/>
                </a:solidFill>
                <a:latin typeface="Montserrat" pitchFamily="2" charset="0"/>
              </a:defRPr>
            </a:lvl3pPr>
            <a:lvl4pPr>
              <a:lnSpc>
                <a:spcPct val="100000"/>
              </a:lnSpc>
              <a:spcBef>
                <a:spcPts val="1000"/>
              </a:spcBef>
              <a:defRPr>
                <a:solidFill>
                  <a:srgbClr val="013857"/>
                </a:solidFill>
                <a:latin typeface="Montserrat" pitchFamily="2" charset="0"/>
              </a:defRPr>
            </a:lvl4pPr>
            <a:lvl5pPr>
              <a:lnSpc>
                <a:spcPct val="100000"/>
              </a:lnSpc>
              <a:spcBef>
                <a:spcPts val="1000"/>
              </a:spcBef>
              <a:defRPr>
                <a:solidFill>
                  <a:srgbClr val="013857"/>
                </a:solidFill>
                <a:latin typeface="Montserrat" pitchFamily="2" charset="0"/>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a:p>
        </p:txBody>
      </p:sp>
      <p:sp>
        <p:nvSpPr>
          <p:cNvPr id="13" name="Date Placeholder 12">
            <a:extLst>
              <a:ext uri="{FF2B5EF4-FFF2-40B4-BE49-F238E27FC236}">
                <a16:creationId xmlns:a16="http://schemas.microsoft.com/office/drawing/2014/main" id="{4A2DE7E5-F715-6B92-EDE4-10D62CFA06F9}"/>
              </a:ext>
            </a:extLst>
          </p:cNvPr>
          <p:cNvSpPr>
            <a:spLocks noGrp="1"/>
          </p:cNvSpPr>
          <p:nvPr>
            <p:ph type="dt" sz="half" idx="10"/>
          </p:nvPr>
        </p:nvSpPr>
        <p:spPr>
          <a:xfrm>
            <a:off x="838199" y="6356350"/>
            <a:ext cx="3197087" cy="365125"/>
          </a:xfrm>
        </p:spPr>
        <p:txBody>
          <a:bodyPr/>
          <a:lstStyle>
            <a:lvl1pPr>
              <a:defRPr sz="1800">
                <a:solidFill>
                  <a:srgbClr val="013857"/>
                </a:solidFill>
                <a:latin typeface="+mn-lt"/>
              </a:defRPr>
            </a:lvl1pPr>
          </a:lstStyle>
          <a:p>
            <a:r>
              <a:rPr lang="en-US"/>
              <a:t>Chartbook Name, 2023 OMAS</a:t>
            </a:r>
          </a:p>
        </p:txBody>
      </p:sp>
      <p:sp>
        <p:nvSpPr>
          <p:cNvPr id="14" name="Footer Placeholder 13">
            <a:extLst>
              <a:ext uri="{FF2B5EF4-FFF2-40B4-BE49-F238E27FC236}">
                <a16:creationId xmlns:a16="http://schemas.microsoft.com/office/drawing/2014/main" id="{CA2B275C-FEA2-B8C9-0EBE-A86FA26868D0}"/>
              </a:ext>
            </a:extLst>
          </p:cNvPr>
          <p:cNvSpPr>
            <a:spLocks noGrp="1"/>
          </p:cNvSpPr>
          <p:nvPr>
            <p:ph type="ftr" sz="quarter" idx="11"/>
          </p:nvPr>
        </p:nvSpPr>
        <p:spPr/>
        <p:txBody>
          <a:bodyPr/>
          <a:lstStyle>
            <a:lvl1pPr>
              <a:defRPr sz="1800">
                <a:solidFill>
                  <a:srgbClr val="013857"/>
                </a:solidFill>
                <a:latin typeface="+mn-lt"/>
              </a:defRPr>
            </a:lvl1pPr>
          </a:lstStyle>
          <a:p>
            <a:r>
              <a:rPr lang="en-US"/>
              <a:t>grc.osu.edu/OMAS</a:t>
            </a:r>
          </a:p>
        </p:txBody>
      </p:sp>
      <p:sp>
        <p:nvSpPr>
          <p:cNvPr id="15" name="Slide Number Placeholder 14">
            <a:extLst>
              <a:ext uri="{FF2B5EF4-FFF2-40B4-BE49-F238E27FC236}">
                <a16:creationId xmlns:a16="http://schemas.microsoft.com/office/drawing/2014/main" id="{237C7BD8-F75F-008A-21CF-FC8C1AFE80B2}"/>
              </a:ext>
            </a:extLst>
          </p:cNvPr>
          <p:cNvSpPr>
            <a:spLocks noGrp="1"/>
          </p:cNvSpPr>
          <p:nvPr>
            <p:ph type="sldNum" sz="quarter" idx="12"/>
          </p:nvPr>
        </p:nvSpPr>
        <p:spPr/>
        <p:txBody>
          <a:bodyPr/>
          <a:lstStyle>
            <a:lvl1pPr>
              <a:defRPr sz="1800">
                <a:solidFill>
                  <a:srgbClr val="013857"/>
                </a:solidFill>
              </a:defRPr>
            </a:lvl1pPr>
          </a:lstStyle>
          <a:p>
            <a:fld id="{0A669724-DD91-4AA3-A612-CAD27DEDD8B7}" type="slidenum">
              <a:rPr lang="en-US" smtClean="0"/>
              <a:pPr/>
              <a:t>‹#›</a:t>
            </a:fld>
            <a:endParaRPr lang="en-US"/>
          </a:p>
        </p:txBody>
      </p:sp>
      <p:sp>
        <p:nvSpPr>
          <p:cNvPr id="6" name="Rectangle 5">
            <a:extLst>
              <a:ext uri="{FF2B5EF4-FFF2-40B4-BE49-F238E27FC236}">
                <a16:creationId xmlns:a16="http://schemas.microsoft.com/office/drawing/2014/main" id="{490669DD-1C10-31B3-B9E1-08796A6421FE}"/>
              </a:ext>
            </a:extLst>
          </p:cNvPr>
          <p:cNvSpPr/>
          <p:nvPr userDrawn="1"/>
        </p:nvSpPr>
        <p:spPr>
          <a:xfrm>
            <a:off x="92" y="1089919"/>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491802-3153-C504-C7A1-4C584D50F070}"/>
              </a:ext>
            </a:extLst>
          </p:cNvPr>
          <p:cNvSpPr/>
          <p:nvPr userDrawn="1"/>
        </p:nvSpPr>
        <p:spPr>
          <a:xfrm>
            <a:off x="1254125" y="1089918"/>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236311-6E69-54FF-2D9A-6F22DE2239A9}"/>
              </a:ext>
            </a:extLst>
          </p:cNvPr>
          <p:cNvSpPr/>
          <p:nvPr userDrawn="1"/>
        </p:nvSpPr>
        <p:spPr>
          <a:xfrm>
            <a:off x="4396831" y="1089918"/>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75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7" y="1"/>
            <a:ext cx="10958256" cy="1215344"/>
          </a:xfrm>
        </p:spPr>
        <p:txBody>
          <a:bodyPr/>
          <a:lstStyle>
            <a:lvl1pPr>
              <a:defRPr b="1">
                <a:solidFill>
                  <a:srgbClr val="013857"/>
                </a:solidFill>
                <a:latin typeface="+mn-lt"/>
              </a:defRPr>
            </a:lvl1pPr>
          </a:lstStyle>
          <a:p>
            <a:r>
              <a:rPr lang="en-US"/>
              <a:t>Executive Summary </a:t>
            </a:r>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31476" y="1345721"/>
            <a:ext cx="11774994" cy="4701403"/>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a:t>
            </a:r>
          </a:p>
        </p:txBody>
      </p:sp>
      <p:sp>
        <p:nvSpPr>
          <p:cNvPr id="14" name="TextBox 13">
            <a:extLst>
              <a:ext uri="{FF2B5EF4-FFF2-40B4-BE49-F238E27FC236}">
                <a16:creationId xmlns:a16="http://schemas.microsoft.com/office/drawing/2014/main" id="{CC03B904-9C57-0B6F-C47C-62C3AE180971}"/>
              </a:ext>
            </a:extLst>
          </p:cNvPr>
          <p:cNvSpPr txBox="1"/>
          <p:nvPr userDrawn="1"/>
        </p:nvSpPr>
        <p:spPr>
          <a:xfrm>
            <a:off x="419097" y="6034415"/>
            <a:ext cx="11353801" cy="261610"/>
          </a:xfrm>
          <a:prstGeom prst="rect">
            <a:avLst/>
          </a:prstGeom>
          <a:noFill/>
        </p:spPr>
        <p:txBody>
          <a:bodyPr wrap="square" rtlCol="0">
            <a:spAutoFit/>
          </a:bodyPr>
          <a:lstStyle/>
          <a:p>
            <a:pPr algn="ctr"/>
            <a:r>
              <a:rPr lang="en-US" sz="1100" b="1" i="1" baseline="0">
                <a:solidFill>
                  <a:schemeClr val="accent1"/>
                </a:solidFill>
                <a:latin typeface="Montserrat SemiBold" pitchFamily="2" charset="0"/>
              </a:rPr>
              <a:t>Visit grc.osu.edu/OMAS for additional information about OMAS, including public use files, codebooks, and methods</a:t>
            </a:r>
          </a:p>
        </p:txBody>
      </p:sp>
      <p:sp>
        <p:nvSpPr>
          <p:cNvPr id="12" name="Date Placeholder 11">
            <a:extLst>
              <a:ext uri="{FF2B5EF4-FFF2-40B4-BE49-F238E27FC236}">
                <a16:creationId xmlns:a16="http://schemas.microsoft.com/office/drawing/2014/main" id="{83F950B4-1758-ACB2-3788-555A1CC0FF5C}"/>
              </a:ext>
            </a:extLst>
          </p:cNvPr>
          <p:cNvSpPr>
            <a:spLocks noGrp="1"/>
          </p:cNvSpPr>
          <p:nvPr>
            <p:ph type="dt" sz="half" idx="10"/>
          </p:nvPr>
        </p:nvSpPr>
        <p:spPr>
          <a:xfrm>
            <a:off x="838200" y="6356350"/>
            <a:ext cx="3607053" cy="365125"/>
          </a:xfrm>
        </p:spPr>
        <p:txBody>
          <a:bodyPr/>
          <a:lstStyle>
            <a:lvl1pPr>
              <a:defRPr sz="1800" b="1">
                <a:solidFill>
                  <a:srgbClr val="013857"/>
                </a:solidFill>
                <a:latin typeface="+mn-lt"/>
              </a:defRPr>
            </a:lvl1pPr>
          </a:lstStyle>
          <a:p>
            <a:r>
              <a:rPr lang="en-US"/>
              <a:t>Chartbook Name, 2023 OMAS</a:t>
            </a:r>
          </a:p>
        </p:txBody>
      </p:sp>
      <p:sp>
        <p:nvSpPr>
          <p:cNvPr id="13" name="Footer Placeholder 12">
            <a:extLst>
              <a:ext uri="{FF2B5EF4-FFF2-40B4-BE49-F238E27FC236}">
                <a16:creationId xmlns:a16="http://schemas.microsoft.com/office/drawing/2014/main" id="{287E4EB6-838B-2356-C7BF-B7953C7DDE5F}"/>
              </a:ext>
            </a:extLst>
          </p:cNvPr>
          <p:cNvSpPr>
            <a:spLocks noGrp="1"/>
          </p:cNvSpPr>
          <p:nvPr>
            <p:ph type="ftr" sz="quarter" idx="11"/>
          </p:nvPr>
        </p:nvSpPr>
        <p:spPr/>
        <p:txBody>
          <a:bodyPr/>
          <a:lstStyle>
            <a:lvl1pPr>
              <a:defRPr b="1">
                <a:solidFill>
                  <a:srgbClr val="013857"/>
                </a:solidFill>
                <a:latin typeface="+mn-lt"/>
              </a:defRPr>
            </a:lvl1pPr>
            <a:lvl2pPr>
              <a:defRPr b="1"/>
            </a:lvl2pPr>
          </a:lstStyle>
          <a:p>
            <a:pPr lvl="1"/>
            <a:r>
              <a:rPr lang="en-US"/>
              <a:t>grc.osu.edu/OMAS</a:t>
            </a:r>
          </a:p>
        </p:txBody>
      </p:sp>
      <p:sp>
        <p:nvSpPr>
          <p:cNvPr id="15" name="Slide Number Placeholder 14">
            <a:extLst>
              <a:ext uri="{FF2B5EF4-FFF2-40B4-BE49-F238E27FC236}">
                <a16:creationId xmlns:a16="http://schemas.microsoft.com/office/drawing/2014/main" id="{9A4B9F5D-1D0A-775B-DC1D-C6D2BB139516}"/>
              </a:ext>
            </a:extLst>
          </p:cNvPr>
          <p:cNvSpPr>
            <a:spLocks noGrp="1"/>
          </p:cNvSpPr>
          <p:nvPr>
            <p:ph type="sldNum" sz="quarter" idx="12"/>
          </p:nvPr>
        </p:nvSpPr>
        <p:spPr/>
        <p:txBody>
          <a:bodyPr/>
          <a:lstStyle>
            <a:lvl1pPr>
              <a:defRPr sz="1800" b="1">
                <a:solidFill>
                  <a:srgbClr val="013857"/>
                </a:solidFill>
              </a:defRPr>
            </a:lvl1pPr>
          </a:lstStyle>
          <a:p>
            <a:fld id="{0A669724-DD91-4AA3-A612-CAD27DEDD8B7}" type="slidenum">
              <a:rPr lang="en-US" smtClean="0"/>
              <a:pPr/>
              <a:t>‹#›</a:t>
            </a:fld>
            <a:endParaRPr lang="en-US"/>
          </a:p>
        </p:txBody>
      </p:sp>
      <p:sp>
        <p:nvSpPr>
          <p:cNvPr id="5" name="Rectangle 4">
            <a:extLst>
              <a:ext uri="{FF2B5EF4-FFF2-40B4-BE49-F238E27FC236}">
                <a16:creationId xmlns:a16="http://schemas.microsoft.com/office/drawing/2014/main" id="{2667B1FB-E404-F30E-EA70-9D67B167A774}"/>
              </a:ext>
            </a:extLst>
          </p:cNvPr>
          <p:cNvSpPr/>
          <p:nvPr userDrawn="1"/>
        </p:nvSpPr>
        <p:spPr>
          <a:xfrm>
            <a:off x="0" y="1091074"/>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E7C925-922B-DCEF-74A6-092149146218}"/>
              </a:ext>
            </a:extLst>
          </p:cNvPr>
          <p:cNvSpPr/>
          <p:nvPr userDrawn="1"/>
        </p:nvSpPr>
        <p:spPr>
          <a:xfrm>
            <a:off x="1252945" y="1091074"/>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F03F06-7D44-1105-BF14-1530BDC45F3C}"/>
              </a:ext>
            </a:extLst>
          </p:cNvPr>
          <p:cNvSpPr/>
          <p:nvPr userDrawn="1"/>
        </p:nvSpPr>
        <p:spPr>
          <a:xfrm>
            <a:off x="4386376" y="1091074"/>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02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0"/>
            <a:ext cx="10966885" cy="1177833"/>
          </a:xfrm>
        </p:spPr>
        <p:txBody>
          <a:bodyPr>
            <a:normAutofit/>
          </a:bodyPr>
          <a:lstStyle>
            <a:lvl1pPr>
              <a:defRPr sz="4400" b="1">
                <a:solidFill>
                  <a:srgbClr val="013857"/>
                </a:solidFill>
                <a:latin typeface="+mn-lt"/>
              </a:defRPr>
            </a:lvl1pPr>
          </a:lstStyle>
          <a:p>
            <a:r>
              <a:rPr lang="en-US"/>
              <a:t>Contents</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chemeClr val="tx1"/>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chemeClr val="tx1"/>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chemeClr val="tx1"/>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627017" y="1345721"/>
            <a:ext cx="10966884" cy="4831242"/>
          </a:xfrm>
        </p:spPr>
        <p:txBody>
          <a:bodyPr numCol="2" spcCol="274320">
            <a:noAutofit/>
          </a:bodyPr>
          <a:lstStyle>
            <a:lvl1pPr marL="0" indent="0">
              <a:lnSpc>
                <a:spcPct val="15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3" name="Rectangle 2">
            <a:extLst>
              <a:ext uri="{FF2B5EF4-FFF2-40B4-BE49-F238E27FC236}">
                <a16:creationId xmlns:a16="http://schemas.microsoft.com/office/drawing/2014/main" id="{461168D7-67F5-75AE-01FB-FC16CE41E07E}"/>
              </a:ext>
            </a:extLst>
          </p:cNvPr>
          <p:cNvSpPr/>
          <p:nvPr userDrawn="1"/>
        </p:nvSpPr>
        <p:spPr>
          <a:xfrm>
            <a:off x="-2713" y="1096186"/>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BEBACA-968C-A61C-A485-37E2EFD9650E}"/>
              </a:ext>
            </a:extLst>
          </p:cNvPr>
          <p:cNvSpPr/>
          <p:nvPr userDrawn="1"/>
        </p:nvSpPr>
        <p:spPr>
          <a:xfrm>
            <a:off x="1251321" y="109691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6765A6-C232-8B39-85B3-C27D99E352AF}"/>
              </a:ext>
            </a:extLst>
          </p:cNvPr>
          <p:cNvSpPr/>
          <p:nvPr userDrawn="1"/>
        </p:nvSpPr>
        <p:spPr>
          <a:xfrm>
            <a:off x="4392403" y="1095537"/>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28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8" y="0"/>
            <a:ext cx="10958257" cy="1114993"/>
          </a:xfrm>
        </p:spPr>
        <p:txBody>
          <a:bodyPr/>
          <a:lstStyle>
            <a:lvl1pPr>
              <a:defRPr b="1">
                <a:solidFill>
                  <a:srgbClr val="013857"/>
                </a:solidFill>
                <a:latin typeface="+mn-lt"/>
              </a:defRPr>
            </a:lvl1pPr>
          </a:lstStyle>
          <a:p>
            <a:r>
              <a:rPr lang="en-US"/>
              <a:t>Background</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b="1">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188842" y="1337095"/>
            <a:ext cx="11787809" cy="4839868"/>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7" name="Rectangle 16">
            <a:extLst>
              <a:ext uri="{FF2B5EF4-FFF2-40B4-BE49-F238E27FC236}">
                <a16:creationId xmlns:a16="http://schemas.microsoft.com/office/drawing/2014/main" id="{2FF48677-3C7E-4D7F-3FFF-A7A53BA78D84}"/>
              </a:ext>
            </a:extLst>
          </p:cNvPr>
          <p:cNvSpPr/>
          <p:nvPr userDrawn="1"/>
        </p:nvSpPr>
        <p:spPr>
          <a:xfrm>
            <a:off x="0" y="1105828"/>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2DA01B-E4A4-E704-3AF2-C7F09E07AE98}"/>
              </a:ext>
            </a:extLst>
          </p:cNvPr>
          <p:cNvSpPr/>
          <p:nvPr userDrawn="1"/>
        </p:nvSpPr>
        <p:spPr>
          <a:xfrm>
            <a:off x="1252945" y="1105827"/>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9E3F10F-DE07-610C-4B71-54FADB03D63C}"/>
              </a:ext>
            </a:extLst>
          </p:cNvPr>
          <p:cNvSpPr/>
          <p:nvPr userDrawn="1"/>
        </p:nvSpPr>
        <p:spPr>
          <a:xfrm>
            <a:off x="4386376" y="1105827"/>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7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75511" cy="1208899"/>
          </a:xfrm>
        </p:spPr>
        <p:txBody>
          <a:bodyPr/>
          <a:lstStyle>
            <a:lvl1pPr>
              <a:defRPr b="1">
                <a:solidFill>
                  <a:srgbClr val="013857"/>
                </a:solidFill>
                <a:latin typeface="+mn-lt"/>
              </a:defRPr>
            </a:lvl1pPr>
          </a:lstStyle>
          <a:p>
            <a:r>
              <a:rPr lang="en-US"/>
              <a:t>Objectives </a:t>
            </a:r>
          </a:p>
        </p:txBody>
      </p:sp>
      <p:sp>
        <p:nvSpPr>
          <p:cNvPr id="3" name="Content Placeholder 2">
            <a:extLst>
              <a:ext uri="{FF2B5EF4-FFF2-40B4-BE49-F238E27FC236}">
                <a16:creationId xmlns:a16="http://schemas.microsoft.com/office/drawing/2014/main" id="{03136741-B80F-E25D-F262-F3C9147D1EBF}"/>
              </a:ext>
            </a:extLst>
          </p:cNvPr>
          <p:cNvSpPr>
            <a:spLocks noGrp="1"/>
          </p:cNvSpPr>
          <p:nvPr>
            <p:ph idx="1" hasCustomPrompt="1"/>
          </p:nvPr>
        </p:nvSpPr>
        <p:spPr>
          <a:xfrm>
            <a:off x="238538" y="1371601"/>
            <a:ext cx="11738113" cy="4805362"/>
          </a:xfrm>
        </p:spPr>
        <p:txBody>
          <a:bodyPr>
            <a:noAutofit/>
          </a:bodyPr>
          <a:lstStyle>
            <a:lvl1pPr marL="0" indent="0">
              <a:lnSpc>
                <a:spcPct val="100000"/>
              </a:lnSpc>
              <a:spcBef>
                <a:spcPts val="1000"/>
              </a:spcBef>
              <a:buNone/>
              <a:defRPr sz="1800">
                <a:solidFill>
                  <a:srgbClr val="013857"/>
                </a:solidFill>
                <a:latin typeface="+mn-lt"/>
              </a:defRPr>
            </a:lvl1pPr>
            <a:lvl2pPr>
              <a:lnSpc>
                <a:spcPct val="100000"/>
              </a:lnSpc>
              <a:spcBef>
                <a:spcPts val="1000"/>
              </a:spcBef>
              <a:defRPr>
                <a:solidFill>
                  <a:srgbClr val="013857"/>
                </a:solidFill>
                <a:latin typeface="Montserrat" pitchFamily="2" charset="0"/>
              </a:defRPr>
            </a:lvl2pPr>
            <a:lvl3pPr>
              <a:lnSpc>
                <a:spcPct val="100000"/>
              </a:lnSpc>
              <a:spcBef>
                <a:spcPts val="1000"/>
              </a:spcBef>
              <a:defRPr>
                <a:solidFill>
                  <a:srgbClr val="013857"/>
                </a:solidFill>
                <a:latin typeface="Montserrat" pitchFamily="2" charset="0"/>
              </a:defRPr>
            </a:lvl3pPr>
            <a:lvl4pPr>
              <a:lnSpc>
                <a:spcPct val="100000"/>
              </a:lnSpc>
              <a:spcBef>
                <a:spcPts val="1000"/>
              </a:spcBef>
              <a:defRPr>
                <a:solidFill>
                  <a:srgbClr val="013857"/>
                </a:solidFill>
                <a:latin typeface="Montserrat" pitchFamily="2" charset="0"/>
              </a:defRPr>
            </a:lvl4pPr>
            <a:lvl5pPr>
              <a:lnSpc>
                <a:spcPct val="100000"/>
              </a:lnSpc>
              <a:spcBef>
                <a:spcPts val="1000"/>
              </a:spcBef>
              <a:defRPr>
                <a:solidFill>
                  <a:srgbClr val="013857"/>
                </a:solidFill>
                <a:latin typeface="Montserrat" pitchFamily="2" charset="0"/>
              </a:defRPr>
            </a:lvl5pPr>
          </a:lstStyle>
          <a:p>
            <a:pPr lvl="0"/>
            <a:r>
              <a:rPr lang="en-US"/>
              <a:t>Add text here</a:t>
            </a:r>
          </a:p>
        </p:txBody>
      </p:sp>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38200" y="6356350"/>
            <a:ext cx="3025140" cy="365125"/>
          </a:xfrm>
        </p:spPr>
        <p:txBody>
          <a:bodyPr/>
          <a:lstStyle>
            <a:lvl1pPr algn="l">
              <a:defRPr sz="1800">
                <a:solidFill>
                  <a:srgbClr val="013857"/>
                </a:solidFill>
                <a:latin typeface="+mn-lt"/>
              </a:defRPr>
            </a:lvl1pPr>
          </a:lstStyle>
          <a:p>
            <a:r>
              <a:rPr lang="en-US"/>
              <a:t>Chartbook 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5784930" y="6356350"/>
            <a:ext cx="4114800" cy="365125"/>
          </a:xfrm>
        </p:spPr>
        <p:txBody>
          <a:bodyPr/>
          <a:lstStyle>
            <a:lvl1pPr algn="l">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0" name="Rectangle 9">
            <a:extLst>
              <a:ext uri="{FF2B5EF4-FFF2-40B4-BE49-F238E27FC236}">
                <a16:creationId xmlns:a16="http://schemas.microsoft.com/office/drawing/2014/main" id="{42533FCB-A1D9-93EB-CAE0-3640C693C975}"/>
              </a:ext>
            </a:extLst>
          </p:cNvPr>
          <p:cNvSpPr/>
          <p:nvPr userDrawn="1"/>
        </p:nvSpPr>
        <p:spPr>
          <a:xfrm>
            <a:off x="0" y="1126200"/>
            <a:ext cx="1254034" cy="8415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ADC655-FBB5-514A-0970-7AF41E65DFA2}"/>
              </a:ext>
            </a:extLst>
          </p:cNvPr>
          <p:cNvSpPr/>
          <p:nvPr userDrawn="1"/>
        </p:nvSpPr>
        <p:spPr>
          <a:xfrm>
            <a:off x="1254034" y="1126604"/>
            <a:ext cx="3143795" cy="8229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0E55F2-8E1F-2248-7DF5-23B987CEC282}"/>
              </a:ext>
            </a:extLst>
          </p:cNvPr>
          <p:cNvSpPr/>
          <p:nvPr userDrawn="1"/>
        </p:nvSpPr>
        <p:spPr>
          <a:xfrm>
            <a:off x="4397829" y="1126604"/>
            <a:ext cx="1254034" cy="82296"/>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04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tho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1B32-C7ED-02DC-977F-80EF2959CFE3}"/>
              </a:ext>
            </a:extLst>
          </p:cNvPr>
          <p:cNvSpPr>
            <a:spLocks noGrp="1"/>
          </p:cNvSpPr>
          <p:nvPr>
            <p:ph type="title" hasCustomPrompt="1"/>
          </p:nvPr>
        </p:nvSpPr>
        <p:spPr>
          <a:xfrm>
            <a:off x="627016" y="1"/>
            <a:ext cx="10966885" cy="1136970"/>
          </a:xfrm>
        </p:spPr>
        <p:txBody>
          <a:bodyPr/>
          <a:lstStyle>
            <a:lvl1pPr>
              <a:defRPr b="1">
                <a:solidFill>
                  <a:srgbClr val="013857"/>
                </a:solidFill>
                <a:latin typeface="+mn-lt"/>
              </a:defRPr>
            </a:lvl1pPr>
          </a:lstStyle>
          <a:p>
            <a:r>
              <a:rPr lang="en-US"/>
              <a:t>Methods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5332686" y="6360830"/>
            <a:ext cx="3906905" cy="365125"/>
          </a:xfrm>
        </p:spPr>
        <p:txBody>
          <a:bodyPr/>
          <a:lstStyle>
            <a:lvl1pPr>
              <a:defRPr sz="1800">
                <a:solidFill>
                  <a:srgbClr val="013857"/>
                </a:solidFill>
                <a:latin typeface="+mn-lt"/>
              </a:defRPr>
            </a:lvl1pPr>
            <a:lvl2pPr>
              <a:defRPr b="1"/>
            </a:lvl2pPr>
          </a:lstStyle>
          <a:p>
            <a:pPr lvl="1"/>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1" name="Content Placeholder 2">
            <a:extLst>
              <a:ext uri="{FF2B5EF4-FFF2-40B4-BE49-F238E27FC236}">
                <a16:creationId xmlns:a16="http://schemas.microsoft.com/office/drawing/2014/main" id="{D8E264A9-27B9-F538-94B0-35730AB6784B}"/>
              </a:ext>
            </a:extLst>
          </p:cNvPr>
          <p:cNvSpPr>
            <a:spLocks noGrp="1"/>
          </p:cNvSpPr>
          <p:nvPr>
            <p:ph sz="half" idx="1" hasCustomPrompt="1"/>
          </p:nvPr>
        </p:nvSpPr>
        <p:spPr>
          <a:xfrm>
            <a:off x="278296" y="1391479"/>
            <a:ext cx="11688417" cy="4785484"/>
          </a:xfrm>
        </p:spPr>
        <p:txBody>
          <a:bodyPr numCol="1">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lvl="0"/>
            <a:r>
              <a:rPr lang="en-US"/>
              <a:t>Click to add text here </a:t>
            </a:r>
          </a:p>
        </p:txBody>
      </p:sp>
      <p:sp>
        <p:nvSpPr>
          <p:cNvPr id="13" name="Rectangle 12">
            <a:extLst>
              <a:ext uri="{FF2B5EF4-FFF2-40B4-BE49-F238E27FC236}">
                <a16:creationId xmlns:a16="http://schemas.microsoft.com/office/drawing/2014/main" id="{07B06592-5602-87EC-97BD-07B6F9F23160}"/>
              </a:ext>
            </a:extLst>
          </p:cNvPr>
          <p:cNvSpPr/>
          <p:nvPr userDrawn="1"/>
        </p:nvSpPr>
        <p:spPr>
          <a:xfrm>
            <a:off x="0" y="1125650"/>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78BFEF-811D-75BA-ADEB-C6D918AFC1FD}"/>
              </a:ext>
            </a:extLst>
          </p:cNvPr>
          <p:cNvSpPr/>
          <p:nvPr userDrawn="1"/>
        </p:nvSpPr>
        <p:spPr>
          <a:xfrm>
            <a:off x="1252945" y="1125649"/>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6EA80AD-7F03-2581-E1AA-10EB232D1F6B}"/>
              </a:ext>
            </a:extLst>
          </p:cNvPr>
          <p:cNvSpPr/>
          <p:nvPr userDrawn="1"/>
        </p:nvSpPr>
        <p:spPr>
          <a:xfrm>
            <a:off x="4386376" y="1125649"/>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2C8B7CC-F3F8-9D12-5030-538A033715DB}"/>
              </a:ext>
            </a:extLst>
          </p:cNvPr>
          <p:cNvSpPr>
            <a:spLocks noGrp="1"/>
          </p:cNvSpPr>
          <p:nvPr>
            <p:ph sz="quarter" idx="13" hasCustomPrompt="1"/>
          </p:nvPr>
        </p:nvSpPr>
        <p:spPr>
          <a:xfrm>
            <a:off x="838200" y="6356350"/>
            <a:ext cx="4463520" cy="369605"/>
          </a:xfrm>
        </p:spPr>
        <p:txBody>
          <a:bodyPr anchor="ctr"/>
          <a:lstStyle>
            <a:lvl1pPr marL="0" indent="0" algn="l">
              <a:buNone/>
              <a:defRPr sz="1800" b="1"/>
            </a:lvl1pPr>
          </a:lstStyle>
          <a:p>
            <a:pPr lvl="0"/>
            <a:r>
              <a:rPr lang="en-US"/>
              <a:t>Chartbook Name, 2023 OMAS</a:t>
            </a:r>
          </a:p>
        </p:txBody>
      </p:sp>
    </p:spTree>
    <p:extLst>
      <p:ext uri="{BB962C8B-B14F-4D97-AF65-F5344CB8AC3E}">
        <p14:creationId xmlns:p14="http://schemas.microsoft.com/office/powerpoint/2010/main" val="50055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488CEB-F99D-8DB4-8D77-7E353FCAF107}"/>
              </a:ext>
            </a:extLst>
          </p:cNvPr>
          <p:cNvSpPr/>
          <p:nvPr userDrawn="1"/>
        </p:nvSpPr>
        <p:spPr>
          <a:xfrm>
            <a:off x="-10364" y="0"/>
            <a:ext cx="12192000" cy="614218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824FE01-C975-4438-6811-A5CCBCED247E}"/>
              </a:ext>
            </a:extLst>
          </p:cNvPr>
          <p:cNvSpPr>
            <a:spLocks noGrp="1"/>
          </p:cNvSpPr>
          <p:nvPr>
            <p:ph type="title" hasCustomPrompt="1"/>
          </p:nvPr>
        </p:nvSpPr>
        <p:spPr>
          <a:xfrm>
            <a:off x="267858" y="4373143"/>
            <a:ext cx="11702472" cy="824895"/>
          </a:xfrm>
        </p:spPr>
        <p:txBody>
          <a:bodyPr>
            <a:noAutofit/>
          </a:bodyPr>
          <a:lstStyle>
            <a:lvl1pPr>
              <a:defRPr sz="4400" b="1">
                <a:solidFill>
                  <a:schemeClr val="bg1">
                    <a:lumMod val="95000"/>
                  </a:schemeClr>
                </a:solidFill>
                <a:latin typeface="+mn-lt"/>
              </a:defRPr>
            </a:lvl1pPr>
          </a:lstStyle>
          <a:p>
            <a:r>
              <a:rPr lang="en-US"/>
              <a:t>Transition Slide # 1 </a:t>
            </a:r>
          </a:p>
        </p:txBody>
      </p:sp>
      <p:sp>
        <p:nvSpPr>
          <p:cNvPr id="6" name="Rectangle 5">
            <a:extLst>
              <a:ext uri="{FF2B5EF4-FFF2-40B4-BE49-F238E27FC236}">
                <a16:creationId xmlns:a16="http://schemas.microsoft.com/office/drawing/2014/main" id="{45C3ABF4-B648-6FE0-902F-8D61E4C60CDA}"/>
              </a:ext>
            </a:extLst>
          </p:cNvPr>
          <p:cNvSpPr/>
          <p:nvPr userDrawn="1"/>
        </p:nvSpPr>
        <p:spPr>
          <a:xfrm>
            <a:off x="444137" y="6370413"/>
            <a:ext cx="1254034" cy="9144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D8E388-8237-2910-4A1C-FC10A4119BDC}"/>
              </a:ext>
            </a:extLst>
          </p:cNvPr>
          <p:cNvSpPr/>
          <p:nvPr userDrawn="1"/>
        </p:nvSpPr>
        <p:spPr>
          <a:xfrm>
            <a:off x="1698171" y="6370931"/>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B58833-F921-6358-03CD-D20238F8528A}"/>
              </a:ext>
            </a:extLst>
          </p:cNvPr>
          <p:cNvSpPr/>
          <p:nvPr userDrawn="1"/>
        </p:nvSpPr>
        <p:spPr>
          <a:xfrm>
            <a:off x="4831602" y="6370931"/>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394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ults slide option 1">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7CDBD6-906F-4196-643A-F19CB4858C2B}"/>
              </a:ext>
            </a:extLst>
          </p:cNvPr>
          <p:cNvSpPr>
            <a:spLocks noGrp="1"/>
          </p:cNvSpPr>
          <p:nvPr>
            <p:ph type="dt" sz="half" idx="10"/>
          </p:nvPr>
        </p:nvSpPr>
        <p:spPr>
          <a:xfrm>
            <a:off x="898594" y="6334935"/>
            <a:ext cx="4114799" cy="365126"/>
          </a:xfrm>
        </p:spPr>
        <p:txBody>
          <a:bodyPr/>
          <a:lstStyle>
            <a:lvl1pPr algn="l">
              <a:defRPr sz="1800">
                <a:solidFill>
                  <a:schemeClr val="bg1"/>
                </a:solidFill>
                <a:latin typeface="+mn-lt"/>
              </a:defRPr>
            </a:lvl1pPr>
          </a:lstStyle>
          <a:p>
            <a:r>
              <a:rPr lang="en-US">
                <a:solidFill>
                  <a:schemeClr val="tx1"/>
                </a:solidFill>
              </a:rPr>
              <a:t>Chartbook </a:t>
            </a:r>
            <a:r>
              <a:rPr lang="en-US">
                <a:solidFill>
                  <a:srgbClr val="013857"/>
                </a:solidFill>
              </a:rPr>
              <a:t>Name, 2023 OMAS</a:t>
            </a:r>
          </a:p>
        </p:txBody>
      </p:sp>
      <p:sp>
        <p:nvSpPr>
          <p:cNvPr id="5" name="Footer Placeholder 4">
            <a:extLst>
              <a:ext uri="{FF2B5EF4-FFF2-40B4-BE49-F238E27FC236}">
                <a16:creationId xmlns:a16="http://schemas.microsoft.com/office/drawing/2014/main" id="{E51220F4-0876-1641-8597-39040B539CBC}"/>
              </a:ext>
            </a:extLst>
          </p:cNvPr>
          <p:cNvSpPr>
            <a:spLocks noGrp="1"/>
          </p:cNvSpPr>
          <p:nvPr>
            <p:ph type="ftr" sz="quarter" idx="11"/>
          </p:nvPr>
        </p:nvSpPr>
        <p:spPr>
          <a:xfrm>
            <a:off x="4722770" y="6356350"/>
            <a:ext cx="4114800" cy="365125"/>
          </a:xfrm>
        </p:spPr>
        <p:txBody>
          <a:bodyPr/>
          <a:lstStyle>
            <a:lvl1pPr>
              <a:defRPr sz="1800">
                <a:solidFill>
                  <a:srgbClr val="013857"/>
                </a:solidFill>
                <a:latin typeface="+mn-lt"/>
              </a:defRPr>
            </a:lvl1pPr>
          </a:lstStyle>
          <a:p>
            <a:r>
              <a:rPr lang="en-US"/>
              <a:t>grc.osu.edu/OMAS</a:t>
            </a:r>
          </a:p>
        </p:txBody>
      </p:sp>
      <p:sp>
        <p:nvSpPr>
          <p:cNvPr id="6" name="Slide Number Placeholder 5">
            <a:extLst>
              <a:ext uri="{FF2B5EF4-FFF2-40B4-BE49-F238E27FC236}">
                <a16:creationId xmlns:a16="http://schemas.microsoft.com/office/drawing/2014/main" id="{B26E399E-7D24-0DCA-512A-FADFFA854730}"/>
              </a:ext>
            </a:extLst>
          </p:cNvPr>
          <p:cNvSpPr>
            <a:spLocks noGrp="1"/>
          </p:cNvSpPr>
          <p:nvPr>
            <p:ph type="sldNum" sz="quarter" idx="12"/>
          </p:nvPr>
        </p:nvSpPr>
        <p:spPr>
          <a:xfrm>
            <a:off x="8610600" y="6340475"/>
            <a:ext cx="2743200" cy="365125"/>
          </a:xfrm>
        </p:spPr>
        <p:txBody>
          <a:bodyPr/>
          <a:lstStyle>
            <a:lvl1pPr algn="r">
              <a:defRPr sz="1800">
                <a:solidFill>
                  <a:srgbClr val="013857"/>
                </a:solidFill>
                <a:latin typeface="+mn-lt"/>
              </a:defRPr>
            </a:lvl1pPr>
          </a:lstStyle>
          <a:p>
            <a:fld id="{0A669724-DD91-4AA3-A612-CAD27DEDD8B7}" type="slidenum">
              <a:rPr lang="en-US" smtClean="0"/>
              <a:pPr/>
              <a:t>‹#›</a:t>
            </a:fld>
            <a:endParaRPr lang="en-US"/>
          </a:p>
        </p:txBody>
      </p:sp>
      <p:sp>
        <p:nvSpPr>
          <p:cNvPr id="13" name="Content Placeholder 2">
            <a:extLst>
              <a:ext uri="{FF2B5EF4-FFF2-40B4-BE49-F238E27FC236}">
                <a16:creationId xmlns:a16="http://schemas.microsoft.com/office/drawing/2014/main" id="{B04E83DD-EF9D-6492-08F9-12A1451F8BA1}"/>
              </a:ext>
            </a:extLst>
          </p:cNvPr>
          <p:cNvSpPr>
            <a:spLocks noGrp="1"/>
          </p:cNvSpPr>
          <p:nvPr>
            <p:ph sz="half" idx="13" hasCustomPrompt="1"/>
          </p:nvPr>
        </p:nvSpPr>
        <p:spPr>
          <a:xfrm>
            <a:off x="6096001" y="1587260"/>
            <a:ext cx="5468936" cy="4573828"/>
          </a:xfrm>
        </p:spPr>
        <p:txBody>
          <a:bodyPr>
            <a:noAutofit/>
          </a:bodyPr>
          <a:lstStyle>
            <a:lvl1pPr marL="0" indent="0">
              <a:lnSpc>
                <a:spcPct val="100000"/>
              </a:lnSpc>
              <a:buNone/>
              <a:defRPr sz="1800">
                <a:solidFill>
                  <a:srgbClr val="013857"/>
                </a:solidFill>
                <a:latin typeface="+mn-lt"/>
              </a:defRPr>
            </a:lvl1pPr>
            <a:lvl2pPr marL="457200" indent="0">
              <a:buNone/>
              <a:defRPr sz="1200">
                <a:latin typeface="Montserrat" pitchFamily="2" charset="0"/>
              </a:defRPr>
            </a:lvl2pPr>
            <a:lvl3pPr marL="914400" indent="0">
              <a:buNone/>
              <a:defRPr sz="1200">
                <a:latin typeface="Montserrat" pitchFamily="2" charset="0"/>
              </a:defRPr>
            </a:lvl3pPr>
            <a:lvl4pPr marL="1371600" indent="0">
              <a:buNone/>
              <a:defRPr sz="1200">
                <a:latin typeface="Montserrat" pitchFamily="2" charset="0"/>
              </a:defRPr>
            </a:lvl4pPr>
            <a:lvl5pPr marL="1828800" indent="0">
              <a:buNone/>
              <a:defRPr sz="1200">
                <a:latin typeface="Montserrat" pitchFamily="2" charset="0"/>
              </a:defRPr>
            </a:lvl5pPr>
          </a:lstStyle>
          <a:p>
            <a:pPr>
              <a:lnSpc>
                <a:spcPct val="100000"/>
              </a:lnSpc>
            </a:pPr>
            <a:r>
              <a:rPr lang="en-US"/>
              <a:t>Summary text goes here</a:t>
            </a:r>
          </a:p>
        </p:txBody>
      </p:sp>
      <p:sp>
        <p:nvSpPr>
          <p:cNvPr id="12" name="Rectangle 11">
            <a:extLst>
              <a:ext uri="{FF2B5EF4-FFF2-40B4-BE49-F238E27FC236}">
                <a16:creationId xmlns:a16="http://schemas.microsoft.com/office/drawing/2014/main" id="{39F685BF-1C28-94CD-E202-49D8C4CDA56B}"/>
              </a:ext>
            </a:extLst>
          </p:cNvPr>
          <p:cNvSpPr/>
          <p:nvPr userDrawn="1"/>
        </p:nvSpPr>
        <p:spPr>
          <a:xfrm>
            <a:off x="0" y="1101853"/>
            <a:ext cx="1254034" cy="9092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F47234-0B6C-D433-AC4C-E12143245836}"/>
              </a:ext>
            </a:extLst>
          </p:cNvPr>
          <p:cNvSpPr/>
          <p:nvPr userDrawn="1"/>
        </p:nvSpPr>
        <p:spPr>
          <a:xfrm>
            <a:off x="1252945" y="1101852"/>
            <a:ext cx="3143795" cy="909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ADD670-FF48-B72D-8D42-14F91C2E3770}"/>
              </a:ext>
            </a:extLst>
          </p:cNvPr>
          <p:cNvSpPr/>
          <p:nvPr userDrawn="1"/>
        </p:nvSpPr>
        <p:spPr>
          <a:xfrm>
            <a:off x="4386376" y="1101852"/>
            <a:ext cx="1254034" cy="90922"/>
          </a:xfrm>
          <a:prstGeom prst="rect">
            <a:avLst/>
          </a:prstGeom>
          <a:solidFill>
            <a:srgbClr val="0138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17CE218-8D3F-E48D-C8F5-BFA00AB84526}"/>
              </a:ext>
            </a:extLst>
          </p:cNvPr>
          <p:cNvSpPr>
            <a:spLocks noGrp="1"/>
          </p:cNvSpPr>
          <p:nvPr>
            <p:ph sz="quarter" idx="14" hasCustomPrompt="1"/>
          </p:nvPr>
        </p:nvSpPr>
        <p:spPr>
          <a:xfrm>
            <a:off x="368271" y="1807922"/>
            <a:ext cx="5468937" cy="4132503"/>
          </a:xfrm>
        </p:spPr>
        <p:txBody>
          <a:bodyPr/>
          <a:lstStyle>
            <a:lvl1pPr marL="0" indent="0">
              <a:buNone/>
              <a:defRPr/>
            </a:lvl1pPr>
          </a:lstStyle>
          <a:p>
            <a:pPr lvl="0"/>
            <a:r>
              <a:rPr lang="en-US"/>
              <a:t>Graphic goes here</a:t>
            </a:r>
          </a:p>
        </p:txBody>
      </p:sp>
      <p:sp>
        <p:nvSpPr>
          <p:cNvPr id="2" name="Title 1">
            <a:extLst>
              <a:ext uri="{FF2B5EF4-FFF2-40B4-BE49-F238E27FC236}">
                <a16:creationId xmlns:a16="http://schemas.microsoft.com/office/drawing/2014/main" id="{7FE7117B-6431-0427-69B6-CB623957EA74}"/>
              </a:ext>
            </a:extLst>
          </p:cNvPr>
          <p:cNvSpPr>
            <a:spLocks noGrp="1"/>
          </p:cNvSpPr>
          <p:nvPr>
            <p:ph type="title" hasCustomPrompt="1"/>
          </p:nvPr>
        </p:nvSpPr>
        <p:spPr>
          <a:xfrm>
            <a:off x="608585" y="1"/>
            <a:ext cx="10956351" cy="1183586"/>
          </a:xfrm>
        </p:spPr>
        <p:txBody>
          <a:bodyPr>
            <a:normAutofit/>
          </a:bodyPr>
          <a:lstStyle>
            <a:lvl1pPr>
              <a:defRPr sz="3600" b="1">
                <a:latin typeface="+mn-lt"/>
              </a:defRPr>
            </a:lvl1pPr>
          </a:lstStyle>
          <a:p>
            <a:r>
              <a:rPr lang="en-US"/>
              <a:t>Main findings as slide title (e.g. Young Adults Vape More and Smoke Less)</a:t>
            </a:r>
          </a:p>
        </p:txBody>
      </p:sp>
    </p:spTree>
    <p:extLst>
      <p:ext uri="{BB962C8B-B14F-4D97-AF65-F5344CB8AC3E}">
        <p14:creationId xmlns:p14="http://schemas.microsoft.com/office/powerpoint/2010/main" val="94407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0106-E410-B296-955D-CCD710EBA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D8EE2C-2E1E-1FB4-91C8-48E7201B8B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B2D43-6B1A-325A-89E4-830508D167B7}"/>
              </a:ext>
            </a:extLst>
          </p:cNvPr>
          <p:cNvSpPr>
            <a:spLocks noGrp="1"/>
          </p:cNvSpPr>
          <p:nvPr>
            <p:ph type="dt" sz="half" idx="2"/>
          </p:nvPr>
        </p:nvSpPr>
        <p:spPr>
          <a:xfrm>
            <a:off x="838200" y="6356350"/>
            <a:ext cx="2981960" cy="365125"/>
          </a:xfrm>
          <a:prstGeom prst="rect">
            <a:avLst/>
          </a:prstGeom>
        </p:spPr>
        <p:txBody>
          <a:bodyPr vert="horz" lIns="91440" tIns="45720" rIns="91440" bIns="45720" rtlCol="0" anchor="ctr"/>
          <a:lstStyle>
            <a:lvl1pPr algn="l">
              <a:defRPr sz="1200" b="1">
                <a:solidFill>
                  <a:srgbClr val="013857"/>
                </a:solidFill>
                <a:latin typeface="Montserrat" panose="00000500000000000000" pitchFamily="2" charset="0"/>
              </a:defRPr>
            </a:lvl1pPr>
          </a:lstStyle>
          <a:p>
            <a:r>
              <a:rPr lang="en-US"/>
              <a:t>Mental Health in Ohio, 2019 OMAS</a:t>
            </a:r>
          </a:p>
        </p:txBody>
      </p:sp>
      <p:sp>
        <p:nvSpPr>
          <p:cNvPr id="5" name="Footer Placeholder 4">
            <a:extLst>
              <a:ext uri="{FF2B5EF4-FFF2-40B4-BE49-F238E27FC236}">
                <a16:creationId xmlns:a16="http://schemas.microsoft.com/office/drawing/2014/main" id="{C3C8AA26-D267-41FD-FEDE-69FDDE94472E}"/>
              </a:ext>
            </a:extLst>
          </p:cNvPr>
          <p:cNvSpPr>
            <a:spLocks noGrp="1"/>
          </p:cNvSpPr>
          <p:nvPr>
            <p:ph type="ftr" sz="quarter" idx="3"/>
          </p:nvPr>
        </p:nvSpPr>
        <p:spPr>
          <a:xfrm>
            <a:off x="4780280" y="6356350"/>
            <a:ext cx="4114800" cy="365125"/>
          </a:xfrm>
          <a:prstGeom prst="rect">
            <a:avLst/>
          </a:prstGeom>
        </p:spPr>
        <p:txBody>
          <a:bodyPr vert="horz" lIns="91440" tIns="45720" rIns="91440" bIns="45720" rtlCol="0" anchor="ctr"/>
          <a:lstStyle>
            <a:lvl1pPr algn="ctr">
              <a:defRPr sz="1200" b="1">
                <a:solidFill>
                  <a:srgbClr val="013857"/>
                </a:solidFill>
                <a:latin typeface="Montserrat" panose="00000500000000000000" pitchFamily="2" charset="0"/>
              </a:defRPr>
            </a:lvl1pPr>
          </a:lstStyle>
          <a:p>
            <a:r>
              <a:rPr lang="en-US"/>
              <a:t>grc.osu.edu/OMAS</a:t>
            </a:r>
          </a:p>
        </p:txBody>
      </p:sp>
      <p:sp>
        <p:nvSpPr>
          <p:cNvPr id="6" name="Slide Number Placeholder 5">
            <a:extLst>
              <a:ext uri="{FF2B5EF4-FFF2-40B4-BE49-F238E27FC236}">
                <a16:creationId xmlns:a16="http://schemas.microsoft.com/office/drawing/2014/main" id="{8F16DDDA-DE6D-A711-FD15-C272F6220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013857"/>
                </a:solidFill>
              </a:defRPr>
            </a:lvl1pPr>
          </a:lstStyle>
          <a:p>
            <a:fld id="{0A669724-DD91-4AA3-A612-CAD27DEDD8B7}" type="slidenum">
              <a:rPr lang="en-US" smtClean="0"/>
              <a:pPr/>
              <a:t>‹#›</a:t>
            </a:fld>
            <a:endParaRPr lang="en-US"/>
          </a:p>
        </p:txBody>
      </p:sp>
    </p:spTree>
    <p:extLst>
      <p:ext uri="{BB962C8B-B14F-4D97-AF65-F5344CB8AC3E}">
        <p14:creationId xmlns:p14="http://schemas.microsoft.com/office/powerpoint/2010/main" val="333576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2" r:id="rId8"/>
    <p:sldLayoutId id="2147483665" r:id="rId9"/>
    <p:sldLayoutId id="2147483685" r:id="rId10"/>
    <p:sldLayoutId id="2147483686" r:id="rId11"/>
    <p:sldLayoutId id="2147483687" r:id="rId12"/>
    <p:sldLayoutId id="2147483671" r:id="rId13"/>
    <p:sldLayoutId id="2147483684"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grc.osu.edu/OMAS/2023Surve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grcapps.osu.edu/app/oma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4007-B6D5-5C12-BC71-1B0E223A973B}"/>
              </a:ext>
            </a:extLst>
          </p:cNvPr>
          <p:cNvSpPr>
            <a:spLocks noGrp="1"/>
          </p:cNvSpPr>
          <p:nvPr>
            <p:ph type="ctrTitle"/>
          </p:nvPr>
        </p:nvSpPr>
        <p:spPr/>
        <p:txBody>
          <a:bodyPr/>
          <a:lstStyle/>
          <a:p>
            <a:r>
              <a:rPr lang="en-US" b="1">
                <a:latin typeface="+mn-lt"/>
              </a:rPr>
              <a:t>Chronic Diseases in Ohio in 2023</a:t>
            </a:r>
          </a:p>
        </p:txBody>
      </p:sp>
      <p:sp>
        <p:nvSpPr>
          <p:cNvPr id="3" name="Subtitle 2">
            <a:extLst>
              <a:ext uri="{FF2B5EF4-FFF2-40B4-BE49-F238E27FC236}">
                <a16:creationId xmlns:a16="http://schemas.microsoft.com/office/drawing/2014/main" id="{6B4A42AA-1453-195E-BBE6-72B0C624001F}"/>
              </a:ext>
            </a:extLst>
          </p:cNvPr>
          <p:cNvSpPr>
            <a:spLocks noGrp="1"/>
          </p:cNvSpPr>
          <p:nvPr>
            <p:ph type="subTitle" idx="1"/>
          </p:nvPr>
        </p:nvSpPr>
        <p:spPr/>
        <p:txBody>
          <a:bodyPr vert="horz" lIns="91440" tIns="45720" rIns="91440" bIns="45720" rtlCol="0" anchor="t">
            <a:noAutofit/>
          </a:bodyPr>
          <a:lstStyle/>
          <a:p>
            <a:r>
              <a:rPr lang="en-US" dirty="0">
                <a:solidFill>
                  <a:schemeClr val="bg1"/>
                </a:solidFill>
                <a:latin typeface="Montserrat"/>
              </a:rPr>
              <a:t>March 2026</a:t>
            </a:r>
            <a:endParaRPr lang="en-US" dirty="0">
              <a:solidFill>
                <a:schemeClr val="bg1"/>
              </a:solidFill>
              <a:latin typeface="+mj-lt"/>
              <a:ea typeface="Calibri Light"/>
              <a:cs typeface="Calibri Light"/>
            </a:endParaRPr>
          </a:p>
        </p:txBody>
      </p:sp>
    </p:spTree>
    <p:extLst>
      <p:ext uri="{BB962C8B-B14F-4D97-AF65-F5344CB8AC3E}">
        <p14:creationId xmlns:p14="http://schemas.microsoft.com/office/powerpoint/2010/main" val="428932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68EA-A095-000D-9089-B64933A32841}"/>
              </a:ext>
            </a:extLst>
          </p:cNvPr>
          <p:cNvSpPr>
            <a:spLocks noGrp="1"/>
          </p:cNvSpPr>
          <p:nvPr>
            <p:ph type="title"/>
          </p:nvPr>
        </p:nvSpPr>
        <p:spPr/>
        <p:txBody>
          <a:bodyPr/>
          <a:lstStyle/>
          <a:p>
            <a:r>
              <a:rPr lang="en-US"/>
              <a:t>Methods, continued</a:t>
            </a:r>
          </a:p>
        </p:txBody>
      </p:sp>
      <p:sp>
        <p:nvSpPr>
          <p:cNvPr id="3" name="Date Placeholder 2">
            <a:extLst>
              <a:ext uri="{FF2B5EF4-FFF2-40B4-BE49-F238E27FC236}">
                <a16:creationId xmlns:a16="http://schemas.microsoft.com/office/drawing/2014/main" id="{0B05F3B0-7777-F1B5-434A-E50D77B8D7D2}"/>
              </a:ext>
            </a:extLst>
          </p:cNvPr>
          <p:cNvSpPr>
            <a:spLocks noGrp="1"/>
          </p:cNvSpPr>
          <p:nvPr>
            <p:ph type="dt" sz="half" idx="4294967295"/>
          </p:nvPr>
        </p:nvSpPr>
        <p:spPr>
          <a:xfrm>
            <a:off x="838199" y="6356351"/>
            <a:ext cx="3698631" cy="349249"/>
          </a:xfrm>
        </p:spPr>
        <p:txBody>
          <a:bodyPr/>
          <a:lstStyle/>
          <a:p>
            <a:r>
              <a:rPr lang="en-US" sz="1800">
                <a:latin typeface="+mn-lt"/>
              </a:rPr>
              <a:t>Chronic Disease, 2023 OMAS</a:t>
            </a:r>
          </a:p>
        </p:txBody>
      </p:sp>
      <p:sp>
        <p:nvSpPr>
          <p:cNvPr id="4" name="Footer Placeholder 3">
            <a:extLst>
              <a:ext uri="{FF2B5EF4-FFF2-40B4-BE49-F238E27FC236}">
                <a16:creationId xmlns:a16="http://schemas.microsoft.com/office/drawing/2014/main" id="{41CB9A9C-44A3-9CB6-08D2-DDF314BBE9C9}"/>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867FAFFD-ED9C-3EED-E1FE-B437CACCFC91}"/>
              </a:ext>
            </a:extLst>
          </p:cNvPr>
          <p:cNvSpPr>
            <a:spLocks noGrp="1"/>
          </p:cNvSpPr>
          <p:nvPr>
            <p:ph type="sldNum" sz="quarter" idx="12"/>
          </p:nvPr>
        </p:nvSpPr>
        <p:spPr/>
        <p:txBody>
          <a:bodyPr/>
          <a:lstStyle/>
          <a:p>
            <a:fld id="{0A669724-DD91-4AA3-A612-CAD27DEDD8B7}" type="slidenum">
              <a:rPr lang="en-US" smtClean="0"/>
              <a:pPr/>
              <a:t>10</a:t>
            </a:fld>
            <a:endParaRPr lang="en-US"/>
          </a:p>
        </p:txBody>
      </p:sp>
      <p:sp>
        <p:nvSpPr>
          <p:cNvPr id="6" name="Content Placeholder 5">
            <a:extLst>
              <a:ext uri="{FF2B5EF4-FFF2-40B4-BE49-F238E27FC236}">
                <a16:creationId xmlns:a16="http://schemas.microsoft.com/office/drawing/2014/main" id="{99E067CF-16FF-4D12-CECD-7AEDEC910FBB}"/>
              </a:ext>
            </a:extLst>
          </p:cNvPr>
          <p:cNvSpPr>
            <a:spLocks noGrp="1"/>
          </p:cNvSpPr>
          <p:nvPr>
            <p:ph sz="half" idx="1"/>
          </p:nvPr>
        </p:nvSpPr>
        <p:spPr/>
        <p:txBody>
          <a:bodyPr vert="horz" lIns="91440" tIns="45720" rIns="91440" bIns="45720" numCol="1" rtlCol="0" anchor="t">
            <a:noAutofit/>
          </a:bodyPr>
          <a:lstStyle/>
          <a:p>
            <a:r>
              <a:rPr lang="en-US" b="1">
                <a:latin typeface="+mn-lt"/>
                <a:cs typeface="Arial"/>
              </a:rPr>
              <a:t>Variable Definitions</a:t>
            </a:r>
            <a:r>
              <a:rPr lang="en-US" b="1">
                <a:cs typeface="Arial"/>
              </a:rPr>
              <a:t>, continued</a:t>
            </a:r>
            <a:endParaRPr lang="en-US" b="1">
              <a:latin typeface="+mn-lt"/>
              <a:cs typeface="Arial"/>
            </a:endParaRPr>
          </a:p>
          <a:p>
            <a:pPr marL="171450" indent="-171450">
              <a:buFont typeface="Arial" panose="020B0604020202020204" pitchFamily="34" charset="0"/>
              <a:buChar char="•"/>
            </a:pPr>
            <a:r>
              <a:rPr lang="en-US" i="1">
                <a:cs typeface="Calibri"/>
              </a:rPr>
              <a:t>Activity Limitations: </a:t>
            </a:r>
            <a:r>
              <a:rPr lang="en-US">
                <a:cs typeface="Calibri"/>
              </a:rPr>
              <a:t>This chartbook uses self-reported self-care difficulty (difficulty dressing or bathing), independent living difficulty (difficulty doing errands alone), and ambulatory difficulty (serious difficulty walking or climbing stairs) as proxies for physical activity limitations.</a:t>
            </a:r>
            <a:endParaRPr lang="en-US">
              <a:latin typeface="+mn-lt"/>
              <a:ea typeface="Calibri" panose="020F0502020204030204"/>
              <a:cs typeface="Calibri"/>
            </a:endParaRPr>
          </a:p>
        </p:txBody>
      </p:sp>
    </p:spTree>
    <p:extLst>
      <p:ext uri="{BB962C8B-B14F-4D97-AF65-F5344CB8AC3E}">
        <p14:creationId xmlns:p14="http://schemas.microsoft.com/office/powerpoint/2010/main" val="249627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Ohio denoting classification of each county. The map shows there are 12 Metropolitan, 16 Suburban,  31 Rural Appalachian, and 29 Rural Non-Appalachian counties in the state. The eastern and southern areas of the state are primarily Rural Appalachian.">
            <a:extLst>
              <a:ext uri="{FF2B5EF4-FFF2-40B4-BE49-F238E27FC236}">
                <a16:creationId xmlns:a16="http://schemas.microsoft.com/office/drawing/2014/main" id="{77305EA5-D357-7795-7525-C339C2BCB62F}"/>
              </a:ext>
            </a:extLst>
          </p:cNvPr>
          <p:cNvPicPr>
            <a:picLocks noChangeAspect="1"/>
          </p:cNvPicPr>
          <p:nvPr/>
        </p:nvPicPr>
        <p:blipFill rotWithShape="1">
          <a:blip r:embed="rId3"/>
          <a:srcRect l="1901" r="1901"/>
          <a:stretch/>
        </p:blipFill>
        <p:spPr>
          <a:xfrm>
            <a:off x="521917" y="1440172"/>
            <a:ext cx="5268014" cy="4766099"/>
          </a:xfrm>
          <a:prstGeom prst="rect">
            <a:avLst/>
          </a:prstGeom>
          <a:ln>
            <a:noFill/>
          </a:ln>
        </p:spPr>
      </p:pic>
      <p:sp>
        <p:nvSpPr>
          <p:cNvPr id="2" name="Title 1">
            <a:extLst>
              <a:ext uri="{FF2B5EF4-FFF2-40B4-BE49-F238E27FC236}">
                <a16:creationId xmlns:a16="http://schemas.microsoft.com/office/drawing/2014/main" id="{89CD355B-C1B0-CA4A-234A-873FB2B40C46}"/>
              </a:ext>
            </a:extLst>
          </p:cNvPr>
          <p:cNvSpPr>
            <a:spLocks noGrp="1"/>
          </p:cNvSpPr>
          <p:nvPr>
            <p:ph type="title"/>
          </p:nvPr>
        </p:nvSpPr>
        <p:spPr>
          <a:xfrm>
            <a:off x="619125" y="354052"/>
            <a:ext cx="10515600" cy="735887"/>
          </a:xfrm>
        </p:spPr>
        <p:txBody>
          <a:bodyPr/>
          <a:lstStyle/>
          <a:p>
            <a:r>
              <a:rPr lang="en-US"/>
              <a:t>OMAS County Types</a:t>
            </a:r>
          </a:p>
        </p:txBody>
      </p:sp>
      <p:sp>
        <p:nvSpPr>
          <p:cNvPr id="3" name="Date Placeholder 2">
            <a:extLst>
              <a:ext uri="{FF2B5EF4-FFF2-40B4-BE49-F238E27FC236}">
                <a16:creationId xmlns:a16="http://schemas.microsoft.com/office/drawing/2014/main" id="{5ED8F439-735B-6C7E-2053-C15F70E460E6}"/>
              </a:ext>
            </a:extLst>
          </p:cNvPr>
          <p:cNvSpPr>
            <a:spLocks noGrp="1"/>
          </p:cNvSpPr>
          <p:nvPr>
            <p:ph type="dt" sz="half" idx="10"/>
          </p:nvPr>
        </p:nvSpPr>
        <p:spPr>
          <a:xfrm>
            <a:off x="838200" y="6350810"/>
            <a:ext cx="4114799" cy="365126"/>
          </a:xfrm>
        </p:spPr>
        <p:txBody>
          <a:bodyPr/>
          <a:lstStyle/>
          <a:p>
            <a:r>
              <a:rPr lang="en-US" sz="1800">
                <a:solidFill>
                  <a:schemeClr val="tx1"/>
                </a:solidFill>
                <a:latin typeface="+mn-lt"/>
              </a:rPr>
              <a:t>Chronic Disease, 2023 OMAS</a:t>
            </a:r>
            <a:endParaRPr lang="en-US"/>
          </a:p>
        </p:txBody>
      </p:sp>
      <p:sp>
        <p:nvSpPr>
          <p:cNvPr id="4" name="Footer Placeholder 3">
            <a:extLst>
              <a:ext uri="{FF2B5EF4-FFF2-40B4-BE49-F238E27FC236}">
                <a16:creationId xmlns:a16="http://schemas.microsoft.com/office/drawing/2014/main" id="{5F882AA9-5EA6-F603-EBE4-CFE8154B76F1}"/>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424A3144-5BAA-3298-42D3-2938F2C81A88}"/>
              </a:ext>
            </a:extLst>
          </p:cNvPr>
          <p:cNvSpPr>
            <a:spLocks noGrp="1"/>
          </p:cNvSpPr>
          <p:nvPr>
            <p:ph type="sldNum" sz="quarter" idx="12"/>
          </p:nvPr>
        </p:nvSpPr>
        <p:spPr/>
        <p:txBody>
          <a:bodyPr/>
          <a:lstStyle/>
          <a:p>
            <a:fld id="{0A669724-DD91-4AA3-A612-CAD27DEDD8B7}" type="slidenum">
              <a:rPr lang="en-US" smtClean="0"/>
              <a:pPr/>
              <a:t>11</a:t>
            </a:fld>
            <a:endParaRPr lang="en-US"/>
          </a:p>
        </p:txBody>
      </p:sp>
      <p:sp>
        <p:nvSpPr>
          <p:cNvPr id="6" name="Content Placeholder 5">
            <a:extLst>
              <a:ext uri="{FF2B5EF4-FFF2-40B4-BE49-F238E27FC236}">
                <a16:creationId xmlns:a16="http://schemas.microsoft.com/office/drawing/2014/main" id="{F5DA1C82-9F5A-87B6-0124-F3A59B53AE24}"/>
              </a:ext>
            </a:extLst>
          </p:cNvPr>
          <p:cNvSpPr>
            <a:spLocks noGrp="1"/>
          </p:cNvSpPr>
          <p:nvPr>
            <p:ph sz="half" idx="13"/>
          </p:nvPr>
        </p:nvSpPr>
        <p:spPr>
          <a:xfrm>
            <a:off x="5878231" y="1440172"/>
            <a:ext cx="6049913" cy="4526179"/>
          </a:xfrm>
        </p:spPr>
        <p:txBody>
          <a:bodyPr vert="horz" lIns="91440" tIns="45720" rIns="91440" bIns="45720" rtlCol="0" anchor="t">
            <a:noAutofit/>
          </a:bodyPr>
          <a:lstStyle/>
          <a:p>
            <a:r>
              <a:rPr lang="en-US">
                <a:solidFill>
                  <a:schemeClr val="tx1"/>
                </a:solidFill>
                <a:latin typeface="+mn-lt"/>
                <a:cs typeface="Calibri"/>
              </a:rPr>
              <a:t>OMAS assigns counties to one of four mutually exclusive county types – </a:t>
            </a:r>
            <a:r>
              <a:rPr lang="en-US" b="1">
                <a:solidFill>
                  <a:schemeClr val="tx1"/>
                </a:solidFill>
                <a:latin typeface="+mn-lt"/>
                <a:cs typeface="Calibri"/>
              </a:rPr>
              <a:t>rural Appalachian, rural non-Appalachian, metropolitan, and suburban</a:t>
            </a:r>
            <a:r>
              <a:rPr lang="en-US">
                <a:solidFill>
                  <a:schemeClr val="tx1"/>
                </a:solidFill>
                <a:latin typeface="+mn-lt"/>
                <a:cs typeface="Calibri"/>
              </a:rPr>
              <a:t>. OMAS defines these county types in accordance with federal definitions, as follows: (1) </a:t>
            </a:r>
            <a:r>
              <a:rPr lang="en-US">
                <a:solidFill>
                  <a:schemeClr val="tx1"/>
                </a:solidFill>
                <a:cs typeface="Calibri"/>
              </a:rPr>
              <a:t>rural Appalachian</a:t>
            </a:r>
            <a:r>
              <a:rPr lang="en-US">
                <a:solidFill>
                  <a:schemeClr val="tx1"/>
                </a:solidFill>
                <a:latin typeface="+mn-lt"/>
                <a:cs typeface="Calibri"/>
              </a:rPr>
              <a:t> is defined using the Appalachian Regional Commission (ARC) standard; (2) </a:t>
            </a:r>
            <a:r>
              <a:rPr lang="en-US">
                <a:solidFill>
                  <a:schemeClr val="tx1"/>
                </a:solidFill>
                <a:cs typeface="Calibri"/>
              </a:rPr>
              <a:t>metropolitan</a:t>
            </a:r>
            <a:r>
              <a:rPr lang="en-US">
                <a:solidFill>
                  <a:schemeClr val="tx1"/>
                </a:solidFill>
                <a:latin typeface="+mn-lt"/>
                <a:cs typeface="Calibri"/>
              </a:rPr>
              <a:t> is defined using US Census Bureau definitions incorporating urban areas and urban cluster parameters; (3) rural</a:t>
            </a:r>
            <a:r>
              <a:rPr lang="en-US">
                <a:solidFill>
                  <a:schemeClr val="tx1"/>
                </a:solidFill>
                <a:cs typeface="Calibri"/>
              </a:rPr>
              <a:t> non-Appalachian</a:t>
            </a:r>
            <a:r>
              <a:rPr lang="en-US">
                <a:solidFill>
                  <a:schemeClr val="tx1"/>
                </a:solidFill>
                <a:latin typeface="+mn-lt"/>
                <a:cs typeface="Calibri"/>
              </a:rPr>
              <a:t> is defined by the Federal Office of Rural Health Policy at the Health Resources and Services Administration (HRSA), excluding Appalachian counties; (4) suburban is defined by the US Census Bureau and is characterized as a mixed-use or predominantly residential area within commuting distance of a city or metropolitan area.</a:t>
            </a:r>
          </a:p>
          <a:p>
            <a:r>
              <a:rPr lang="en-US">
                <a:solidFill>
                  <a:schemeClr val="tx1"/>
                </a:solidFill>
                <a:cs typeface="Calibri"/>
              </a:rPr>
              <a:t>For further details about the OMAS county types, please visit: </a:t>
            </a:r>
            <a:r>
              <a:rPr lang="en-US" b="1">
                <a:solidFill>
                  <a:schemeClr val="tx1"/>
                </a:solidFill>
                <a:cs typeface="Calibri"/>
              </a:rPr>
              <a:t>grc.osu.edu/OMAS/2023Survey.</a:t>
            </a:r>
            <a:endParaRPr lang="en-US" b="1">
              <a:solidFill>
                <a:schemeClr val="tx1"/>
              </a:solidFill>
              <a:latin typeface="+mn-lt"/>
              <a:ea typeface="Calibri"/>
              <a:cs typeface="Calibri"/>
            </a:endParaRPr>
          </a:p>
        </p:txBody>
      </p:sp>
    </p:spTree>
    <p:extLst>
      <p:ext uri="{BB962C8B-B14F-4D97-AF65-F5344CB8AC3E}">
        <p14:creationId xmlns:p14="http://schemas.microsoft.com/office/powerpoint/2010/main" val="219727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45476" y="4148703"/>
            <a:ext cx="11007969" cy="1325563"/>
          </a:xfrm>
        </p:spPr>
        <p:txBody>
          <a:bodyPr>
            <a:normAutofit fontScale="90000"/>
          </a:bodyPr>
          <a:lstStyle/>
          <a:p>
            <a:r>
              <a:rPr lang="en-US" sz="4900"/>
              <a:t>RESULTS: Prevalence of Chronic Conditions Assessed Among Adults in Ohio in 2023</a:t>
            </a:r>
            <a:br>
              <a:rPr lang="en-US"/>
            </a:br>
            <a:r>
              <a:rPr lang="en-US" sz="3200"/>
              <a:t>Heart disease, asthma, COPD, stroke, hypertension, and diabetes</a:t>
            </a:r>
            <a:endParaRPr lang="en-US" sz="3000"/>
          </a:p>
        </p:txBody>
      </p:sp>
    </p:spTree>
    <p:extLst>
      <p:ext uri="{BB962C8B-B14F-4D97-AF65-F5344CB8AC3E}">
        <p14:creationId xmlns:p14="http://schemas.microsoft.com/office/powerpoint/2010/main" val="616448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EEF64-9358-F702-B41E-CBAE60EEE2B9}"/>
              </a:ext>
            </a:extLst>
          </p:cNvPr>
          <p:cNvSpPr>
            <a:spLocks noGrp="1"/>
          </p:cNvSpPr>
          <p:nvPr>
            <p:ph type="dt" sz="half" idx="10"/>
          </p:nvPr>
        </p:nvSpPr>
        <p:spPr/>
        <p:txBody>
          <a:bodyPr/>
          <a:lstStyle/>
          <a:p>
            <a:r>
              <a:rPr lang="en-US">
                <a:solidFill>
                  <a:schemeClr val="tx1"/>
                </a:solidFill>
              </a:rPr>
              <a:t>Chronic Disease,</a:t>
            </a:r>
            <a:r>
              <a:rPr lang="en-US"/>
              <a:t> 2023 OMAS</a:t>
            </a:r>
          </a:p>
        </p:txBody>
      </p:sp>
      <p:sp>
        <p:nvSpPr>
          <p:cNvPr id="3" name="Footer Placeholder 2">
            <a:extLst>
              <a:ext uri="{FF2B5EF4-FFF2-40B4-BE49-F238E27FC236}">
                <a16:creationId xmlns:a16="http://schemas.microsoft.com/office/drawing/2014/main" id="{2D9B1A8F-82A9-4154-3329-CAD05628196D}"/>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C2E7F19F-035E-614B-E27B-D6C4B5903379}"/>
              </a:ext>
            </a:extLst>
          </p:cNvPr>
          <p:cNvSpPr>
            <a:spLocks noGrp="1"/>
          </p:cNvSpPr>
          <p:nvPr>
            <p:ph type="sldNum" sz="quarter" idx="12"/>
          </p:nvPr>
        </p:nvSpPr>
        <p:spPr/>
        <p:txBody>
          <a:bodyPr/>
          <a:lstStyle/>
          <a:p>
            <a:fld id="{0A669724-DD91-4AA3-A612-CAD27DEDD8B7}" type="slidenum">
              <a:rPr lang="en-US" smtClean="0"/>
              <a:pPr/>
              <a:t>13</a:t>
            </a:fld>
            <a:endParaRPr lang="en-US"/>
          </a:p>
        </p:txBody>
      </p:sp>
      <p:sp>
        <p:nvSpPr>
          <p:cNvPr id="5" name="Content Placeholder 4">
            <a:extLst>
              <a:ext uri="{FF2B5EF4-FFF2-40B4-BE49-F238E27FC236}">
                <a16:creationId xmlns:a16="http://schemas.microsoft.com/office/drawing/2014/main" id="{D24013EB-11F8-D707-E51D-EA9DC3071531}"/>
              </a:ext>
            </a:extLst>
          </p:cNvPr>
          <p:cNvSpPr>
            <a:spLocks noGrp="1"/>
          </p:cNvSpPr>
          <p:nvPr>
            <p:ph sz="half" idx="13"/>
          </p:nvPr>
        </p:nvSpPr>
        <p:spPr>
          <a:xfrm>
            <a:off x="627015" y="5068983"/>
            <a:ext cx="10984138" cy="1118820"/>
          </a:xfrm>
        </p:spPr>
        <p:txBody>
          <a:bodyPr/>
          <a:lstStyle/>
          <a:p>
            <a:r>
              <a:rPr lang="en-US" dirty="0"/>
              <a:t>The most prevalent chronic condition assessed in OMAS was hypertension, with nearly 4 in 10 adults </a:t>
            </a:r>
            <a:r>
              <a:rPr lang="en-US" i="1" dirty="0"/>
              <a:t>ever</a:t>
            </a:r>
            <a:r>
              <a:rPr lang="en-US" dirty="0"/>
              <a:t> being told that they had hypertension in 2023. The next most common condition was asthma, followed by diabetes, and heart disease (congestive heart failure, heart attack, and/or coronary heart disease). </a:t>
            </a:r>
          </a:p>
        </p:txBody>
      </p:sp>
      <p:sp>
        <p:nvSpPr>
          <p:cNvPr id="7" name="Title 6">
            <a:extLst>
              <a:ext uri="{FF2B5EF4-FFF2-40B4-BE49-F238E27FC236}">
                <a16:creationId xmlns:a16="http://schemas.microsoft.com/office/drawing/2014/main" id="{C7E49224-4F57-FACE-EDF5-415F51E351B0}"/>
              </a:ext>
            </a:extLst>
          </p:cNvPr>
          <p:cNvSpPr>
            <a:spLocks noGrp="1"/>
          </p:cNvSpPr>
          <p:nvPr>
            <p:ph type="title"/>
          </p:nvPr>
        </p:nvSpPr>
        <p:spPr>
          <a:xfrm>
            <a:off x="627016" y="7415"/>
            <a:ext cx="11564984" cy="1175451"/>
          </a:xfrm>
        </p:spPr>
        <p:txBody>
          <a:bodyPr/>
          <a:lstStyle/>
          <a:p>
            <a:r>
              <a:rPr lang="en-US"/>
              <a:t>Prevalence of chronic conditions assessed in OMAS in 2023</a:t>
            </a:r>
          </a:p>
        </p:txBody>
      </p:sp>
      <p:graphicFrame>
        <p:nvGraphicFramePr>
          <p:cNvPr id="8" name="Table 7">
            <a:extLst>
              <a:ext uri="{FF2B5EF4-FFF2-40B4-BE49-F238E27FC236}">
                <a16:creationId xmlns:a16="http://schemas.microsoft.com/office/drawing/2014/main" id="{E3F2B60C-8DDC-90B5-48C6-E72C9237A3AA}"/>
              </a:ext>
            </a:extLst>
          </p:cNvPr>
          <p:cNvGraphicFramePr>
            <a:graphicFrameLocks noGrp="1"/>
          </p:cNvGraphicFramePr>
          <p:nvPr>
            <p:extLst>
              <p:ext uri="{D42A27DB-BD31-4B8C-83A1-F6EECF244321}">
                <p14:modId xmlns:p14="http://schemas.microsoft.com/office/powerpoint/2010/main" val="265244607"/>
              </p:ext>
            </p:extLst>
          </p:nvPr>
        </p:nvGraphicFramePr>
        <p:xfrm>
          <a:off x="1346547" y="1294356"/>
          <a:ext cx="9427667" cy="3739453"/>
        </p:xfrm>
        <a:graphic>
          <a:graphicData uri="http://schemas.openxmlformats.org/drawingml/2006/table">
            <a:tbl>
              <a:tblPr firstRow="1" bandRow="1">
                <a:tableStyleId>{6E25E649-3F16-4E02-A733-19D2CDBF48F0}</a:tableStyleId>
              </a:tblPr>
              <a:tblGrid>
                <a:gridCol w="1078601">
                  <a:extLst>
                    <a:ext uri="{9D8B030D-6E8A-4147-A177-3AD203B41FA5}">
                      <a16:colId xmlns:a16="http://schemas.microsoft.com/office/drawing/2014/main" val="1522063151"/>
                    </a:ext>
                  </a:extLst>
                </a:gridCol>
                <a:gridCol w="2093088">
                  <a:extLst>
                    <a:ext uri="{9D8B030D-6E8A-4147-A177-3AD203B41FA5}">
                      <a16:colId xmlns:a16="http://schemas.microsoft.com/office/drawing/2014/main" val="1432743553"/>
                    </a:ext>
                  </a:extLst>
                </a:gridCol>
                <a:gridCol w="3082349">
                  <a:extLst>
                    <a:ext uri="{9D8B030D-6E8A-4147-A177-3AD203B41FA5}">
                      <a16:colId xmlns:a16="http://schemas.microsoft.com/office/drawing/2014/main" val="3461871221"/>
                    </a:ext>
                  </a:extLst>
                </a:gridCol>
                <a:gridCol w="1351320">
                  <a:extLst>
                    <a:ext uri="{9D8B030D-6E8A-4147-A177-3AD203B41FA5}">
                      <a16:colId xmlns:a16="http://schemas.microsoft.com/office/drawing/2014/main" val="470229155"/>
                    </a:ext>
                  </a:extLst>
                </a:gridCol>
                <a:gridCol w="1822309">
                  <a:extLst>
                    <a:ext uri="{9D8B030D-6E8A-4147-A177-3AD203B41FA5}">
                      <a16:colId xmlns:a16="http://schemas.microsoft.com/office/drawing/2014/main" val="1514959061"/>
                    </a:ext>
                  </a:extLst>
                </a:gridCol>
              </a:tblGrid>
              <a:tr h="665034">
                <a:tc>
                  <a:txBody>
                    <a:bodyPr/>
                    <a:lstStyle/>
                    <a:p>
                      <a:pPr lvl="0" algn="ctr">
                        <a:buNone/>
                      </a:pPr>
                      <a:r>
                        <a:rPr lang="en-US">
                          <a:latin typeface="Calibri"/>
                        </a:rPr>
                        <a:t>Year</a:t>
                      </a:r>
                    </a:p>
                  </a:txBody>
                  <a:tcPr anchor="ctr">
                    <a:lnL w="12700">
                      <a:solidFill>
                        <a:schemeClr val="tx1"/>
                      </a:solidFill>
                    </a:lnL>
                    <a:lnR w="12700">
                      <a:solidFill>
                        <a:schemeClr val="tx1"/>
                      </a:solidFill>
                    </a:lnR>
                    <a:lnT w="12700">
                      <a:solidFill>
                        <a:schemeClr val="tx1"/>
                      </a:solidFill>
                    </a:lnT>
                  </a:tcPr>
                </a:tc>
                <a:tc>
                  <a:txBody>
                    <a:bodyPr/>
                    <a:lstStyle/>
                    <a:p>
                      <a:pPr lvl="0" algn="ctr">
                        <a:buNone/>
                      </a:pPr>
                      <a:r>
                        <a:rPr lang="en-US">
                          <a:latin typeface="Calibri"/>
                        </a:rPr>
                        <a:t>Subpopulation</a:t>
                      </a:r>
                    </a:p>
                  </a:txBody>
                  <a:tcPr anchor="ctr">
                    <a:lnL w="12700">
                      <a:solidFill>
                        <a:schemeClr val="tx1"/>
                      </a:solidFill>
                    </a:lnL>
                    <a:lnR w="12700">
                      <a:solidFill>
                        <a:schemeClr val="tx1"/>
                      </a:solidFill>
                    </a:lnR>
                    <a:lnT w="12700">
                      <a:solidFill>
                        <a:schemeClr val="tx1"/>
                      </a:solidFill>
                    </a:lnT>
                  </a:tcPr>
                </a:tc>
                <a:tc>
                  <a:txBody>
                    <a:bodyPr/>
                    <a:lstStyle/>
                    <a:p>
                      <a:pPr algn="ctr"/>
                      <a:r>
                        <a:rPr lang="en-US" dirty="0">
                          <a:latin typeface="Calibri"/>
                        </a:rPr>
                        <a:t>Condition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atin typeface="Calibri"/>
                        </a:rPr>
                        <a:t>Prevalence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lvl="0" algn="ctr">
                        <a:buNone/>
                      </a:pPr>
                      <a:r>
                        <a:rPr lang="en-US">
                          <a:latin typeface="Calibri"/>
                        </a:rPr>
                        <a:t>90% CI </a:t>
                      </a: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tcPr>
                </a:tc>
                <a:extLst>
                  <a:ext uri="{0D108BD9-81ED-4DB2-BD59-A6C34878D82A}">
                    <a16:rowId xmlns:a16="http://schemas.microsoft.com/office/drawing/2014/main" val="626574154"/>
                  </a:ext>
                </a:extLst>
              </a:tr>
              <a:tr h="577817">
                <a:tc>
                  <a:txBody>
                    <a:bodyPr/>
                    <a:lstStyle/>
                    <a:p>
                      <a:pPr lvl="0" algn="ctr">
                        <a:buNone/>
                      </a:pPr>
                      <a:r>
                        <a:rPr lang="en-US" sz="1800">
                          <a:latin typeface="Calibri"/>
                        </a:rPr>
                        <a:t>2023</a:t>
                      </a:r>
                    </a:p>
                  </a:txBody>
                  <a:tcPr anchor="ctr">
                    <a:lnL w="12700">
                      <a:solidFill>
                        <a:schemeClr val="tx1"/>
                      </a:solidFill>
                    </a:lnL>
                    <a:lnR w="12700">
                      <a:solidFill>
                        <a:schemeClr val="tx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mn-lt"/>
                        </a:rPr>
                        <a:t>Adults age 19+</a:t>
                      </a:r>
                    </a:p>
                  </a:txBody>
                  <a:tcPr anchor="ctr">
                    <a:lnL w="12700">
                      <a:solidFill>
                        <a:schemeClr val="tx1"/>
                      </a:solidFill>
                    </a:lnL>
                    <a:lnR w="12700">
                      <a:solidFill>
                        <a:schemeClr val="tx1"/>
                      </a:solidFill>
                    </a:lnR>
                  </a:tcPr>
                </a:tc>
                <a:tc>
                  <a:txBody>
                    <a:bodyPr/>
                    <a:lstStyle/>
                    <a:p>
                      <a:pPr algn="ctr"/>
                      <a:r>
                        <a:rPr lang="en-US" sz="1800">
                          <a:latin typeface="Calibri"/>
                        </a:rPr>
                        <a:t>Hypertension</a:t>
                      </a:r>
                      <a:endParaRPr lang="en-US" sz="1800" dirty="0">
                        <a:latin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a:latin typeface="Calibri"/>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a:latin typeface="Calibri"/>
                        </a:rPr>
                        <a:t>38.1%-39.5%</a:t>
                      </a:r>
                    </a:p>
                  </a:txBody>
                  <a:tcPr anchor="ctr">
                    <a:lnL w="12700">
                      <a:solidFill>
                        <a:schemeClr val="tx1"/>
                      </a:solidFill>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3691291"/>
                  </a:ext>
                </a:extLst>
              </a:tr>
              <a:tr h="545110">
                <a:tc>
                  <a:txBody>
                    <a:bodyPr/>
                    <a:lstStyle/>
                    <a:p>
                      <a:pPr lvl="0" algn="ctr">
                        <a:buNone/>
                      </a:pPr>
                      <a:r>
                        <a:rPr lang="en-US" sz="1800">
                          <a:latin typeface="+mn-lt"/>
                        </a:rPr>
                        <a:t>2023</a:t>
                      </a:r>
                    </a:p>
                  </a:txBody>
                  <a:tcPr anchor="ctr">
                    <a:lnL w="12700">
                      <a:solidFill>
                        <a:schemeClr val="tx1"/>
                      </a:solidFill>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mn-lt"/>
                        </a:rPr>
                        <a:t>Adults age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b="0" dirty="0">
                          <a:latin typeface="Calibri"/>
                        </a:rPr>
                        <a:t>Asthma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a:latin typeface="Calibri"/>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a:latin typeface="Calibri"/>
                        </a:rPr>
                        <a:t>14.8%-15.9%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8820732"/>
                  </a:ext>
                </a:extLst>
              </a:tr>
              <a:tr h="545110">
                <a:tc>
                  <a:txBody>
                    <a:bodyPr/>
                    <a:lstStyle/>
                    <a:p>
                      <a:pPr lvl="0" algn="ctr">
                        <a:buNone/>
                      </a:pPr>
                      <a:r>
                        <a:rPr lang="en-US" sz="1800">
                          <a:latin typeface="Calibri"/>
                        </a:rPr>
                        <a:t>2023</a:t>
                      </a:r>
                    </a:p>
                  </a:txBody>
                  <a:tcPr anchor="ctr">
                    <a:lnL w="12700">
                      <a:solidFill>
                        <a:schemeClr val="tx1"/>
                      </a:solidFill>
                    </a:lnL>
                    <a:lnR w="12700">
                      <a:solidFill>
                        <a:schemeClr val="tx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mn-lt"/>
                        </a:rPr>
                        <a:t>Adults age 19+</a:t>
                      </a:r>
                    </a:p>
                  </a:txBody>
                  <a:tcPr anchor="ctr">
                    <a:lnL w="12700">
                      <a:solidFill>
                        <a:schemeClr val="tx1"/>
                      </a:solidFill>
                    </a:lnL>
                    <a:lnR w="12700">
                      <a:solidFill>
                        <a:schemeClr val="tx1"/>
                      </a:solidFill>
                    </a:lnR>
                  </a:tcPr>
                </a:tc>
                <a:tc>
                  <a:txBody>
                    <a:bodyPr/>
                    <a:lstStyle/>
                    <a:p>
                      <a:pPr algn="ctr"/>
                      <a:r>
                        <a:rPr lang="en-US" sz="1800">
                          <a:latin typeface="Calibri"/>
                        </a:rPr>
                        <a:t>Diabetes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a:latin typeface="Calibri"/>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a:latin typeface="Calibri"/>
                        </a:rPr>
                        <a:t>11.1%-11.9%</a:t>
                      </a:r>
                    </a:p>
                  </a:txBody>
                  <a:tcPr anchor="ctr">
                    <a:lnL w="12700">
                      <a:solidFill>
                        <a:schemeClr val="tx1"/>
                      </a:solidFill>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67748566"/>
                  </a:ext>
                </a:extLst>
              </a:tr>
              <a:tr h="468794">
                <a:tc>
                  <a:txBody>
                    <a:bodyPr/>
                    <a:lstStyle/>
                    <a:p>
                      <a:pPr lvl="0" algn="ctr">
                        <a:buNone/>
                      </a:pPr>
                      <a:r>
                        <a:rPr lang="en-US" sz="1800">
                          <a:latin typeface="+mn-lt"/>
                        </a:rPr>
                        <a:t>2023</a:t>
                      </a:r>
                    </a:p>
                  </a:txBody>
                  <a:tcPr anchor="ctr">
                    <a:lnL w="12700">
                      <a:solidFill>
                        <a:schemeClr val="tx1"/>
                      </a:solidFill>
                    </a:lnL>
                    <a:lnR w="12700">
                      <a:solidFill>
                        <a:schemeClr val="tx1"/>
                      </a:solidFill>
                    </a:lnR>
                  </a:tcPr>
                </a:tc>
                <a:tc>
                  <a:txBody>
                    <a:bodyPr/>
                    <a:lstStyle/>
                    <a:p>
                      <a:pPr lvl="0" algn="ctr">
                        <a:buNone/>
                      </a:pPr>
                      <a:r>
                        <a:rPr lang="en-US" sz="1800" b="0">
                          <a:latin typeface="Calibri"/>
                        </a:rPr>
                        <a:t>Adults age 19+</a:t>
                      </a:r>
                    </a:p>
                  </a:txBody>
                  <a:tcPr anchor="ctr">
                    <a:lnL w="12700">
                      <a:solidFill>
                        <a:schemeClr val="tx1"/>
                      </a:solidFill>
                    </a:lnL>
                    <a:lnR w="12700">
                      <a:solidFill>
                        <a:schemeClr val="tx1"/>
                      </a:solidFill>
                    </a:lnR>
                  </a:tcPr>
                </a:tc>
                <a:tc>
                  <a:txBody>
                    <a:bodyPr/>
                    <a:lstStyle/>
                    <a:p>
                      <a:pPr algn="ctr"/>
                      <a:r>
                        <a:rPr lang="en-US" sz="1800" b="0">
                          <a:latin typeface="Calibri"/>
                        </a:rPr>
                        <a:t>Any heart disease*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a:latin typeface="Calibri"/>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a:latin typeface="Calibri"/>
                        </a:rPr>
                        <a:t>7.9%-8.6%</a:t>
                      </a:r>
                    </a:p>
                  </a:txBody>
                  <a:tcPr anchor="ctr">
                    <a:lnL w="12700">
                      <a:solidFill>
                        <a:schemeClr val="tx1"/>
                      </a:solidFill>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7772308"/>
                  </a:ext>
                </a:extLst>
              </a:tr>
              <a:tr h="468794">
                <a:tc>
                  <a:txBody>
                    <a:bodyPr/>
                    <a:lstStyle/>
                    <a:p>
                      <a:pPr lvl="0" algn="ctr">
                        <a:buNone/>
                      </a:pPr>
                      <a:r>
                        <a:rPr lang="en-US" sz="1800">
                          <a:latin typeface="+mn-lt"/>
                        </a:rPr>
                        <a:t>2023</a:t>
                      </a:r>
                    </a:p>
                  </a:txBody>
                  <a:tcPr anchor="ctr">
                    <a:lnL w="12700">
                      <a:solidFill>
                        <a:schemeClr val="tx1"/>
                      </a:solidFill>
                    </a:lnL>
                    <a:lnR w="12700">
                      <a:solidFill>
                        <a:schemeClr val="tx1"/>
                      </a:solidFill>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mn-lt"/>
                        </a:rPr>
                        <a:t>Adults age 19+</a:t>
                      </a:r>
                    </a:p>
                  </a:txBody>
                  <a:tcPr anchor="ctr">
                    <a:lnL w="12700">
                      <a:solidFill>
                        <a:schemeClr val="tx1"/>
                      </a:solidFill>
                    </a:lnL>
                    <a:lnR w="12700" cap="flat" cmpd="sng" algn="ctr">
                      <a:solidFill>
                        <a:schemeClr val="tx1"/>
                      </a:solidFill>
                      <a:prstDash val="solid"/>
                      <a:round/>
                      <a:headEnd type="none" w="med" len="med"/>
                      <a:tailEnd type="none" w="med" len="med"/>
                    </a:lnR>
                  </a:tcPr>
                </a:tc>
                <a:tc>
                  <a:txBody>
                    <a:bodyPr/>
                    <a:lstStyle/>
                    <a:p>
                      <a:pPr algn="ctr"/>
                      <a:r>
                        <a:rPr lang="en-US" sz="1800">
                          <a:latin typeface="Calibri"/>
                        </a:rPr>
                        <a:t>COPD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a:latin typeface="Calibri"/>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a:latin typeface="Calibri"/>
                        </a:rPr>
                        <a:t>4.8%-5.3%</a:t>
                      </a:r>
                    </a:p>
                  </a:txBody>
                  <a:tcPr anchor="ctr">
                    <a:lnL w="12700">
                      <a:solidFill>
                        <a:schemeClr val="tx1"/>
                      </a:solidFill>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58971200"/>
                  </a:ext>
                </a:extLst>
              </a:tr>
              <a:tr h="468794">
                <a:tc>
                  <a:txBody>
                    <a:bodyPr/>
                    <a:lstStyle/>
                    <a:p>
                      <a:pPr lvl="0" algn="ctr">
                        <a:buNone/>
                      </a:pPr>
                      <a:r>
                        <a:rPr lang="en-US" sz="1800">
                          <a:latin typeface="+mn-lt"/>
                        </a:rPr>
                        <a:t>2023</a:t>
                      </a:r>
                    </a:p>
                  </a:txBody>
                  <a:tcPr anchor="ctr">
                    <a:lnL w="12700">
                      <a:solidFill>
                        <a:schemeClr val="tx1"/>
                      </a:solidFill>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a:latin typeface="+mn-lt"/>
                        </a:rPr>
                        <a:t>Adults age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b="0">
                          <a:latin typeface="Calibri"/>
                        </a:rPr>
                        <a:t>Stroke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a:latin typeface="Calibri"/>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lvl="0" algn="ctr">
                        <a:buNone/>
                      </a:pPr>
                      <a:r>
                        <a:rPr lang="en-US" sz="1800" dirty="0">
                          <a:latin typeface="Calibri"/>
                        </a:rPr>
                        <a:t>3.3%-3.8%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98667166"/>
                  </a:ext>
                </a:extLst>
              </a:tr>
            </a:tbl>
          </a:graphicData>
        </a:graphic>
      </p:graphicFrame>
      <p:sp>
        <p:nvSpPr>
          <p:cNvPr id="6" name="TextBox 1">
            <a:extLst>
              <a:ext uri="{FF2B5EF4-FFF2-40B4-BE49-F238E27FC236}">
                <a16:creationId xmlns:a16="http://schemas.microsoft.com/office/drawing/2014/main" id="{85E75448-7D6B-3A2A-74B1-513AB84F97D3}"/>
              </a:ext>
            </a:extLst>
          </p:cNvPr>
          <p:cNvSpPr txBox="1"/>
          <p:nvPr/>
        </p:nvSpPr>
        <p:spPr>
          <a:xfrm>
            <a:off x="316774" y="60551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122438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45476" y="4148703"/>
            <a:ext cx="11007969" cy="1325563"/>
          </a:xfrm>
        </p:spPr>
        <p:txBody>
          <a:bodyPr>
            <a:normAutofit fontScale="90000"/>
          </a:bodyPr>
          <a:lstStyle/>
          <a:p>
            <a:r>
              <a:rPr lang="en-US" sz="4900"/>
              <a:t>RESULTS: Prevalence of Heart Diseases in Ohio in 2023</a:t>
            </a:r>
            <a:br>
              <a:rPr lang="en-US"/>
            </a:br>
            <a:r>
              <a:rPr lang="en-US" sz="3200"/>
              <a:t>Heart disease prevalence by gender, county type, and education</a:t>
            </a:r>
            <a:endParaRPr lang="en-US" sz="3000"/>
          </a:p>
        </p:txBody>
      </p:sp>
    </p:spTree>
    <p:extLst>
      <p:ext uri="{BB962C8B-B14F-4D97-AF65-F5344CB8AC3E}">
        <p14:creationId xmlns:p14="http://schemas.microsoft.com/office/powerpoint/2010/main" val="275513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In general, there is not a lot of variability in the prevalence of ever being diagnosed with any </a:t>
            </a:r>
            <a:r>
              <a:rPr lang="en-US" dirty="0"/>
              <a:t>of the heart</a:t>
            </a:r>
            <a:r>
              <a:rPr lang="en-US" sz="1800" dirty="0"/>
              <a:t> </a:t>
            </a:r>
            <a:r>
              <a:rPr lang="en-US" dirty="0"/>
              <a:t>diseases assessed in OMAS </a:t>
            </a:r>
            <a:r>
              <a:rPr lang="en-US" sz="1800" dirty="0"/>
              <a:t>among adults who identify as Black or White.</a:t>
            </a:r>
            <a:endParaRPr lang="en-US" dirty="0"/>
          </a:p>
          <a:p>
            <a:pPr marL="285750" indent="-285750">
              <a:buChar char="•"/>
            </a:pPr>
            <a:r>
              <a:rPr lang="en-US" dirty="0">
                <a:cs typeface="Calibri" panose="020F0502020204030204"/>
              </a:rPr>
              <a:t>However, Black adults have a slightly higher prevalence of congestive heart failure.</a:t>
            </a:r>
            <a:endParaRPr lang="en-US" dirty="0"/>
          </a:p>
          <a:p>
            <a:r>
              <a:rPr lang="en-US" u="sng" dirty="0"/>
              <a:t>Additional Insights in 2023 (Results Not Shown)</a:t>
            </a:r>
            <a:endParaRPr lang="en-US" u="sng" dirty="0">
              <a:cs typeface="Calibri"/>
            </a:endParaRPr>
          </a:p>
          <a:p>
            <a:pPr marL="285750" indent="-285750">
              <a:buChar char="•"/>
            </a:pPr>
            <a:r>
              <a:rPr lang="en-US" dirty="0"/>
              <a:t>Age is strongly associated with any heart disease prevalence: as age increases so does the prevalence of all heart disease types assessed in OMAS.</a:t>
            </a:r>
            <a:endParaRPr lang="en-US" u="sng" dirty="0">
              <a:cs typeface="Calibri"/>
            </a:endParaRPr>
          </a:p>
          <a:p>
            <a:pPr marL="285750" indent="-285750">
              <a:buFont typeface="Arial" panose="020B0604020202020204" pitchFamily="34" charset="0"/>
              <a:buChar char="•"/>
            </a:pPr>
            <a:r>
              <a:rPr lang="en-US" sz="1800" dirty="0"/>
              <a:t>The prevalence estimates for all heart diseases are higher among men compared to women</a:t>
            </a:r>
            <a:r>
              <a:rPr lang="en-US" dirty="0"/>
              <a:t>.</a:t>
            </a:r>
            <a:endParaRPr lang="en-US" sz="1800" dirty="0">
              <a:cs typeface="Calibri"/>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676184" cy="1183586"/>
          </a:xfrm>
        </p:spPr>
        <p:txBody>
          <a:bodyPr>
            <a:normAutofit/>
          </a:bodyPr>
          <a:lstStyle/>
          <a:p>
            <a:r>
              <a:rPr lang="en-US"/>
              <a:t>For all heart diseases examined in OMAS, prevalence was lowest among Hispanic adults</a:t>
            </a:r>
          </a:p>
        </p:txBody>
      </p:sp>
      <p:pic>
        <p:nvPicPr>
          <p:cNvPr id="11" name="Content Placeholder 10" descr="A bar chart of 2023 prevalence of heart disease, overall and by type of heart disease among adults in Ohio by race and ethnicity, where the overall prevalence of any heart disease for White adults is 8.3% and for Black adults is 9.2%.">
            <a:extLst>
              <a:ext uri="{FF2B5EF4-FFF2-40B4-BE49-F238E27FC236}">
                <a16:creationId xmlns:a16="http://schemas.microsoft.com/office/drawing/2014/main" id="{03E111EA-EA48-2B21-4F1F-28DB3A6DA25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85637334-2DF6-36E5-A340-D389099CF84D}"/>
              </a:ext>
            </a:extLst>
          </p:cNvPr>
          <p:cNvSpPr txBox="1"/>
          <p:nvPr/>
        </p:nvSpPr>
        <p:spPr>
          <a:xfrm>
            <a:off x="316774" y="60551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32182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dirty="0"/>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16</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94613" y="1467180"/>
            <a:ext cx="5468936" cy="4573828"/>
          </a:xfrm>
        </p:spPr>
        <p:txBody>
          <a:bodyPr vert="horz" lIns="91440" tIns="45720" rIns="91440" bIns="45720" rtlCol="0" anchor="t">
            <a:noAutofit/>
          </a:bodyPr>
          <a:lstStyle/>
          <a:p>
            <a:pPr marL="285750" indent="-285750">
              <a:buFont typeface="Arial" panose="020B0604020202020204" pitchFamily="34" charset="0"/>
              <a:buChar char="•"/>
            </a:pPr>
            <a:r>
              <a:rPr lang="en-US" sz="1800" dirty="0"/>
              <a:t>There is a slightly higher prevalence of ever being diagnosed with any heart disease (i.e., congestive heart failure, coronary heart disease, or heart attack) among adults in Appalachian counties.</a:t>
            </a:r>
          </a:p>
          <a:p>
            <a:pPr marL="285750" indent="-285750">
              <a:buFont typeface="Arial" panose="020B0604020202020204" pitchFamily="34" charset="0"/>
              <a:buChar char="•"/>
            </a:pPr>
            <a:r>
              <a:rPr lang="en-US" sz="1800" dirty="0"/>
              <a:t>There is little variability in the prevalence of the individual heart diseases by county type.</a:t>
            </a:r>
            <a:r>
              <a:rPr lang="en-US" dirty="0"/>
              <a:t>​</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County type prevalence estimates were less variable among low-income adults (&lt; 138% FPL) in 2023.</a:t>
            </a:r>
          </a:p>
          <a:p>
            <a:pPr marL="285750" indent="-285750">
              <a:buFont typeface="Arial" panose="020B0604020202020204" pitchFamily="34" charset="0"/>
              <a:buChar char="•"/>
            </a:pPr>
            <a:r>
              <a:rPr lang="en-US" dirty="0"/>
              <a:t>Since 2012, any heart disease prevalence has decreased in each county type grouping.</a:t>
            </a:r>
          </a:p>
          <a:p>
            <a:pPr marL="285750" indent="-285750">
              <a:buFont typeface="Arial" panose="020B0604020202020204" pitchFamily="34" charset="0"/>
              <a:buChar char="•"/>
            </a:pPr>
            <a:r>
              <a:rPr lang="en-US" dirty="0"/>
              <a:t>In 2023, the prevalence of any heart disease was about 2 percentage points lower compared to 2012 in each county type.</a:t>
            </a: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57909" y="1"/>
            <a:ext cx="11307028" cy="1183586"/>
          </a:xfrm>
        </p:spPr>
        <p:txBody>
          <a:bodyPr>
            <a:normAutofit/>
          </a:bodyPr>
          <a:lstStyle/>
          <a:p>
            <a:r>
              <a:rPr lang="en-US" dirty="0"/>
              <a:t>There is little variation in the prevalence of heart disease  by county type in Ohio</a:t>
            </a:r>
          </a:p>
        </p:txBody>
      </p:sp>
      <p:pic>
        <p:nvPicPr>
          <p:cNvPr id="10" name="Content Placeholder 9" descr="A bar chart of the 2023 prevalence of heart disease by county type in Ohio, where there is a slightly higher prevalence of being diagnosed with any heart disease among adults in Appalachian Ohio counties, but overall little variability in the prevalence of individual heart diseases by county type.">
            <a:extLst>
              <a:ext uri="{FF2B5EF4-FFF2-40B4-BE49-F238E27FC236}">
                <a16:creationId xmlns:a16="http://schemas.microsoft.com/office/drawing/2014/main" id="{27E6EE9F-CC1E-B2A2-115F-15755759BAF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6512C19C-CF23-F768-408D-7D409B6AD0DF}"/>
              </a:ext>
            </a:extLst>
          </p:cNvPr>
          <p:cNvSpPr txBox="1"/>
          <p:nvPr/>
        </p:nvSpPr>
        <p:spPr>
          <a:xfrm>
            <a:off x="316774" y="60551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2470374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17</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248401" y="1551045"/>
            <a:ext cx="5468936" cy="4573828"/>
          </a:xfrm>
        </p:spPr>
        <p:txBody>
          <a:bodyPr vert="horz" lIns="91440" tIns="45720" rIns="91440" bIns="45720" rtlCol="0" anchor="t">
            <a:noAutofit/>
          </a:bodyPr>
          <a:lstStyle/>
          <a:p>
            <a:pPr marL="285750" indent="-285750">
              <a:buFont typeface="Arial" panose="020B0604020202020204" pitchFamily="34" charset="0"/>
              <a:buChar char="•"/>
            </a:pPr>
            <a:r>
              <a:rPr lang="en-US" sz="1800" dirty="0"/>
              <a:t>The prevalence of ever being diagnosed with any heart disease types (i.e</a:t>
            </a:r>
            <a:r>
              <a:rPr lang="en-US" dirty="0"/>
              <a:t>., congestive heart failure, coronary heart disease, or heart attack)</a:t>
            </a:r>
            <a:r>
              <a:rPr lang="en-US" sz="1800" dirty="0"/>
              <a:t> is more than twice as high among adults with less than a high school diploma compared to those with a college degree or more.</a:t>
            </a:r>
          </a:p>
          <a:p>
            <a:pPr marL="285750" indent="-285750">
              <a:buFont typeface="Arial" panose="020B0604020202020204" pitchFamily="34" charset="0"/>
              <a:buChar char="•"/>
            </a:pPr>
            <a:r>
              <a:rPr lang="en-US" sz="1800" dirty="0"/>
              <a:t>All types of heart disease demonstrate a decreasing prevalence as education level increases.</a:t>
            </a:r>
            <a:r>
              <a:rPr lang="en-US" dirty="0"/>
              <a:t>​</a:t>
            </a:r>
          </a:p>
          <a:p>
            <a:r>
              <a:rPr lang="en-US" u="sng" dirty="0"/>
              <a:t>Additional Insights in 2023 (Results Not Shown)</a:t>
            </a:r>
            <a:endParaRPr lang="en-US" u="sng" dirty="0">
              <a:cs typeface="Calibri"/>
            </a:endParaRPr>
          </a:p>
          <a:p>
            <a:pPr marL="285750" indent="-285750">
              <a:buFont typeface="Arial" panose="020B0604020202020204" pitchFamily="34" charset="0"/>
              <a:buChar char="•"/>
            </a:pPr>
            <a:r>
              <a:rPr lang="en-US" dirty="0"/>
              <a:t>In 2023, when examining household income as a marker of socioeconomic status, the associations between income and heart diseases were less pronounced, although adults in the highest income group had the lowest prevalence of each heart disease.</a:t>
            </a: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342198" cy="1183586"/>
          </a:xfrm>
        </p:spPr>
        <p:txBody>
          <a:bodyPr>
            <a:normAutofit/>
          </a:bodyPr>
          <a:lstStyle/>
          <a:p>
            <a:r>
              <a:rPr lang="en-US"/>
              <a:t>For all heart diseases, there is a consistent decline in prevalence as education level increases</a:t>
            </a:r>
          </a:p>
        </p:txBody>
      </p:sp>
      <p:pic>
        <p:nvPicPr>
          <p:cNvPr id="10" name="Content Placeholder 9" descr="A bar chart of 2023 prevalence of heart disease among Ohio adults by education level, where prevalence increases as education level decreases.">
            <a:extLst>
              <a:ext uri="{FF2B5EF4-FFF2-40B4-BE49-F238E27FC236}">
                <a16:creationId xmlns:a16="http://schemas.microsoft.com/office/drawing/2014/main" id="{5CBEE940-1CEF-7452-C823-40C51CFF2D30}"/>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69833BE3-FD33-E19D-8F22-1304AC24975E}"/>
              </a:ext>
            </a:extLst>
          </p:cNvPr>
          <p:cNvSpPr txBox="1"/>
          <p:nvPr/>
        </p:nvSpPr>
        <p:spPr>
          <a:xfrm>
            <a:off x="316774" y="60551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1904778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445476" y="4148703"/>
            <a:ext cx="11007969" cy="1325563"/>
          </a:xfrm>
        </p:spPr>
        <p:txBody>
          <a:bodyPr>
            <a:normAutofit fontScale="90000"/>
          </a:bodyPr>
          <a:lstStyle/>
          <a:p>
            <a:r>
              <a:rPr lang="en-US" sz="4900" dirty="0"/>
              <a:t>RESULTS: Prevalence of Asthma and COPD in Ohio in 2023</a:t>
            </a:r>
            <a:br>
              <a:rPr lang="en-US" sz="4900" dirty="0"/>
            </a:br>
            <a:r>
              <a:rPr lang="en-US" sz="2800" dirty="0"/>
              <a:t>Asthma and COPD prevalence by race/ethnicity, county type, and education</a:t>
            </a:r>
            <a:endParaRPr lang="en-US" sz="3000" dirty="0"/>
          </a:p>
        </p:txBody>
      </p:sp>
    </p:spTree>
    <p:extLst>
      <p:ext uri="{BB962C8B-B14F-4D97-AF65-F5344CB8AC3E}">
        <p14:creationId xmlns:p14="http://schemas.microsoft.com/office/powerpoint/2010/main" val="62493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19</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The </a:t>
            </a:r>
            <a:r>
              <a:rPr lang="en-US" sz="1800" dirty="0"/>
              <a:t>prevalence of ever being diagnosed with asthma is highest among Black adults in Ohio, followed by Hispanic and White adults.</a:t>
            </a:r>
          </a:p>
          <a:p>
            <a:pPr marL="285750" indent="-285750">
              <a:buFont typeface="Arial" panose="020B0604020202020204" pitchFamily="34" charset="0"/>
              <a:buChar char="•"/>
            </a:pPr>
            <a:r>
              <a:rPr lang="en-US" sz="1800" dirty="0"/>
              <a:t>COPD prevalence is similar between White and Black adults, and lowest among Hispanic adults.</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Younger adults have a higher prevalence of ever being diagnosed with asthma and lower prevalence of ever being diagnosed with COPD than adults aged 65 and older.</a:t>
            </a:r>
          </a:p>
          <a:p>
            <a:pPr marL="285750" indent="-285750">
              <a:buFont typeface="Arial" panose="020B0604020202020204" pitchFamily="34" charset="0"/>
              <a:buChar char="•"/>
            </a:pPr>
            <a:r>
              <a:rPr lang="en-US" sz="1800" dirty="0"/>
              <a:t>The prevalence of asthma was about 6 percentage points higher among women compared to men. </a:t>
            </a:r>
          </a:p>
          <a:p>
            <a:pPr marL="285750" indent="-285750">
              <a:buFont typeface="Arial" panose="020B0604020202020204" pitchFamily="34" charset="0"/>
              <a:buChar char="•"/>
            </a:pPr>
            <a:r>
              <a:rPr lang="en-US" sz="1800" dirty="0"/>
              <a:t>The prevalence of COPD was slightly higher among women compared to men</a:t>
            </a:r>
            <a:r>
              <a:rPr lang="en-US" dirty="0"/>
              <a:t>.​</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676184" cy="1183586"/>
          </a:xfrm>
        </p:spPr>
        <p:txBody>
          <a:bodyPr>
            <a:normAutofit/>
          </a:bodyPr>
          <a:lstStyle/>
          <a:p>
            <a:r>
              <a:rPr lang="en-US"/>
              <a:t>Over 1 in 5 Black adults in Ohio were told they had been diagnosed with asthma</a:t>
            </a:r>
          </a:p>
        </p:txBody>
      </p:sp>
      <p:pic>
        <p:nvPicPr>
          <p:cNvPr id="10" name="Content Placeholder 9" descr="A bar chart of the 2023 prevalence of asthma and COPD among Ohio adults by race and ethnicity, where asthma prevalence is 21.2% for Black adults and 14.6% for white adults. COPD prevalence is similar between White and Black adults.">
            <a:extLst>
              <a:ext uri="{FF2B5EF4-FFF2-40B4-BE49-F238E27FC236}">
                <a16:creationId xmlns:a16="http://schemas.microsoft.com/office/drawing/2014/main" id="{EBFE2B9D-A6B8-45E3-1CE3-F99088337B0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7A8404E9-F26E-D980-382F-8BFD70EF2F45}"/>
              </a:ext>
            </a:extLst>
          </p:cNvPr>
          <p:cNvSpPr txBox="1"/>
          <p:nvPr/>
        </p:nvSpPr>
        <p:spPr>
          <a:xfrm>
            <a:off x="316774" y="6055179"/>
            <a:ext cx="1160689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19954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DE97-8894-F336-D71B-75046FFD3873}"/>
              </a:ext>
            </a:extLst>
          </p:cNvPr>
          <p:cNvSpPr>
            <a:spLocks noGrp="1"/>
          </p:cNvSpPr>
          <p:nvPr>
            <p:ph type="title"/>
          </p:nvPr>
        </p:nvSpPr>
        <p:spPr>
          <a:xfrm>
            <a:off x="609857" y="1"/>
            <a:ext cx="10081832" cy="1187354"/>
          </a:xfrm>
        </p:spPr>
        <p:txBody>
          <a:bodyPr/>
          <a:lstStyle/>
          <a:p>
            <a:r>
              <a:rPr lang="en-US">
                <a:latin typeface="+mn-lt"/>
              </a:rPr>
              <a:t>Authors</a:t>
            </a:r>
          </a:p>
        </p:txBody>
      </p:sp>
      <p:sp>
        <p:nvSpPr>
          <p:cNvPr id="3" name="Content Placeholder 2">
            <a:extLst>
              <a:ext uri="{FF2B5EF4-FFF2-40B4-BE49-F238E27FC236}">
                <a16:creationId xmlns:a16="http://schemas.microsoft.com/office/drawing/2014/main" id="{D05388DA-E6BF-4E61-69B7-EAFE60AABD16}"/>
              </a:ext>
            </a:extLst>
          </p:cNvPr>
          <p:cNvSpPr>
            <a:spLocks noGrp="1"/>
          </p:cNvSpPr>
          <p:nvPr>
            <p:ph idx="1"/>
          </p:nvPr>
        </p:nvSpPr>
        <p:spPr/>
        <p:txBody>
          <a:bodyPr/>
          <a:lstStyle/>
          <a:p>
            <a:r>
              <a:rPr lang="en-US" sz="1800"/>
              <a:t>Amy Ferketich, PhD</a:t>
            </a:r>
            <a:r>
              <a:rPr lang="en-US" sz="1800" baseline="30000">
                <a:latin typeface="+mn-lt"/>
              </a:rPr>
              <a:t>1</a:t>
            </a:r>
            <a:r>
              <a:rPr lang="en-US" sz="1800">
                <a:latin typeface="+mn-lt"/>
              </a:rPr>
              <a:t>, Marsha Lewis, PhD</a:t>
            </a:r>
            <a:r>
              <a:rPr lang="en-US" sz="1800" baseline="30000">
                <a:latin typeface="+mn-lt"/>
              </a:rPr>
              <a:t>2</a:t>
            </a:r>
          </a:p>
        </p:txBody>
      </p:sp>
      <p:sp>
        <p:nvSpPr>
          <p:cNvPr id="4" name="Date Placeholder 3">
            <a:extLst>
              <a:ext uri="{FF2B5EF4-FFF2-40B4-BE49-F238E27FC236}">
                <a16:creationId xmlns:a16="http://schemas.microsoft.com/office/drawing/2014/main" id="{35884DD0-2E6E-619F-703D-34B8F3EA18BC}"/>
              </a:ext>
            </a:extLst>
          </p:cNvPr>
          <p:cNvSpPr>
            <a:spLocks noGrp="1"/>
          </p:cNvSpPr>
          <p:nvPr>
            <p:ph type="dt" sz="half" idx="10"/>
          </p:nvPr>
        </p:nvSpPr>
        <p:spPr/>
        <p:txBody>
          <a:bodyPr/>
          <a:lstStyle/>
          <a:p>
            <a:r>
              <a:rPr lang="en-US"/>
              <a:t>Chronic Disease, 2023 OMAS</a:t>
            </a:r>
          </a:p>
        </p:txBody>
      </p:sp>
      <p:sp>
        <p:nvSpPr>
          <p:cNvPr id="5" name="Footer Placeholder 4">
            <a:extLst>
              <a:ext uri="{FF2B5EF4-FFF2-40B4-BE49-F238E27FC236}">
                <a16:creationId xmlns:a16="http://schemas.microsoft.com/office/drawing/2014/main" id="{B29A9834-C8DE-1581-6859-65ECCB2748D6}"/>
              </a:ext>
            </a:extLst>
          </p:cNvPr>
          <p:cNvSpPr>
            <a:spLocks noGrp="1"/>
          </p:cNvSpPr>
          <p:nvPr>
            <p:ph type="ftr" sz="quarter" idx="11"/>
          </p:nvPr>
        </p:nvSpPr>
        <p:spPr/>
        <p:txBody>
          <a:bodyPr/>
          <a:lstStyle/>
          <a:p>
            <a:r>
              <a:rPr lang="en-US"/>
              <a:t>grc.osu.edu/OMAS</a:t>
            </a:r>
          </a:p>
        </p:txBody>
      </p:sp>
      <p:sp>
        <p:nvSpPr>
          <p:cNvPr id="6" name="Slide Number Placeholder 5">
            <a:extLst>
              <a:ext uri="{FF2B5EF4-FFF2-40B4-BE49-F238E27FC236}">
                <a16:creationId xmlns:a16="http://schemas.microsoft.com/office/drawing/2014/main" id="{59B7EDD8-D73D-045C-31D2-467B4CD45FAF}"/>
              </a:ext>
            </a:extLst>
          </p:cNvPr>
          <p:cNvSpPr>
            <a:spLocks noGrp="1"/>
          </p:cNvSpPr>
          <p:nvPr>
            <p:ph type="sldNum" sz="quarter" idx="12"/>
          </p:nvPr>
        </p:nvSpPr>
        <p:spPr/>
        <p:txBody>
          <a:bodyPr/>
          <a:lstStyle/>
          <a:p>
            <a:fld id="{0A669724-DD91-4AA3-A612-CAD27DEDD8B7}" type="slidenum">
              <a:rPr lang="en-US" smtClean="0"/>
              <a:t>2</a:t>
            </a:fld>
            <a:endParaRPr lang="en-US"/>
          </a:p>
        </p:txBody>
      </p:sp>
      <p:sp>
        <p:nvSpPr>
          <p:cNvPr id="8" name="TextBox 7">
            <a:extLst>
              <a:ext uri="{FF2B5EF4-FFF2-40B4-BE49-F238E27FC236}">
                <a16:creationId xmlns:a16="http://schemas.microsoft.com/office/drawing/2014/main" id="{AB204353-DF1F-1738-4715-A07DD066CAFA}"/>
              </a:ext>
            </a:extLst>
          </p:cNvPr>
          <p:cNvSpPr txBox="1"/>
          <p:nvPr/>
        </p:nvSpPr>
        <p:spPr>
          <a:xfrm>
            <a:off x="6096000" y="4482100"/>
            <a:ext cx="5534703" cy="1067343"/>
          </a:xfrm>
          <a:prstGeom prst="rect">
            <a:avLst/>
          </a:prstGeom>
          <a:noFill/>
        </p:spPr>
        <p:txBody>
          <a:bodyPr wrap="square" lIns="91440" tIns="45720" rIns="91440" bIns="45720" anchor="t">
            <a:spAutoFit/>
          </a:bodyPr>
          <a:lstStyle/>
          <a:p>
            <a:pPr marL="0" indent="0">
              <a:lnSpc>
                <a:spcPct val="120000"/>
              </a:lnSpc>
              <a:buFont typeface="Arial" panose="020B0604020202020204" pitchFamily="34" charset="0"/>
              <a:buNone/>
            </a:pPr>
            <a:r>
              <a:rPr lang="en-US" sz="1800" b="1" baseline="30000"/>
              <a:t>1</a:t>
            </a:r>
            <a:r>
              <a:rPr lang="en-US" sz="1800" b="1"/>
              <a:t>The Ohio State University College of Public Health </a:t>
            </a:r>
          </a:p>
          <a:p>
            <a:pPr>
              <a:lnSpc>
                <a:spcPct val="120000"/>
              </a:lnSpc>
            </a:pPr>
            <a:r>
              <a:rPr lang="en-US" sz="1800" b="1" baseline="30000"/>
              <a:t>2</a:t>
            </a:r>
            <a:r>
              <a:rPr lang="en-US" sz="1800" b="1"/>
              <a:t>Ohio University Voinovich School of Leadership and Public</a:t>
            </a:r>
            <a:r>
              <a:rPr lang="en-US" b="1"/>
              <a:t> Service</a:t>
            </a:r>
            <a:endParaRPr lang="en-US" sz="1800" b="1">
              <a:cs typeface="Calibri"/>
            </a:endParaRPr>
          </a:p>
        </p:txBody>
      </p:sp>
    </p:spTree>
    <p:extLst>
      <p:ext uri="{BB962C8B-B14F-4D97-AF65-F5344CB8AC3E}">
        <p14:creationId xmlns:p14="http://schemas.microsoft.com/office/powerpoint/2010/main" val="3918067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20</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The prevalence of ever being diagnosed with </a:t>
            </a:r>
            <a:r>
              <a:rPr lang="en-US" dirty="0"/>
              <a:t>a</a:t>
            </a:r>
            <a:r>
              <a:rPr lang="en-US" sz="1800" dirty="0"/>
              <a:t>sthma is lowest in rural non-Appalachian counties.​</a:t>
            </a:r>
          </a:p>
          <a:p>
            <a:pPr marL="285750" indent="-285750">
              <a:buFont typeface="Arial" panose="020B0604020202020204" pitchFamily="34" charset="0"/>
              <a:buChar char="•"/>
            </a:pPr>
            <a:r>
              <a:rPr lang="en-US" dirty="0"/>
              <a:t>The prevalence of ever being diagnosed with </a:t>
            </a:r>
            <a:r>
              <a:rPr lang="en-US" sz="1800" dirty="0"/>
              <a:t>COPD is highest in Appalachian counties, followed by other county types that have little variability.</a:t>
            </a:r>
            <a:r>
              <a:rPr lang="en-US" dirty="0"/>
              <a:t>​</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County type asthma prevalence estimates vary less among women compared to men.</a:t>
            </a:r>
          </a:p>
          <a:p>
            <a:pPr marL="285750" indent="-285750">
              <a:buFont typeface="Arial" panose="020B0604020202020204" pitchFamily="34" charset="0"/>
              <a:buChar char="•"/>
            </a:pPr>
            <a:r>
              <a:rPr lang="en-US" dirty="0"/>
              <a:t>The difference in asthma prevalence between rural Appalachian and rural non-Appalachian county types is large among young adults aged 19-24 (7.2 percentage points higher in Appalachian counties). Among adults aged 65 and older, the prevalence is 4.1 percentage points higher in Appalachian counties.</a:t>
            </a: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57909" y="1"/>
            <a:ext cx="11307028" cy="1183586"/>
          </a:xfrm>
        </p:spPr>
        <p:txBody>
          <a:bodyPr>
            <a:normAutofit fontScale="90000"/>
          </a:bodyPr>
          <a:lstStyle/>
          <a:p>
            <a:r>
              <a:rPr lang="en-US"/>
              <a:t>Adults in Appalachian and metropolitan counties have a slightly higher prevalence of asthma compared to other county types</a:t>
            </a:r>
            <a:endParaRPr lang="en-US">
              <a:ea typeface="Calibri"/>
              <a:cs typeface="Calibri"/>
            </a:endParaRPr>
          </a:p>
        </p:txBody>
      </p:sp>
      <p:pic>
        <p:nvPicPr>
          <p:cNvPr id="11" name="Content Placeholder 10" descr="A bar chart of the 2023 prevalence of asthma and COPD among Ohio adults by county type, where asthma prevalence is lowest in rural non-Appalachian counties and COPD prevalence is highest in Appalachian counties.">
            <a:extLst>
              <a:ext uri="{FF2B5EF4-FFF2-40B4-BE49-F238E27FC236}">
                <a16:creationId xmlns:a16="http://schemas.microsoft.com/office/drawing/2014/main" id="{DB5EC4ED-9C4B-9C3A-0BDF-3DA52E7E382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l="1" r="-1514"/>
          <a:stretch/>
        </p:blipFill>
        <p:spPr>
          <a:xfrm>
            <a:off x="368299" y="1823442"/>
            <a:ext cx="5551733" cy="4101703"/>
          </a:xfrm>
        </p:spPr>
      </p:pic>
      <p:sp>
        <p:nvSpPr>
          <p:cNvPr id="8" name="TextBox 1">
            <a:extLst>
              <a:ext uri="{FF2B5EF4-FFF2-40B4-BE49-F238E27FC236}">
                <a16:creationId xmlns:a16="http://schemas.microsoft.com/office/drawing/2014/main" id="{EEEEB47B-B8EF-71D0-C1AE-D6B6BAFC8618}"/>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420744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21</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The prevalence of ever being diagnosed with asthma is more than 1.5 times </a:t>
            </a:r>
            <a:r>
              <a:rPr lang="en-US" dirty="0"/>
              <a:t>higher</a:t>
            </a:r>
            <a:r>
              <a:rPr lang="en-US" sz="1800" dirty="0"/>
              <a:t> among adults with less than a high school diploma compared to adults with a college degree.​</a:t>
            </a:r>
          </a:p>
          <a:p>
            <a:pPr marL="285750" indent="-285750">
              <a:buFont typeface="Arial" panose="020B0604020202020204" pitchFamily="34" charset="0"/>
              <a:buChar char="•"/>
            </a:pPr>
            <a:r>
              <a:rPr lang="en-US" sz="1800" dirty="0"/>
              <a:t>COPD is more prevalent among adults with less than a high school diploma compared to adults with a high school or higher education</a:t>
            </a:r>
            <a:r>
              <a:rPr lang="en-US" dirty="0"/>
              <a:t>.</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When examining household income as a marker of socioeconomic status, the associations between income and asthma and COPD were pronounced. There is a nearly four-fold increase in the prevalence of COPD among adults in low-income households (&lt; 138% FPL) compared to adults in households in the highest income group (&gt; 400% FPL).</a:t>
            </a: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342198" cy="1183586"/>
          </a:xfrm>
        </p:spPr>
        <p:txBody>
          <a:bodyPr>
            <a:normAutofit/>
          </a:bodyPr>
          <a:lstStyle/>
          <a:p>
            <a:r>
              <a:rPr lang="en-US"/>
              <a:t>There is a steep decline in COPD prevalence as education level increases (less so for asthma)</a:t>
            </a:r>
          </a:p>
        </p:txBody>
      </p:sp>
      <p:pic>
        <p:nvPicPr>
          <p:cNvPr id="10" name="Content Placeholder 9" descr="A bar chart of the 2023 prevalence of asthma and COPD for Ohio adults by education level, where there is a decline in COPD prevalence as education level decreases. Asthma prevalence is highest among adults with less than a high school diploma. ">
            <a:extLst>
              <a:ext uri="{FF2B5EF4-FFF2-40B4-BE49-F238E27FC236}">
                <a16:creationId xmlns:a16="http://schemas.microsoft.com/office/drawing/2014/main" id="{82D63E17-0F3E-73BD-DA66-A4C0B440C0C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A73F5B07-2379-9C85-1644-E2E3E34B6917}"/>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131637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175846" y="4148703"/>
            <a:ext cx="11887200" cy="1642497"/>
          </a:xfrm>
        </p:spPr>
        <p:txBody>
          <a:bodyPr>
            <a:normAutofit fontScale="90000"/>
          </a:bodyPr>
          <a:lstStyle/>
          <a:p>
            <a:r>
              <a:rPr lang="en-US" sz="4900" dirty="0"/>
              <a:t>RESULTS: Prevalence of Diabetes, Hypertension, and Stroke in Ohio in 2023</a:t>
            </a:r>
            <a:br>
              <a:rPr lang="en-US" dirty="0"/>
            </a:br>
            <a:r>
              <a:rPr lang="en-US" sz="3200" dirty="0"/>
              <a:t>Diabetes, hypertension, and stroke prevalence by </a:t>
            </a:r>
            <a:r>
              <a:rPr lang="en-US" sz="2800" dirty="0"/>
              <a:t>race/ethnicity</a:t>
            </a:r>
            <a:r>
              <a:rPr lang="en-US" sz="3200" dirty="0"/>
              <a:t>, county type, and education</a:t>
            </a:r>
            <a:endParaRPr lang="en-US" sz="3000" dirty="0"/>
          </a:p>
        </p:txBody>
      </p:sp>
    </p:spTree>
    <p:extLst>
      <p:ext uri="{BB962C8B-B14F-4D97-AF65-F5344CB8AC3E}">
        <p14:creationId xmlns:p14="http://schemas.microsoft.com/office/powerpoint/2010/main" val="231504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23</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Black adults have the highest prevalence of ever being diagnosed with stroke, hypertension, and diabetes while Hispanic adults have the lowest prevalence. </a:t>
            </a:r>
            <a:endParaRPr lang="en-US" dirty="0"/>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Age is a strong risk factor for ever being diagnosed with these chronic conditions: compared to adults aged 19-44 years, those aged 65 and older have anywhere from a 3-fold to 7-fold increased prevalence.</a:t>
            </a:r>
          </a:p>
          <a:p>
            <a:pPr marL="285750" indent="-285750">
              <a:buFont typeface="Arial" panose="020B0604020202020204" pitchFamily="34" charset="0"/>
              <a:buChar char="•"/>
            </a:pPr>
            <a:r>
              <a:rPr lang="en-US" sz="1800" dirty="0"/>
              <a:t>The prevalence estimates of diabetes and stroke are similar among men and women.</a:t>
            </a:r>
            <a:r>
              <a:rPr lang="en-US" dirty="0"/>
              <a:t> </a:t>
            </a:r>
            <a:endParaRPr lang="en-US" sz="1800" dirty="0"/>
          </a:p>
          <a:p>
            <a:pPr marL="285750" indent="-285750">
              <a:buFont typeface="Arial" panose="020B0604020202020204" pitchFamily="34" charset="0"/>
              <a:buChar char="•"/>
            </a:pPr>
            <a:r>
              <a:rPr lang="en-US" sz="1800" dirty="0"/>
              <a:t>The prevalence of hypertension is higher among men compared to women</a:t>
            </a:r>
            <a:r>
              <a:rPr lang="en-US" dirty="0"/>
              <a:t>.​</a:t>
            </a: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676184" cy="1183586"/>
          </a:xfrm>
        </p:spPr>
        <p:txBody>
          <a:bodyPr>
            <a:normAutofit/>
          </a:bodyPr>
          <a:lstStyle/>
          <a:p>
            <a:r>
              <a:rPr lang="en-US"/>
              <a:t>Nearly half of Black adults in Ohio had been diagnosed with hypertension by 2023</a:t>
            </a:r>
          </a:p>
        </p:txBody>
      </p:sp>
      <p:pic>
        <p:nvPicPr>
          <p:cNvPr id="10" name="Content Placeholder 9" descr="A bar chart of the 2023 prevalence of stroke, hypertension, and diabetes among Ohio adults by race and ethnicity, where Black adults have the highest prevalence of stroke, hypertension, and diabetes. 46.3% of Black adults report ever being diagnosed with hypertension, compared to 39.3% of White adults. ">
            <a:extLst>
              <a:ext uri="{FF2B5EF4-FFF2-40B4-BE49-F238E27FC236}">
                <a16:creationId xmlns:a16="http://schemas.microsoft.com/office/drawing/2014/main" id="{14C7B8C7-FE63-91FC-90C7-4677EF2E159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5A272553-4299-9515-14C3-0158F18C2989}"/>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3084528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There is little variability in the prevalence of ever being diagnosed with diabetes and stroke by county type. </a:t>
            </a:r>
          </a:p>
          <a:p>
            <a:pPr marL="285750" indent="-285750">
              <a:buFont typeface="Arial" panose="020B0604020202020204" pitchFamily="34" charset="0"/>
              <a:buChar char="•"/>
            </a:pPr>
            <a:r>
              <a:rPr lang="en-US" sz="1800" dirty="0"/>
              <a:t>The prevalence of ever being diagnosed with hypertension is highest among adults living in Appalachian counties.</a:t>
            </a:r>
            <a:r>
              <a:rPr lang="en-US" dirty="0"/>
              <a:t>​</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Since 2012, hypertension prevalence has changed little in each county type grouping.</a:t>
            </a:r>
          </a:p>
          <a:p>
            <a:pPr marL="285750" indent="-285750">
              <a:buFont typeface="Arial" panose="020B0604020202020204" pitchFamily="34" charset="0"/>
              <a:buChar char="•"/>
            </a:pPr>
            <a:r>
              <a:rPr lang="en-US" dirty="0"/>
              <a:t>Similarly, stroke prevalence has changed little since 2012 in each county type grouping.</a:t>
            </a: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57909" y="1"/>
            <a:ext cx="11307028" cy="1183586"/>
          </a:xfrm>
        </p:spPr>
        <p:txBody>
          <a:bodyPr>
            <a:normAutofit/>
          </a:bodyPr>
          <a:lstStyle/>
          <a:p>
            <a:r>
              <a:rPr lang="en-US"/>
              <a:t>Stroke, hypertension, and diabetes prevalence vary little by county type in Ohio </a:t>
            </a:r>
          </a:p>
        </p:txBody>
      </p:sp>
      <p:pic>
        <p:nvPicPr>
          <p:cNvPr id="10" name="Content Placeholder 9" descr="A bar chart of the 2023 prevalence of stroke, hypertension, and diabetes among Ohio adults by county type, where there is little variability in the prevalence of diabetes and stroke by county type and a slightly higher prevalence of hypertension among adults in Appalachian counties. ">
            <a:extLst>
              <a:ext uri="{FF2B5EF4-FFF2-40B4-BE49-F238E27FC236}">
                <a16:creationId xmlns:a16="http://schemas.microsoft.com/office/drawing/2014/main" id="{F83F7AC8-D6E7-1DE2-EC6A-CB8009A42D6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2798A57C-2F29-AD00-43D0-10E745D34993}"/>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21393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There are large differences in the prevalences of ever being diagnosed with diabetes and stroke between the least and most educated.</a:t>
            </a:r>
          </a:p>
          <a:p>
            <a:pPr marL="285750" indent="-285750">
              <a:buFont typeface="Arial" panose="020B0604020202020204" pitchFamily="34" charset="0"/>
              <a:buChar char="•"/>
            </a:pPr>
            <a:r>
              <a:rPr lang="en-US" sz="1800" dirty="0"/>
              <a:t>There is little variability in the prevalence of ever being diagnosed with hypertension among the groups with less than a college degree. Adults with a college degree or higher have a lower prevalence. </a:t>
            </a:r>
            <a:endParaRPr lang="en-US" dirty="0"/>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Using household income as a measure of socioeconomic status, an inverse association between income and stroke prevalence is observed.</a:t>
            </a:r>
          </a:p>
          <a:p>
            <a:pPr marL="285750" indent="-285750">
              <a:buFont typeface="Arial" panose="020B0604020202020204" pitchFamily="34" charset="0"/>
              <a:buChar char="•"/>
            </a:pPr>
            <a:r>
              <a:rPr lang="en-US" dirty="0"/>
              <a:t>Associations between household income and hypertension and diabetes are less consistent: prevalence increases initially and then decreases among the highest income category.</a:t>
            </a:r>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342198" cy="1183586"/>
          </a:xfrm>
        </p:spPr>
        <p:txBody>
          <a:bodyPr>
            <a:normAutofit fontScale="90000"/>
          </a:bodyPr>
          <a:lstStyle/>
          <a:p>
            <a:r>
              <a:rPr lang="en-US"/>
              <a:t>As education level increases, prevalence of stroke and diabetes decrease (less consistent change for hypertension)</a:t>
            </a:r>
          </a:p>
        </p:txBody>
      </p:sp>
      <p:pic>
        <p:nvPicPr>
          <p:cNvPr id="10" name="Content Placeholder 9" descr="A bar chart of the 2023 prevalence of stroke, hypertension, and diabetes among Ohio adults by education level, where the prevalence of stroke and diabetes decreases as education level increases, but the pattern is less consistent for hypertension. However, adults with a college degree or higher have a lower prevalence of hypertension.">
            <a:extLst>
              <a:ext uri="{FF2B5EF4-FFF2-40B4-BE49-F238E27FC236}">
                <a16:creationId xmlns:a16="http://schemas.microsoft.com/office/drawing/2014/main" id="{2E8211AF-66DD-DF88-A54A-F423D434695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75D9CEB2-180B-86AC-D332-1ABC2FC4A1CF}"/>
              </a:ext>
            </a:extLst>
          </p:cNvPr>
          <p:cNvSpPr txBox="1"/>
          <p:nvPr/>
        </p:nvSpPr>
        <p:spPr>
          <a:xfrm>
            <a:off x="286294" y="61567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315157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175846" y="4148703"/>
            <a:ext cx="11887200" cy="1642497"/>
          </a:xfrm>
        </p:spPr>
        <p:txBody>
          <a:bodyPr>
            <a:normAutofit fontScale="90000"/>
          </a:bodyPr>
          <a:lstStyle/>
          <a:p>
            <a:r>
              <a:rPr lang="en-US" sz="4900" dirty="0"/>
              <a:t>RESULTS: Prevalence of Chronic Disease Risk Factors in Ohio in 2023</a:t>
            </a:r>
            <a:br>
              <a:rPr lang="en-US" dirty="0"/>
            </a:br>
            <a:r>
              <a:rPr lang="en-US" sz="3200" dirty="0"/>
              <a:t>Risk factor prevalence by </a:t>
            </a:r>
            <a:r>
              <a:rPr lang="en-US" sz="2800" dirty="0"/>
              <a:t>race/ethnicity</a:t>
            </a:r>
            <a:r>
              <a:rPr lang="en-US" sz="3200" dirty="0"/>
              <a:t>, county type, and education</a:t>
            </a:r>
            <a:endParaRPr lang="en-US" sz="3000" dirty="0"/>
          </a:p>
        </p:txBody>
      </p:sp>
    </p:spTree>
    <p:extLst>
      <p:ext uri="{BB962C8B-B14F-4D97-AF65-F5344CB8AC3E}">
        <p14:creationId xmlns:p14="http://schemas.microsoft.com/office/powerpoint/2010/main" val="384166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27</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Smoking prevalence is highest among Black adults, followed by Hispanic adults.</a:t>
            </a:r>
          </a:p>
          <a:p>
            <a:pPr marL="285750" indent="-285750">
              <a:buFont typeface="Arial" panose="020B0604020202020204" pitchFamily="34" charset="0"/>
              <a:buChar char="•"/>
            </a:pPr>
            <a:r>
              <a:rPr lang="en-US" dirty="0"/>
              <a:t>Close to half of Black adults are obese in Ohio. </a:t>
            </a:r>
          </a:p>
          <a:p>
            <a:pPr marL="285750" indent="-285750">
              <a:buFont typeface="Arial" panose="020B0604020202020204" pitchFamily="34" charset="0"/>
              <a:buChar char="•"/>
            </a:pPr>
            <a:r>
              <a:rPr lang="en-US" dirty="0"/>
              <a:t>Over</a:t>
            </a:r>
            <a:r>
              <a:rPr lang="en-US" sz="1800" dirty="0"/>
              <a:t> one-third of Hispanic adults reported past-month binge drinking.</a:t>
            </a:r>
          </a:p>
          <a:p>
            <a:pPr marL="285750" indent="-285750">
              <a:buFont typeface="Arial" panose="020B0604020202020204" pitchFamily="34" charset="0"/>
              <a:buChar char="•"/>
            </a:pPr>
            <a:r>
              <a:rPr lang="en-US" sz="1800" dirty="0"/>
              <a:t>Food insecurity was nearly three times as high among Black adults compared to White adults.</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sz="1800" dirty="0"/>
              <a:t>Obesity is more prevalent among women.</a:t>
            </a:r>
          </a:p>
          <a:p>
            <a:pPr marL="285750" indent="-285750">
              <a:buFont typeface="Arial" panose="020B0604020202020204" pitchFamily="34" charset="0"/>
              <a:buChar char="•"/>
            </a:pPr>
            <a:r>
              <a:rPr lang="en-US" sz="1800" dirty="0"/>
              <a:t>Past-month binge drinking is more common among men.</a:t>
            </a:r>
          </a:p>
          <a:p>
            <a:pPr marL="285750" indent="-285750">
              <a:buFont typeface="Arial" panose="020B0604020202020204" pitchFamily="34" charset="0"/>
              <a:buChar char="•"/>
            </a:pPr>
            <a:r>
              <a:rPr lang="en-US" sz="1800" dirty="0"/>
              <a:t>About one-fifth of women ran out of food in the past year.</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676184" cy="1183586"/>
          </a:xfrm>
        </p:spPr>
        <p:txBody>
          <a:bodyPr>
            <a:normAutofit/>
          </a:bodyPr>
          <a:lstStyle/>
          <a:p>
            <a:r>
              <a:rPr lang="en-US"/>
              <a:t>Risk factors for chronic diseases are prevalent in Ohio, particularly binge drinking and obesity</a:t>
            </a:r>
          </a:p>
        </p:txBody>
      </p:sp>
      <p:sp>
        <p:nvSpPr>
          <p:cNvPr id="8" name="TextBox 1">
            <a:extLst>
              <a:ext uri="{FF2B5EF4-FFF2-40B4-BE49-F238E27FC236}">
                <a16:creationId xmlns:a16="http://schemas.microsoft.com/office/drawing/2014/main" id="{AEC716CF-90AF-83F5-64F6-F876393BA421}"/>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pic>
        <p:nvPicPr>
          <p:cNvPr id="12" name="Content Placeholder 11" descr="A graph of disease risk factors&#10;&#10;AI-generated content may be incorrect.">
            <a:extLst>
              <a:ext uri="{FF2B5EF4-FFF2-40B4-BE49-F238E27FC236}">
                <a16:creationId xmlns:a16="http://schemas.microsoft.com/office/drawing/2014/main" id="{F6751568-3AA2-DB6D-B839-1E3D57394A9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2116421"/>
            <a:ext cx="5468938" cy="3515745"/>
          </a:xfrm>
        </p:spPr>
      </p:pic>
    </p:spTree>
    <p:extLst>
      <p:ext uri="{BB962C8B-B14F-4D97-AF65-F5344CB8AC3E}">
        <p14:creationId xmlns:p14="http://schemas.microsoft.com/office/powerpoint/2010/main" val="13274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28</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The prevalence of running out of food and smoking have a clear inverse association with education level.</a:t>
            </a:r>
          </a:p>
          <a:p>
            <a:pPr marL="285750" indent="-285750">
              <a:buFont typeface="Arial" panose="020B0604020202020204" pitchFamily="34" charset="0"/>
              <a:buChar char="•"/>
            </a:pPr>
            <a:r>
              <a:rPr lang="en-US" sz="1800" dirty="0"/>
              <a:t>There is little variability in the prevalence of obesity among education levels less than a college degree (40-41% prevalence). Under one-third of adults with a college degree or higher in Ohio are obese.</a:t>
            </a:r>
            <a:r>
              <a:rPr lang="en-US" dirty="0"/>
              <a:t>​</a:t>
            </a:r>
          </a:p>
          <a:p>
            <a:pPr marL="285750" indent="-285750">
              <a:buFont typeface="Arial" panose="020B0604020202020204" pitchFamily="34" charset="0"/>
              <a:buChar char="•"/>
            </a:pPr>
            <a:r>
              <a:rPr lang="en-US" sz="1800" dirty="0"/>
              <a:t>The prevalence of binge drinking increases with increasing education level.</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When examining household income as a marker of socioeconomic status, similar patterns emerge.</a:t>
            </a:r>
          </a:p>
          <a:p>
            <a:pPr marL="285750" indent="-285750">
              <a:buFont typeface="Arial" panose="020B0604020202020204" pitchFamily="34" charset="0"/>
              <a:buChar char="•"/>
            </a:pPr>
            <a:endParaRPr lang="en-US" dirty="0">
              <a:highlight>
                <a:srgbClr val="FFFF00"/>
              </a:highlight>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342198" cy="1183586"/>
          </a:xfrm>
        </p:spPr>
        <p:txBody>
          <a:bodyPr>
            <a:normAutofit fontScale="90000"/>
          </a:bodyPr>
          <a:lstStyle/>
          <a:p>
            <a:r>
              <a:rPr lang="en-US"/>
              <a:t>Except for binge drinking, chronic disease risk factors are more prevalent among adults with less than a college degree</a:t>
            </a:r>
          </a:p>
        </p:txBody>
      </p:sp>
      <p:sp>
        <p:nvSpPr>
          <p:cNvPr id="8" name="TextBox 1">
            <a:extLst>
              <a:ext uri="{FF2B5EF4-FFF2-40B4-BE49-F238E27FC236}">
                <a16:creationId xmlns:a16="http://schemas.microsoft.com/office/drawing/2014/main" id="{A7DFD87C-CD60-F618-5840-D96D83E7A341}"/>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pic>
        <p:nvPicPr>
          <p:cNvPr id="12" name="Content Placeholder 11" descr="A graph of disease risk factors&#10;&#10;AI-generated content may be incorrect.">
            <a:extLst>
              <a:ext uri="{FF2B5EF4-FFF2-40B4-BE49-F238E27FC236}">
                <a16:creationId xmlns:a16="http://schemas.microsoft.com/office/drawing/2014/main" id="{BF35EB23-B5A5-1693-989E-176280B1A22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68300" y="2233613"/>
            <a:ext cx="5468938" cy="3281362"/>
          </a:xfrm>
        </p:spPr>
      </p:pic>
    </p:spTree>
    <p:extLst>
      <p:ext uri="{BB962C8B-B14F-4D97-AF65-F5344CB8AC3E}">
        <p14:creationId xmlns:p14="http://schemas.microsoft.com/office/powerpoint/2010/main" val="250915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29</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Adults in Appalachia have the highest prevalence of smoking and obesity.</a:t>
            </a:r>
          </a:p>
          <a:p>
            <a:pPr marL="285750" indent="-285750">
              <a:buFont typeface="Arial" panose="020B0604020202020204" pitchFamily="34" charset="0"/>
              <a:buChar char="•"/>
            </a:pPr>
            <a:r>
              <a:rPr lang="en-US" sz="1800" dirty="0"/>
              <a:t>Adults in metropolitan counties reported the highest prevalence of past-month binge drinking and running out of food in the past year.</a:t>
            </a:r>
            <a:r>
              <a:rPr lang="en-US" dirty="0"/>
              <a:t>​</a:t>
            </a:r>
          </a:p>
          <a:p>
            <a:r>
              <a:rPr lang="en-US" u="sng" dirty="0"/>
              <a:t>Additional Insights (Results Not Shown)</a:t>
            </a:r>
            <a:endParaRPr lang="en-US" u="sng" dirty="0">
              <a:cs typeface="Calibri"/>
            </a:endParaRPr>
          </a:p>
          <a:p>
            <a:pPr marL="342900" indent="-342900">
              <a:buFont typeface="Arial" panose="020B0604020202020204" pitchFamily="34" charset="0"/>
              <a:buChar char="•"/>
            </a:pPr>
            <a:r>
              <a:rPr lang="en-US" dirty="0">
                <a:latin typeface="+mn-lt"/>
              </a:rPr>
              <a:t>Since 2010, smoking prevalence decreased and binge drinking increased in each county type in Ohio.</a:t>
            </a:r>
            <a:r>
              <a:rPr lang="en-US" dirty="0"/>
              <a:t> </a:t>
            </a:r>
            <a:endParaRPr lang="en-US" dirty="0">
              <a:latin typeface="+mn-lt"/>
            </a:endParaRPr>
          </a:p>
          <a:p>
            <a:pPr marL="342900" indent="-342900">
              <a:lnSpc>
                <a:spcPct val="100000"/>
              </a:lnSpc>
              <a:buFont typeface="Arial" panose="020B0604020202020204" pitchFamily="34" charset="0"/>
              <a:buChar char="•"/>
            </a:pPr>
            <a:r>
              <a:rPr lang="en-US" dirty="0"/>
              <a:t>Since 2010, obesity prevalence increased in each county type group, with the largest increase in Appalachia (10 percentage points).</a:t>
            </a:r>
          </a:p>
          <a:p>
            <a:pPr marL="342900" indent="-342900">
              <a:lnSpc>
                <a:spcPct val="100000"/>
              </a:lnSpc>
              <a:buFont typeface="Arial" panose="020B0604020202020204" pitchFamily="34" charset="0"/>
              <a:buChar char="•"/>
            </a:pPr>
            <a:r>
              <a:rPr lang="en-US" dirty="0"/>
              <a:t>Since 2019, the prevalence of running out of food increased in each county type group, with the largest increase in Appalachia (5 percentage points).</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57909" y="1"/>
            <a:ext cx="11307028" cy="1183586"/>
          </a:xfrm>
        </p:spPr>
        <p:txBody>
          <a:bodyPr>
            <a:normAutofit fontScale="90000"/>
          </a:bodyPr>
          <a:lstStyle/>
          <a:p>
            <a:r>
              <a:rPr lang="en-US"/>
              <a:t>No consistent pattern for risk factor prevalence by county type, but Appalachian and metropolitan counties tend to be high</a:t>
            </a:r>
          </a:p>
        </p:txBody>
      </p:sp>
      <p:sp>
        <p:nvSpPr>
          <p:cNvPr id="8" name="TextBox 1">
            <a:extLst>
              <a:ext uri="{FF2B5EF4-FFF2-40B4-BE49-F238E27FC236}">
                <a16:creationId xmlns:a16="http://schemas.microsoft.com/office/drawing/2014/main" id="{ECBB82FB-CF84-F60C-BF8B-395F42771CCD}"/>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pic>
        <p:nvPicPr>
          <p:cNvPr id="12" name="Content Placeholder 11">
            <a:extLst>
              <a:ext uri="{FF2B5EF4-FFF2-40B4-BE49-F238E27FC236}">
                <a16:creationId xmlns:a16="http://schemas.microsoft.com/office/drawing/2014/main" id="{DECEAD05-20D1-C278-2D86-B014DF54C24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2116421"/>
            <a:ext cx="5468938" cy="3515745"/>
          </a:xfrm>
        </p:spPr>
      </p:pic>
    </p:spTree>
    <p:extLst>
      <p:ext uri="{BB962C8B-B14F-4D97-AF65-F5344CB8AC3E}">
        <p14:creationId xmlns:p14="http://schemas.microsoft.com/office/powerpoint/2010/main" val="207307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29C7-E457-B974-9FD7-C78D8D5D6278}"/>
              </a:ext>
            </a:extLst>
          </p:cNvPr>
          <p:cNvSpPr>
            <a:spLocks noGrp="1"/>
          </p:cNvSpPr>
          <p:nvPr>
            <p:ph type="title"/>
          </p:nvPr>
        </p:nvSpPr>
        <p:spPr/>
        <p:txBody>
          <a:bodyPr/>
          <a:lstStyle/>
          <a:p>
            <a:r>
              <a:rPr lang="en-US">
                <a:latin typeface="+mn-lt"/>
              </a:rPr>
              <a:t>Executive Summary</a:t>
            </a:r>
          </a:p>
        </p:txBody>
      </p:sp>
      <p:sp>
        <p:nvSpPr>
          <p:cNvPr id="3" name="Content Placeholder 2">
            <a:extLst>
              <a:ext uri="{FF2B5EF4-FFF2-40B4-BE49-F238E27FC236}">
                <a16:creationId xmlns:a16="http://schemas.microsoft.com/office/drawing/2014/main" id="{8FDAD658-15C8-5D63-C087-97D5B6C70376}"/>
              </a:ext>
            </a:extLst>
          </p:cNvPr>
          <p:cNvSpPr>
            <a:spLocks noGrp="1"/>
          </p:cNvSpPr>
          <p:nvPr>
            <p:ph sz="half" idx="1"/>
          </p:nvPr>
        </p:nvSpPr>
        <p:spPr>
          <a:xfrm>
            <a:off x="206976" y="1222009"/>
            <a:ext cx="11778018" cy="4701403"/>
          </a:xfrm>
        </p:spPr>
        <p:txBody>
          <a:bodyPr vert="horz" lIns="91440" tIns="45720" rIns="91440" bIns="45720" numCol="1" rtlCol="0" anchor="t">
            <a:noAutofit/>
          </a:bodyPr>
          <a:lstStyle/>
          <a:p>
            <a:r>
              <a:rPr lang="en-US" dirty="0">
                <a:cs typeface="Arial"/>
              </a:rPr>
              <a:t>Chronic diseases are among the leading causes of death for Ohio adults. In this chartbook, we identify the prevalence of several chronic diseases in 2023 and compare the prevalence by race/ethnicity, geography, education level, and Medicaid status. The chartbook also examines the prevalence of several known risk factors for chronic disease such as binge drinking and obesity.  </a:t>
            </a:r>
            <a:endParaRPr lang="en-US" dirty="0">
              <a:latin typeface="+mn-lt"/>
            </a:endParaRPr>
          </a:p>
          <a:p>
            <a:pPr>
              <a:lnSpc>
                <a:spcPct val="100000"/>
              </a:lnSpc>
            </a:pPr>
            <a:r>
              <a:rPr lang="en-US" b="1" dirty="0">
                <a:latin typeface="+mn-lt"/>
              </a:rPr>
              <a:t>Key Findings</a:t>
            </a:r>
            <a:r>
              <a:rPr lang="en-US" b="1" dirty="0"/>
              <a:t>*:</a:t>
            </a:r>
            <a:r>
              <a:rPr lang="en-US" b="1" dirty="0">
                <a:latin typeface="+mn-lt"/>
              </a:rPr>
              <a:t> </a:t>
            </a:r>
            <a:endParaRPr lang="en-US" dirty="0">
              <a:latin typeface="+mn-lt"/>
              <a:cs typeface="Arial"/>
            </a:endParaRPr>
          </a:p>
          <a:p>
            <a:pPr marL="285750" indent="-285750">
              <a:buFont typeface="Arial" panose="020B0604020202020204" pitchFamily="34" charset="0"/>
              <a:buChar char="•"/>
            </a:pPr>
            <a:r>
              <a:rPr lang="en-US" dirty="0">
                <a:latin typeface="+mn-lt"/>
              </a:rPr>
              <a:t>Hypertension was the most prevalent of the chronic diseases asse</a:t>
            </a:r>
            <a:r>
              <a:rPr lang="en-US" dirty="0"/>
              <a:t>ssed in the 2023 OMAS. Almost 40% of adult Ohioans had ever been diagnosed with hypertension.</a:t>
            </a:r>
          </a:p>
          <a:p>
            <a:pPr marL="285750" indent="-285750">
              <a:buFont typeface="Arial" panose="020B0604020202020204" pitchFamily="34" charset="0"/>
              <a:buChar char="•"/>
            </a:pPr>
            <a:r>
              <a:rPr lang="en-US" dirty="0"/>
              <a:t>Differences pe</a:t>
            </a:r>
            <a:r>
              <a:rPr lang="en-US" dirty="0">
                <a:latin typeface="+mn-lt"/>
              </a:rPr>
              <a:t>rsist in the prevalence of chronic diseases among Ohio adults. For example, nearly all chronic conditions assessed </a:t>
            </a:r>
            <a:r>
              <a:rPr lang="en-US" dirty="0"/>
              <a:t>were </a:t>
            </a:r>
            <a:r>
              <a:rPr lang="en-US" dirty="0">
                <a:latin typeface="+mn-lt"/>
              </a:rPr>
              <a:t>highest among Black adults. The prevalence of chronic diseases decreased as education level increased. </a:t>
            </a:r>
          </a:p>
          <a:p>
            <a:pPr marL="285750" indent="-285750">
              <a:buFont typeface="Arial" panose="020B0604020202020204" pitchFamily="34" charset="0"/>
              <a:buChar char="•"/>
            </a:pPr>
            <a:r>
              <a:rPr lang="en-US" dirty="0"/>
              <a:t>The p</a:t>
            </a:r>
            <a:r>
              <a:rPr lang="en-US" dirty="0">
                <a:latin typeface="+mn-lt"/>
              </a:rPr>
              <a:t>revalence of </a:t>
            </a:r>
            <a:r>
              <a:rPr lang="en-US" dirty="0"/>
              <a:t>most chronic disease in Ohio varied by geography. For example, the prevalence of hypertension was highest among adults living in Appalachian and metropolitan counties. </a:t>
            </a:r>
          </a:p>
          <a:p>
            <a:pPr marL="285750" indent="-285750">
              <a:buFont typeface="Arial" panose="020B0604020202020204" pitchFamily="34" charset="0"/>
              <a:buChar char="•"/>
            </a:pPr>
            <a:r>
              <a:rPr lang="en-US" dirty="0">
                <a:latin typeface="+mn-lt"/>
              </a:rPr>
              <a:t>For nearly all chronic diseases assessed, working</a:t>
            </a:r>
            <a:r>
              <a:rPr lang="en-US" dirty="0"/>
              <a:t>-age adults enrolled in Medicaid and those potentially eligible for Medicaid had higher prevalence of chronic conditions than those not potentially eligible for Medicaid.</a:t>
            </a:r>
          </a:p>
          <a:p>
            <a:pPr marL="285750" indent="-285750">
              <a:buFont typeface="Arial" panose="020B0604020202020204" pitchFamily="34" charset="0"/>
              <a:buChar char="•"/>
            </a:pPr>
            <a:r>
              <a:rPr lang="en-US" dirty="0">
                <a:latin typeface="+mn-lt"/>
              </a:rPr>
              <a:t>Ohio adults </a:t>
            </a:r>
            <a:r>
              <a:rPr lang="en-US" dirty="0"/>
              <a:t>had </a:t>
            </a:r>
            <a:r>
              <a:rPr lang="en-US" dirty="0">
                <a:latin typeface="+mn-lt"/>
              </a:rPr>
              <a:t>a high prevalence of certain risk factors for chronic disease, including binge drinking and obesity.</a:t>
            </a:r>
          </a:p>
        </p:txBody>
      </p:sp>
      <p:sp>
        <p:nvSpPr>
          <p:cNvPr id="4" name="Date Placeholder 3">
            <a:extLst>
              <a:ext uri="{FF2B5EF4-FFF2-40B4-BE49-F238E27FC236}">
                <a16:creationId xmlns:a16="http://schemas.microsoft.com/office/drawing/2014/main" id="{6B9A95D7-522E-F00B-E4BB-8F4B138BFF8D}"/>
              </a:ext>
            </a:extLst>
          </p:cNvPr>
          <p:cNvSpPr>
            <a:spLocks noGrp="1"/>
          </p:cNvSpPr>
          <p:nvPr>
            <p:ph type="dt" sz="half" idx="10"/>
          </p:nvPr>
        </p:nvSpPr>
        <p:spPr/>
        <p:txBody>
          <a:bodyPr/>
          <a:lstStyle/>
          <a:p>
            <a:r>
              <a:rPr lang="en-US"/>
              <a:t>Chronic Disease, 2023 OMAS</a:t>
            </a:r>
          </a:p>
        </p:txBody>
      </p:sp>
      <p:sp>
        <p:nvSpPr>
          <p:cNvPr id="5" name="Footer Placeholder 4">
            <a:extLst>
              <a:ext uri="{FF2B5EF4-FFF2-40B4-BE49-F238E27FC236}">
                <a16:creationId xmlns:a16="http://schemas.microsoft.com/office/drawing/2014/main" id="{A1B695E5-EB37-9EEA-A2A6-776764145E22}"/>
              </a:ext>
            </a:extLst>
          </p:cNvPr>
          <p:cNvSpPr>
            <a:spLocks noGrp="1"/>
          </p:cNvSpPr>
          <p:nvPr>
            <p:ph type="ftr" sz="quarter" idx="11"/>
          </p:nvPr>
        </p:nvSpPr>
        <p:spPr/>
        <p:txBody>
          <a:bodyPr/>
          <a:lstStyle/>
          <a:p>
            <a:r>
              <a:rPr lang="en-US" sz="1800"/>
              <a:t>grc.osu.edu/OMAS</a:t>
            </a:r>
          </a:p>
        </p:txBody>
      </p:sp>
      <p:sp>
        <p:nvSpPr>
          <p:cNvPr id="6" name="Slide Number Placeholder 5">
            <a:extLst>
              <a:ext uri="{FF2B5EF4-FFF2-40B4-BE49-F238E27FC236}">
                <a16:creationId xmlns:a16="http://schemas.microsoft.com/office/drawing/2014/main" id="{B97A31D1-6151-8547-26F0-D5C7167FD918}"/>
              </a:ext>
            </a:extLst>
          </p:cNvPr>
          <p:cNvSpPr>
            <a:spLocks noGrp="1"/>
          </p:cNvSpPr>
          <p:nvPr>
            <p:ph type="sldNum" sz="quarter" idx="12"/>
          </p:nvPr>
        </p:nvSpPr>
        <p:spPr/>
        <p:txBody>
          <a:bodyPr/>
          <a:lstStyle/>
          <a:p>
            <a:fld id="{0A669724-DD91-4AA3-A612-CAD27DEDD8B7}" type="slidenum">
              <a:rPr lang="en-US" smtClean="0"/>
              <a:pPr/>
              <a:t>3</a:t>
            </a:fld>
            <a:endParaRPr lang="en-US"/>
          </a:p>
        </p:txBody>
      </p:sp>
      <p:sp>
        <p:nvSpPr>
          <p:cNvPr id="7" name="TextBox 1">
            <a:extLst>
              <a:ext uri="{FF2B5EF4-FFF2-40B4-BE49-F238E27FC236}">
                <a16:creationId xmlns:a16="http://schemas.microsoft.com/office/drawing/2014/main" id="{9C2432E5-46EF-7CDE-65FF-D8B028F2CF9B}"/>
              </a:ext>
            </a:extLst>
          </p:cNvPr>
          <p:cNvSpPr txBox="1"/>
          <p:nvPr/>
        </p:nvSpPr>
        <p:spPr>
          <a:xfrm>
            <a:off x="377734" y="577069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3277843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03A162-7193-9B1A-AB0F-36EA3F015A64}"/>
              </a:ext>
            </a:extLst>
          </p:cNvPr>
          <p:cNvSpPr>
            <a:spLocks noGrp="1"/>
          </p:cNvSpPr>
          <p:nvPr>
            <p:ph type="title"/>
          </p:nvPr>
        </p:nvSpPr>
        <p:spPr>
          <a:xfrm>
            <a:off x="152400" y="3879072"/>
            <a:ext cx="11887200" cy="1642497"/>
          </a:xfrm>
        </p:spPr>
        <p:txBody>
          <a:bodyPr>
            <a:normAutofit fontScale="90000"/>
          </a:bodyPr>
          <a:lstStyle/>
          <a:p>
            <a:r>
              <a:rPr lang="en-US" sz="4900"/>
              <a:t>RESULTS: Prevalence of Chronic Disease and Risk Factors by Medicaid Status in Ohio in 2023</a:t>
            </a:r>
            <a:br>
              <a:rPr lang="en-US" sz="4900"/>
            </a:br>
            <a:r>
              <a:rPr lang="en-US" sz="3200"/>
              <a:t>Chronic disease and factor prevalence by Medicaid enrollment and potentially eligible adults</a:t>
            </a:r>
            <a:endParaRPr lang="en-US" sz="3000"/>
          </a:p>
        </p:txBody>
      </p:sp>
    </p:spTree>
    <p:extLst>
      <p:ext uri="{BB962C8B-B14F-4D97-AF65-F5344CB8AC3E}">
        <p14:creationId xmlns:p14="http://schemas.microsoft.com/office/powerpoint/2010/main" val="394419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31</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The prevalence of ever being diagnosed all individual heart diseases and any heart disease (of the ones measured in OMAS) is nearly double (or more) among adults between ages 19 and 64 and who are enrolled in Medicaid or who are potentially eligible for Medicaid compared to those not potentially eligible for Medicaid</a:t>
            </a:r>
            <a:r>
              <a:rPr lang="en-US" dirty="0"/>
              <a:t>.​</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sz="1800" dirty="0"/>
              <a:t>The prevalence of any heart disease (congestive heart failure, coronary heart disease, and/or heart attack) is higher among men than among women enrolled in Medicaid.</a:t>
            </a:r>
          </a:p>
          <a:p>
            <a:pPr marL="285750" indent="-285750">
              <a:buFont typeface="Arial" panose="020B0604020202020204" pitchFamily="34" charset="0"/>
              <a:buChar char="•"/>
            </a:pPr>
            <a:r>
              <a:rPr lang="en-US" dirty="0"/>
              <a:t>The prevalence of any heart disease is similar among men and women who are potentially eligible for Medicaid.</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676184" cy="1183586"/>
          </a:xfrm>
        </p:spPr>
        <p:txBody>
          <a:bodyPr>
            <a:normAutofit fontScale="90000"/>
          </a:bodyPr>
          <a:lstStyle/>
          <a:p>
            <a:r>
              <a:rPr lang="en-US"/>
              <a:t>Working-age adults enrolled in Medicaid and those potentially eligible have a higher prevalence of heart disease</a:t>
            </a:r>
          </a:p>
        </p:txBody>
      </p:sp>
      <p:pic>
        <p:nvPicPr>
          <p:cNvPr id="11" name="Content Placeholder 10" descr="A bar chart of the 2023 prevalence of heart disease for working-age Ohio adults by Medicaid status (Medicaid-enrolled, potentially Medicaid eligible, not potentially Medicaid eligible), where the prevalence of any heart disease is higher among adults who are enrolled in Medicaid or potentially eligible for Medicaid compared to those not potentially eligible for Medicaid.">
            <a:extLst>
              <a:ext uri="{FF2B5EF4-FFF2-40B4-BE49-F238E27FC236}">
                <a16:creationId xmlns:a16="http://schemas.microsoft.com/office/drawing/2014/main" id="{E76757E7-230D-40D2-402C-55AD6697299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2109C170-626A-2520-97C8-B88D3F9D5CD0}"/>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2180645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32</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Adults between ages 19 and 64 enrolled in Medicaid have a nearly two-fold increased prevalence of</a:t>
            </a:r>
            <a:r>
              <a:rPr lang="en-US" dirty="0"/>
              <a:t> ever being diagnosed with</a:t>
            </a:r>
            <a:r>
              <a:rPr lang="en-US" sz="1800" dirty="0"/>
              <a:t> asthma and a four-fold increased prevalence of ever being diagnosed with COPD compared to adults who are not potentially eligible for Medicaid.</a:t>
            </a:r>
          </a:p>
          <a:p>
            <a:pPr marL="285750" indent="-285750">
              <a:buFont typeface="Arial" panose="020B0604020202020204" pitchFamily="34" charset="0"/>
              <a:buChar char="•"/>
            </a:pPr>
            <a:r>
              <a:rPr lang="en-US" sz="1800" dirty="0"/>
              <a:t>The prevalence of respiratory conditions among working-age adults potentially eligible for Medicaid is between the estimates for Medicaid-enrolled and adults not potentially eligible.</a:t>
            </a: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Among adults enrolled in Medicaid, the prevalence of asthma was higher among women compared to men and the prevalence of COPD was higher among men compared to women.</a:t>
            </a: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57909" y="1"/>
            <a:ext cx="11307028" cy="1183586"/>
          </a:xfrm>
        </p:spPr>
        <p:txBody>
          <a:bodyPr>
            <a:normAutofit fontScale="90000"/>
          </a:bodyPr>
          <a:lstStyle/>
          <a:p>
            <a:r>
              <a:rPr lang="en-US"/>
              <a:t>Working-age adults enrolled in Medicaid and those potentially eligible have higher prevalence of asthma and COPD</a:t>
            </a:r>
          </a:p>
        </p:txBody>
      </p:sp>
      <p:pic>
        <p:nvPicPr>
          <p:cNvPr id="11" name="Content Placeholder 10" descr="A bar chart of the 2023 prevalence of asthma and COPD for working-age Ohio adults by Medicaid status (Medicaid-enrolled, potentially Medicaid eligible, not potentially Medicaid eligible), where the prevalence of both asthma and COPD is higher among adults who are enrolled in Medicaid or potentially eligible for Medicaid compared to those not potentially eligible for Medicaid.">
            <a:extLst>
              <a:ext uri="{FF2B5EF4-FFF2-40B4-BE49-F238E27FC236}">
                <a16:creationId xmlns:a16="http://schemas.microsoft.com/office/drawing/2014/main" id="{96D497FA-37F0-5AD6-8DFE-EA6E795347E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447436E0-C0B3-BA7B-5543-902F2AECFB0D}"/>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2266011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33</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dirty="0"/>
              <a:t>The prevalence of ever being diagnosed with a stroke is low in Ohio, but over two-fold higher among Medicaid-enrolled and those potentially eligible for Medicaid.</a:t>
            </a:r>
            <a:endParaRPr lang="en-US" sz="1800" dirty="0"/>
          </a:p>
          <a:p>
            <a:pPr marL="285750" indent="-285750">
              <a:buFont typeface="Arial" panose="020B0604020202020204" pitchFamily="34" charset="0"/>
              <a:buChar char="•"/>
            </a:pPr>
            <a:r>
              <a:rPr lang="en-US" sz="1800" dirty="0"/>
              <a:t>Over one-third of working-age adults </a:t>
            </a:r>
            <a:r>
              <a:rPr lang="en-US" dirty="0"/>
              <a:t>(19 to 64 years) enrolled</a:t>
            </a:r>
            <a:r>
              <a:rPr lang="en-US" sz="1800" dirty="0"/>
              <a:t> in Medicaid have ever been diagnosed with hypertension, </a:t>
            </a:r>
            <a:r>
              <a:rPr lang="en-US" dirty="0"/>
              <a:t>compared to</a:t>
            </a:r>
            <a:r>
              <a:rPr lang="en-US" sz="1800" dirty="0"/>
              <a:t> just over one-quarter of those potentially eligible and not potentially eligible.</a:t>
            </a:r>
            <a:endParaRPr lang="en-US" sz="1800" dirty="0">
              <a:ea typeface="Calibri"/>
              <a:cs typeface="Calibri"/>
            </a:endParaRPr>
          </a:p>
          <a:p>
            <a:pPr marL="285750" indent="-285750">
              <a:buFont typeface="Arial" panose="020B0604020202020204" pitchFamily="34" charset="0"/>
              <a:buChar char="•"/>
            </a:pPr>
            <a:r>
              <a:rPr lang="en-US" dirty="0"/>
              <a:t>D</a:t>
            </a:r>
            <a:r>
              <a:rPr lang="en-US" sz="1800" dirty="0"/>
              <a:t>iabetes is most prevalent among adults between ages 19 and 64 who are enrolled in Medicaid, followed by those potentially eligible for Medicaid.</a:t>
            </a:r>
            <a:r>
              <a:rPr lang="en-US" dirty="0"/>
              <a:t>​</a:t>
            </a:r>
            <a:endParaRPr lang="en-US" dirty="0">
              <a:ea typeface="Calibri" panose="020F0502020204030204"/>
              <a:cs typeface="Calibri" panose="020F0502020204030204"/>
            </a:endParaRP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Among adults enrolled in Medicaid, the prevalence of ever being diagnosed with hypertension was higher among men compared to women.</a:t>
            </a:r>
            <a:endParaRPr lang="en-US" dirty="0">
              <a:ea typeface="Calibri"/>
              <a:cs typeface="Calibri"/>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342198" cy="1183586"/>
          </a:xfrm>
        </p:spPr>
        <p:txBody>
          <a:bodyPr>
            <a:normAutofit/>
          </a:bodyPr>
          <a:lstStyle/>
          <a:p>
            <a:r>
              <a:rPr lang="en-US"/>
              <a:t>Working-age adults enrolled in Medicaid have the highest prevalence of stroke, hypertension, and diabetes</a:t>
            </a:r>
          </a:p>
        </p:txBody>
      </p:sp>
      <p:pic>
        <p:nvPicPr>
          <p:cNvPr id="11" name="Content Placeholder 10" descr="A bar chart of the 2023 prevalence of stroke, hypertension, and diabetes for working-age Ohio adults by Medicaid status (Medicaid-enrolled, potentially Medicaid eligible, not potentially Medicaid eligible), where working-age adults enrolled in Medicaid have the highest prevalence of stroke, hypertension, and diabetes.">
            <a:extLst>
              <a:ext uri="{FF2B5EF4-FFF2-40B4-BE49-F238E27FC236}">
                <a16:creationId xmlns:a16="http://schemas.microsoft.com/office/drawing/2014/main" id="{194A977C-B304-9E60-3FF4-F2A521E3FC1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823442"/>
            <a:ext cx="5468938" cy="4101703"/>
          </a:xfrm>
        </p:spPr>
      </p:pic>
      <p:sp>
        <p:nvSpPr>
          <p:cNvPr id="8" name="TextBox 1">
            <a:extLst>
              <a:ext uri="{FF2B5EF4-FFF2-40B4-BE49-F238E27FC236}">
                <a16:creationId xmlns:a16="http://schemas.microsoft.com/office/drawing/2014/main" id="{D29D9DF6-6E4A-1912-1CB0-D7EB2E9E8152}"/>
              </a:ext>
            </a:extLst>
          </p:cNvPr>
          <p:cNvSpPr txBox="1"/>
          <p:nvPr/>
        </p:nvSpPr>
        <p:spPr>
          <a:xfrm>
            <a:off x="368300" y="6180743"/>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4078567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34</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a:xfrm>
            <a:off x="6125689" y="1339858"/>
            <a:ext cx="5698012" cy="4989463"/>
          </a:xfrm>
        </p:spPr>
        <p:txBody>
          <a:bodyPr vert="horz" lIns="91440" tIns="45720" rIns="91440" bIns="45720" rtlCol="0" anchor="t">
            <a:noAutofit/>
          </a:bodyPr>
          <a:lstStyle/>
          <a:p>
            <a:pPr marL="285750" indent="-285750">
              <a:buFont typeface="Arial" panose="020B0604020202020204" pitchFamily="34" charset="0"/>
              <a:buChar char="•"/>
            </a:pPr>
            <a:r>
              <a:rPr lang="en-US" sz="1800" dirty="0"/>
              <a:t>There are large differences (</a:t>
            </a:r>
            <a:r>
              <a:rPr lang="en-US" dirty="0"/>
              <a:t>2-4-fold</a:t>
            </a:r>
            <a:r>
              <a:rPr lang="en-US" sz="1800" dirty="0"/>
              <a:t>) in the prevalence of food insecurity and smoking between </a:t>
            </a:r>
            <a:r>
              <a:rPr lang="en-US" dirty="0"/>
              <a:t>working age adults</a:t>
            </a:r>
            <a:r>
              <a:rPr lang="en-US" sz="1800" dirty="0"/>
              <a:t> enrolled in Medicaid and those potentially eligible for Medicaid compared to those not potentially eligible.</a:t>
            </a:r>
            <a:r>
              <a:rPr lang="en-US" dirty="0"/>
              <a:t> </a:t>
            </a:r>
            <a:endParaRPr lang="en-US" sz="1800" dirty="0"/>
          </a:p>
          <a:p>
            <a:pPr marL="285750" indent="-285750">
              <a:buFont typeface="Arial" panose="020B0604020202020204" pitchFamily="34" charset="0"/>
              <a:buChar char="•"/>
            </a:pPr>
            <a:r>
              <a:rPr lang="en-US" sz="1800" dirty="0"/>
              <a:t>Binge drinking, on the other hand, is less prevalent among adults enrolled in Medicaid.</a:t>
            </a:r>
            <a:r>
              <a:rPr lang="en-US" dirty="0"/>
              <a:t>​</a:t>
            </a:r>
            <a:endParaRPr lang="en-US" dirty="0">
              <a:ea typeface="Calibri"/>
              <a:cs typeface="Calibri"/>
            </a:endParaRPr>
          </a:p>
          <a:p>
            <a:pPr marL="285750" indent="-285750">
              <a:buFont typeface="Arial" panose="020B0604020202020204" pitchFamily="34" charset="0"/>
              <a:buChar char="•"/>
            </a:pPr>
            <a:r>
              <a:rPr lang="en-US" dirty="0"/>
              <a:t>Obesity prevalence is highest among adults enrolled in Medicaid.</a:t>
            </a:r>
            <a:endParaRPr lang="en-US" dirty="0">
              <a:ea typeface="Calibri"/>
              <a:cs typeface="Calibri"/>
            </a:endParaRP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One-half of women enrolled in Ohio Medicaid are obese and nearly half reported running out of food.</a:t>
            </a:r>
          </a:p>
          <a:p>
            <a:pPr marL="285750" indent="-285750">
              <a:buFont typeface="Arial" panose="020B0604020202020204" pitchFamily="34" charset="0"/>
              <a:buChar char="•"/>
            </a:pPr>
            <a:r>
              <a:rPr lang="en-US" dirty="0"/>
              <a:t>Obesity among Medicaid enrolled increased by 1.1%.</a:t>
            </a:r>
          </a:p>
          <a:p>
            <a:pPr marL="285750" indent="-285750">
              <a:buFont typeface="Arial" panose="020B0604020202020204" pitchFamily="34" charset="0"/>
              <a:buChar char="•"/>
            </a:pPr>
            <a:r>
              <a:rPr lang="en-US" dirty="0"/>
              <a:t>One-third of men enrolled in Ohio Medicaid reported current smoking.</a:t>
            </a:r>
          </a:p>
          <a:p>
            <a:pPr marL="285750" indent="-285750">
              <a:buFont typeface="Arial" panose="020B0604020202020204" pitchFamily="34" charset="0"/>
              <a:buChar char="•"/>
            </a:pPr>
            <a:endParaRPr lang="en-US" dirty="0">
              <a:ea typeface="Calibri"/>
              <a:cs typeface="Calibri"/>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805138" cy="1183586"/>
          </a:xfrm>
        </p:spPr>
        <p:txBody>
          <a:bodyPr>
            <a:normAutofit fontScale="90000"/>
          </a:bodyPr>
          <a:lstStyle/>
          <a:p>
            <a:r>
              <a:rPr lang="en-US"/>
              <a:t>Working-age adults enrolled in Medicaid and those potentially eligible have higher prevalence smoking and food insecurity</a:t>
            </a:r>
          </a:p>
        </p:txBody>
      </p:sp>
      <p:sp>
        <p:nvSpPr>
          <p:cNvPr id="8" name="TextBox 1">
            <a:extLst>
              <a:ext uri="{FF2B5EF4-FFF2-40B4-BE49-F238E27FC236}">
                <a16:creationId xmlns:a16="http://schemas.microsoft.com/office/drawing/2014/main" id="{2605046D-B304-07CD-C088-F9C972862CD6}"/>
              </a:ext>
            </a:extLst>
          </p:cNvPr>
          <p:cNvSpPr txBox="1"/>
          <p:nvPr/>
        </p:nvSpPr>
        <p:spPr>
          <a:xfrm>
            <a:off x="316774" y="617709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pic>
        <p:nvPicPr>
          <p:cNvPr id="12" name="Content Placeholder 11" descr="A graph of disease risk factors&#10;&#10;AI-generated content may be incorrect.">
            <a:extLst>
              <a:ext uri="{FF2B5EF4-FFF2-40B4-BE49-F238E27FC236}">
                <a16:creationId xmlns:a16="http://schemas.microsoft.com/office/drawing/2014/main" id="{7930337D-88D3-008F-2475-E1B2FF7CFDB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2233613"/>
            <a:ext cx="5468938" cy="3281362"/>
          </a:xfrm>
        </p:spPr>
      </p:pic>
    </p:spTree>
    <p:extLst>
      <p:ext uri="{BB962C8B-B14F-4D97-AF65-F5344CB8AC3E}">
        <p14:creationId xmlns:p14="http://schemas.microsoft.com/office/powerpoint/2010/main" val="2085267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3FA1A-BB00-8668-5383-7457D9D250A1}"/>
              </a:ext>
            </a:extLst>
          </p:cNvPr>
          <p:cNvSpPr>
            <a:spLocks noGrp="1"/>
          </p:cNvSpPr>
          <p:nvPr>
            <p:ph type="dt" sz="half" idx="10"/>
          </p:nvPr>
        </p:nvSpPr>
        <p:spPr>
          <a:xfrm>
            <a:off x="938711" y="6344663"/>
            <a:ext cx="4114799" cy="365126"/>
          </a:xfrm>
        </p:spPr>
        <p:txBody>
          <a:bodyPr/>
          <a:lstStyle/>
          <a:p>
            <a:r>
              <a:rPr lang="en-US">
                <a:solidFill>
                  <a:schemeClr val="tx1"/>
                </a:solidFill>
              </a:rPr>
              <a:t>Chronic Disease, 2023 OMAS</a:t>
            </a:r>
          </a:p>
        </p:txBody>
      </p:sp>
      <p:sp>
        <p:nvSpPr>
          <p:cNvPr id="3" name="Footer Placeholder 2">
            <a:extLst>
              <a:ext uri="{FF2B5EF4-FFF2-40B4-BE49-F238E27FC236}">
                <a16:creationId xmlns:a16="http://schemas.microsoft.com/office/drawing/2014/main" id="{EAC15AB3-FFD7-7CF4-AE6E-910D9E89C5D1}"/>
              </a:ext>
            </a:extLst>
          </p:cNvPr>
          <p:cNvSpPr>
            <a:spLocks noGrp="1"/>
          </p:cNvSpPr>
          <p:nvPr>
            <p:ph type="ftr" sz="quarter" idx="11"/>
          </p:nvPr>
        </p:nvSpPr>
        <p:spPr/>
        <p:txBody>
          <a:bodyPr/>
          <a:lstStyle/>
          <a:p>
            <a:r>
              <a:rPr lang="en-US"/>
              <a:t>grc.osu.edu/OMAS</a:t>
            </a:r>
          </a:p>
        </p:txBody>
      </p:sp>
      <p:sp>
        <p:nvSpPr>
          <p:cNvPr id="4" name="Slide Number Placeholder 3">
            <a:extLst>
              <a:ext uri="{FF2B5EF4-FFF2-40B4-BE49-F238E27FC236}">
                <a16:creationId xmlns:a16="http://schemas.microsoft.com/office/drawing/2014/main" id="{A0E761DF-8A7D-D08F-FE62-CF01AFCE8F76}"/>
              </a:ext>
            </a:extLst>
          </p:cNvPr>
          <p:cNvSpPr>
            <a:spLocks noGrp="1"/>
          </p:cNvSpPr>
          <p:nvPr>
            <p:ph type="sldNum" sz="quarter" idx="12"/>
          </p:nvPr>
        </p:nvSpPr>
        <p:spPr/>
        <p:txBody>
          <a:bodyPr/>
          <a:lstStyle/>
          <a:p>
            <a:fld id="{0A669724-DD91-4AA3-A612-CAD27DEDD8B7}" type="slidenum">
              <a:rPr lang="en-US" smtClean="0"/>
              <a:pPr/>
              <a:t>35</a:t>
            </a:fld>
            <a:endParaRPr lang="en-US"/>
          </a:p>
        </p:txBody>
      </p:sp>
      <p:sp>
        <p:nvSpPr>
          <p:cNvPr id="5" name="Content Placeholder 4">
            <a:extLst>
              <a:ext uri="{FF2B5EF4-FFF2-40B4-BE49-F238E27FC236}">
                <a16:creationId xmlns:a16="http://schemas.microsoft.com/office/drawing/2014/main" id="{B1CAB101-011D-E4F0-A32C-4579A29AD647}"/>
              </a:ext>
            </a:extLst>
          </p:cNvPr>
          <p:cNvSpPr>
            <a:spLocks noGrp="1"/>
          </p:cNvSpPr>
          <p:nvPr>
            <p:ph sz="half" idx="13"/>
          </p:nvPr>
        </p:nvSpPr>
        <p:spPr/>
        <p:txBody>
          <a:bodyPr vert="horz" lIns="91440" tIns="45720" rIns="91440" bIns="45720" rtlCol="0" anchor="t">
            <a:noAutofit/>
          </a:bodyPr>
          <a:lstStyle/>
          <a:p>
            <a:pPr marL="285750" indent="-285750">
              <a:buFont typeface="Arial" panose="020B0604020202020204" pitchFamily="34" charset="0"/>
              <a:buChar char="•"/>
            </a:pPr>
            <a:r>
              <a:rPr lang="en-US" sz="1800" dirty="0"/>
              <a:t>There are large differences in the prevalence of </a:t>
            </a:r>
            <a:r>
              <a:rPr lang="en-US" dirty="0"/>
              <a:t>physical activity limitations* such as dressing, running errands, and walking </a:t>
            </a:r>
            <a:r>
              <a:rPr lang="en-US" sz="1800" dirty="0"/>
              <a:t>between adults enrolled in Medicaid and potentially eligible for Medicaid compared to those not potentially eligible.</a:t>
            </a:r>
            <a:r>
              <a:rPr lang="en-US" dirty="0"/>
              <a:t> </a:t>
            </a:r>
          </a:p>
          <a:p>
            <a:r>
              <a:rPr lang="en-US" dirty="0">
                <a:cs typeface="Calibri" panose="020F0502020204030204"/>
              </a:rPr>
              <a:t>  </a:t>
            </a:r>
            <a:endParaRPr lang="en-US" sz="1800" dirty="0">
              <a:cs typeface="Calibri" panose="020F0502020204030204"/>
            </a:endParaRPr>
          </a:p>
          <a:p>
            <a:r>
              <a:rPr lang="en-US" u="sng" dirty="0"/>
              <a:t>Additional Insights (Results Not Shown)</a:t>
            </a:r>
            <a:endParaRPr lang="en-US" u="sng" dirty="0">
              <a:cs typeface="Calibri"/>
            </a:endParaRPr>
          </a:p>
          <a:p>
            <a:pPr marL="285750" indent="-285750">
              <a:buFont typeface="Arial" panose="020B0604020202020204" pitchFamily="34" charset="0"/>
              <a:buChar char="•"/>
            </a:pPr>
            <a:r>
              <a:rPr lang="en-US" dirty="0"/>
              <a:t>Among Medicaid enrollees, the prevalence of self-care difficulty and independent living difficulty is slightly higher for males than for females. The prevalence of ambulatory difficulty is similar for males and females enrolled in Medicaid. </a:t>
            </a:r>
            <a:endParaRPr lang="en-US" dirty="0">
              <a:cs typeface="Calibri"/>
            </a:endParaRPr>
          </a:p>
          <a:p>
            <a:r>
              <a:rPr lang="en-US" sz="1400" i="1" dirty="0">
                <a:cs typeface="Calibri" panose="020F0502020204030204"/>
              </a:rPr>
              <a:t>*S</a:t>
            </a:r>
            <a:r>
              <a:rPr lang="en-US" sz="1400" dirty="0">
                <a:cs typeface="Calibri"/>
              </a:rPr>
              <a:t>elf-care (difficulty dressing or bathing), independent living (difficulty doing errands alone), and ambulatory (serious difficulty walking or climbing stairs) as proxies for physical activity limitations</a:t>
            </a:r>
            <a:r>
              <a:rPr lang="en-US" sz="1400" i="1" dirty="0">
                <a:cs typeface="Calibri" panose="020F0502020204030204"/>
              </a:rPr>
              <a:t>.</a:t>
            </a:r>
          </a:p>
          <a:p>
            <a:pPr marL="285750" indent="-285750">
              <a:buChar char="•"/>
            </a:pPr>
            <a:endParaRPr lang="en-US" dirty="0">
              <a:cs typeface="Calibri" panose="020F0502020204030204"/>
            </a:endParaRPr>
          </a:p>
        </p:txBody>
      </p:sp>
      <p:sp>
        <p:nvSpPr>
          <p:cNvPr id="7" name="Title 6">
            <a:extLst>
              <a:ext uri="{FF2B5EF4-FFF2-40B4-BE49-F238E27FC236}">
                <a16:creationId xmlns:a16="http://schemas.microsoft.com/office/drawing/2014/main" id="{92F2819E-C8F4-1B1E-5C0F-AC0AABA49FAA}"/>
              </a:ext>
            </a:extLst>
          </p:cNvPr>
          <p:cNvSpPr>
            <a:spLocks noGrp="1"/>
          </p:cNvSpPr>
          <p:nvPr>
            <p:ph type="title"/>
          </p:nvPr>
        </p:nvSpPr>
        <p:spPr>
          <a:xfrm>
            <a:off x="222739" y="1"/>
            <a:ext cx="11805138" cy="1183586"/>
          </a:xfrm>
        </p:spPr>
        <p:txBody>
          <a:bodyPr>
            <a:normAutofit fontScale="90000"/>
          </a:bodyPr>
          <a:lstStyle/>
          <a:p>
            <a:r>
              <a:rPr lang="en-US"/>
              <a:t>Working-age adults enrolled in Medicaid and those potentially eligible have higher prevalence of activity limitations </a:t>
            </a:r>
          </a:p>
        </p:txBody>
      </p:sp>
      <p:pic>
        <p:nvPicPr>
          <p:cNvPr id="11" name="Content Placeholder 10" descr="A bar chart of the 2023 prevalence of working-age Ohio adults with activity limitations by Medicaid status, showing adults enrolled in Medicaid had higher prevalence of activity limitations such as dressing, running errands, and walking compared to adults potentially eligible for Medicaid and those not eligible for Medicaid. ">
            <a:extLst>
              <a:ext uri="{FF2B5EF4-FFF2-40B4-BE49-F238E27FC236}">
                <a16:creationId xmlns:a16="http://schemas.microsoft.com/office/drawing/2014/main" id="{2A37C2D7-625A-ADFF-808A-D2DCCCFF23F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68300" y="1981200"/>
            <a:ext cx="5468938" cy="3786187"/>
          </a:xfrm>
        </p:spPr>
      </p:pic>
      <p:sp>
        <p:nvSpPr>
          <p:cNvPr id="8" name="TextBox 1">
            <a:extLst>
              <a:ext uri="{FF2B5EF4-FFF2-40B4-BE49-F238E27FC236}">
                <a16:creationId xmlns:a16="http://schemas.microsoft.com/office/drawing/2014/main" id="{9FE40A7B-CBE6-63E3-59CA-62F6DB9DB07A}"/>
              </a:ext>
            </a:extLst>
          </p:cNvPr>
          <p:cNvSpPr txBox="1"/>
          <p:nvPr/>
        </p:nvSpPr>
        <p:spPr>
          <a:xfrm>
            <a:off x="316774" y="6055179"/>
            <a:ext cx="11606892" cy="30777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i="1" dirty="0">
                <a:ea typeface="Calibri"/>
                <a:cs typeface="Calibri"/>
              </a:rPr>
              <a:t>Note: Observed group differences should not be used to draw conclusions about underlying causes - see slide 8 for more guidance.</a:t>
            </a:r>
            <a:endParaRPr lang="en-US" dirty="0"/>
          </a:p>
        </p:txBody>
      </p:sp>
    </p:spTree>
    <p:extLst>
      <p:ext uri="{BB962C8B-B14F-4D97-AF65-F5344CB8AC3E}">
        <p14:creationId xmlns:p14="http://schemas.microsoft.com/office/powerpoint/2010/main" val="60715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18D8-7448-99CC-A296-5BF0EC13121F}"/>
              </a:ext>
            </a:extLst>
          </p:cNvPr>
          <p:cNvSpPr>
            <a:spLocks noGrp="1"/>
          </p:cNvSpPr>
          <p:nvPr>
            <p:ph type="title"/>
          </p:nvPr>
        </p:nvSpPr>
        <p:spPr/>
        <p:txBody>
          <a:bodyPr/>
          <a:lstStyle/>
          <a:p>
            <a:r>
              <a:rPr lang="en-US"/>
              <a:t>Summary of Results</a:t>
            </a:r>
          </a:p>
        </p:txBody>
      </p:sp>
      <p:sp>
        <p:nvSpPr>
          <p:cNvPr id="3" name="Date Placeholder 2">
            <a:extLst>
              <a:ext uri="{FF2B5EF4-FFF2-40B4-BE49-F238E27FC236}">
                <a16:creationId xmlns:a16="http://schemas.microsoft.com/office/drawing/2014/main" id="{C722165B-6105-7A68-CD95-F3ACF85CB218}"/>
              </a:ext>
            </a:extLst>
          </p:cNvPr>
          <p:cNvSpPr>
            <a:spLocks noGrp="1"/>
          </p:cNvSpPr>
          <p:nvPr>
            <p:ph type="dt" sz="half" idx="10"/>
          </p:nvPr>
        </p:nvSpPr>
        <p:spPr/>
        <p:txBody>
          <a:bodyPr/>
          <a:lstStyle/>
          <a:p>
            <a:r>
              <a:rPr lang="en-US"/>
              <a:t>Chronic Disease, 2023 OMAS</a:t>
            </a:r>
          </a:p>
        </p:txBody>
      </p:sp>
      <p:sp>
        <p:nvSpPr>
          <p:cNvPr id="4" name="Footer Placeholder 3">
            <a:extLst>
              <a:ext uri="{FF2B5EF4-FFF2-40B4-BE49-F238E27FC236}">
                <a16:creationId xmlns:a16="http://schemas.microsoft.com/office/drawing/2014/main" id="{DE84FA95-322A-BB23-3DF5-44872E8239B0}"/>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362A2B6-67EB-C1E5-9EF4-976BBF1C8062}"/>
              </a:ext>
            </a:extLst>
          </p:cNvPr>
          <p:cNvSpPr>
            <a:spLocks noGrp="1"/>
          </p:cNvSpPr>
          <p:nvPr>
            <p:ph type="sldNum" sz="quarter" idx="12"/>
          </p:nvPr>
        </p:nvSpPr>
        <p:spPr/>
        <p:txBody>
          <a:bodyPr/>
          <a:lstStyle/>
          <a:p>
            <a:fld id="{0A669724-DD91-4AA3-A612-CAD27DEDD8B7}" type="slidenum">
              <a:rPr lang="en-US" smtClean="0"/>
              <a:pPr/>
              <a:t>36</a:t>
            </a:fld>
            <a:endParaRPr lang="en-US"/>
          </a:p>
        </p:txBody>
      </p:sp>
      <p:sp>
        <p:nvSpPr>
          <p:cNvPr id="6" name="Content Placeholder 5">
            <a:extLst>
              <a:ext uri="{FF2B5EF4-FFF2-40B4-BE49-F238E27FC236}">
                <a16:creationId xmlns:a16="http://schemas.microsoft.com/office/drawing/2014/main" id="{99FE803C-EA9D-5260-F714-598DBB4EEEAA}"/>
              </a:ext>
            </a:extLst>
          </p:cNvPr>
          <p:cNvSpPr>
            <a:spLocks noGrp="1"/>
          </p:cNvSpPr>
          <p:nvPr>
            <p:ph sz="half" idx="1"/>
          </p:nvPr>
        </p:nvSpPr>
        <p:spPr/>
        <p:txBody>
          <a:bodyPr vert="horz" lIns="91440" tIns="45720" rIns="91440" bIns="45720" numCol="1" rtlCol="0" anchor="t">
            <a:noAutofit/>
          </a:bodyPr>
          <a:lstStyle/>
          <a:p>
            <a:pPr>
              <a:lnSpc>
                <a:spcPct val="100000"/>
              </a:lnSpc>
            </a:pPr>
            <a:r>
              <a:rPr lang="en-US" b="1" dirty="0"/>
              <a:t>Prevalence of Chronic Diseases in Ohio: </a:t>
            </a:r>
          </a:p>
          <a:p>
            <a:pPr marL="0" marR="0">
              <a:spcBef>
                <a:spcPts val="0"/>
              </a:spcBef>
              <a:spcAft>
                <a:spcPts val="0"/>
              </a:spcAft>
            </a:pPr>
            <a:r>
              <a:rPr lang="en-US" sz="1800" kern="100" dirty="0">
                <a:effectLst/>
                <a:ea typeface="Aptos" panose="020B0004020202020204" pitchFamily="34" charset="0"/>
                <a:cs typeface="Times New Roman" panose="02020603050405020304" pitchFamily="18" charset="0"/>
              </a:rPr>
              <a:t>Hypertension was the most prevalent of the chronic diseases assessed in OMAS in 2023. Almost 40% of adult Ohioans had</a:t>
            </a:r>
            <a:r>
              <a:rPr lang="en-US" kern="100" dirty="0">
                <a:ea typeface="Aptos" panose="020B0004020202020204" pitchFamily="34" charset="0"/>
                <a:cs typeface="Times New Roman" panose="02020603050405020304" pitchFamily="18" charset="0"/>
              </a:rPr>
              <a:t> </a:t>
            </a:r>
            <a:r>
              <a:rPr lang="en-US" sz="1800" kern="100" dirty="0">
                <a:effectLst/>
                <a:ea typeface="Aptos" panose="020B0004020202020204" pitchFamily="34" charset="0"/>
                <a:cs typeface="Times New Roman" panose="02020603050405020304" pitchFamily="18" charset="0"/>
              </a:rPr>
              <a:t>ever being diagnosed with hypertension. The prevalence of hypertension was highest among adults living in Appalachian and metropolitan counties.</a:t>
            </a:r>
          </a:p>
          <a:p>
            <a:pPr marL="0" marR="0">
              <a:spcBef>
                <a:spcPts val="0"/>
              </a:spcBef>
              <a:spcAft>
                <a:spcPts val="0"/>
              </a:spcAft>
            </a:pPr>
            <a:endParaRPr lang="en-US" sz="1800" kern="100" dirty="0">
              <a:effectLst/>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ea typeface="Aptos" panose="020B0004020202020204" pitchFamily="34" charset="0"/>
                <a:cs typeface="Times New Roman" panose="02020603050405020304" pitchFamily="18" charset="0"/>
              </a:rPr>
              <a:t>Heart disease prevalence was highest among Black adults in Ohio</a:t>
            </a:r>
            <a:r>
              <a:rPr lang="en-US" kern="100" dirty="0">
                <a:ea typeface="Aptos" panose="020B0004020202020204" pitchFamily="34" charset="0"/>
                <a:cs typeface="Times New Roman" panose="02020603050405020304" pitchFamily="18" charset="0"/>
              </a:rPr>
              <a:t> and </a:t>
            </a:r>
            <a:r>
              <a:rPr lang="en-US" sz="1800" kern="100" dirty="0">
                <a:effectLst/>
                <a:ea typeface="Aptos" panose="020B0004020202020204" pitchFamily="34" charset="0"/>
                <a:cs typeface="Times New Roman" panose="02020603050405020304" pitchFamily="18" charset="0"/>
              </a:rPr>
              <a:t>was higher for adults in Appalachian counties than for adults in other county types. Approximately 15% of Ohio adults in 2023 had ever been diagnosed with diabetes, and 3.5% had ever been told they had a stroke.</a:t>
            </a:r>
          </a:p>
          <a:p>
            <a:pPr marL="0" marR="0">
              <a:spcBef>
                <a:spcPts val="0"/>
              </a:spcBef>
              <a:spcAft>
                <a:spcPts val="0"/>
              </a:spcAft>
            </a:pPr>
            <a:endParaRPr lang="en-US" kern="100" dirty="0">
              <a:ea typeface="Aptos" panose="020B0004020202020204" pitchFamily="34" charset="0"/>
              <a:cs typeface="Times New Roman" panose="02020603050405020304" pitchFamily="18" charset="0"/>
            </a:endParaRPr>
          </a:p>
          <a:p>
            <a:pPr>
              <a:spcBef>
                <a:spcPts val="0"/>
              </a:spcBef>
            </a:pPr>
            <a:r>
              <a:rPr lang="en-US" sz="1800" kern="100" dirty="0">
                <a:effectLst/>
                <a:ea typeface="Aptos" panose="020B0004020202020204" pitchFamily="34" charset="0"/>
                <a:cs typeface="Times New Roman"/>
              </a:rPr>
              <a:t>The statewide prevalence of ever being diagnosed with asthma in 2023 was 15.3%. Asthma </a:t>
            </a:r>
            <a:r>
              <a:rPr lang="en-US" kern="100" dirty="0">
                <a:ea typeface="Aptos" panose="020B0004020202020204" pitchFamily="34" charset="0"/>
                <a:cs typeface="Times New Roman"/>
              </a:rPr>
              <a:t>and COPD were more prevalent among Black adults. Also, asthma was </a:t>
            </a:r>
            <a:r>
              <a:rPr lang="en-US" sz="1800" kern="100" dirty="0">
                <a:effectLst/>
                <a:ea typeface="Aptos" panose="020B0004020202020204" pitchFamily="34" charset="0"/>
                <a:cs typeface="Times New Roman"/>
              </a:rPr>
              <a:t>the only chronic condition assessed with </a:t>
            </a:r>
            <a:r>
              <a:rPr lang="en-US" kern="100" dirty="0">
                <a:ea typeface="Aptos" panose="020B0004020202020204" pitchFamily="34" charset="0"/>
                <a:cs typeface="Times New Roman"/>
              </a:rPr>
              <a:t>a higher</a:t>
            </a:r>
            <a:r>
              <a:rPr lang="en-US" sz="1800" kern="100" dirty="0">
                <a:effectLst/>
                <a:ea typeface="Aptos" panose="020B0004020202020204" pitchFamily="34" charset="0"/>
                <a:cs typeface="Times New Roman"/>
              </a:rPr>
              <a:t> </a:t>
            </a:r>
            <a:r>
              <a:rPr lang="en-US" kern="100" dirty="0">
                <a:ea typeface="Aptos" panose="020B0004020202020204" pitchFamily="34" charset="0"/>
                <a:cs typeface="Times New Roman"/>
              </a:rPr>
              <a:t>prevalence for</a:t>
            </a:r>
            <a:r>
              <a:rPr lang="en-US" sz="1800" kern="100" dirty="0">
                <a:effectLst/>
                <a:ea typeface="Aptos" panose="020B0004020202020204" pitchFamily="34" charset="0"/>
                <a:cs typeface="Times New Roman"/>
              </a:rPr>
              <a:t> female Ohioans. Asthma was more prevalent in Appalachian and Metropolitan counties than in rural </a:t>
            </a:r>
            <a:r>
              <a:rPr lang="en-US" kern="100" dirty="0">
                <a:ea typeface="Aptos" panose="020B0004020202020204" pitchFamily="34" charset="0"/>
                <a:cs typeface="Times New Roman"/>
              </a:rPr>
              <a:t>n</a:t>
            </a:r>
            <a:r>
              <a:rPr lang="en-US" sz="1800" kern="100" dirty="0">
                <a:effectLst/>
                <a:ea typeface="Aptos" panose="020B0004020202020204" pitchFamily="34" charset="0"/>
                <a:cs typeface="Times New Roman"/>
              </a:rPr>
              <a:t>on-Appalachian and suburban counties. There was a steep decline in COPD prevalence as education increases. This pattern was less clear for asthma.</a:t>
            </a:r>
            <a:r>
              <a:rPr lang="en-US" kern="100" dirty="0">
                <a:ea typeface="Aptos" panose="020B0004020202020204" pitchFamily="34" charset="0"/>
                <a:cs typeface="Times New Roman"/>
              </a:rPr>
              <a:t> </a:t>
            </a:r>
            <a:endParaRPr lang="en-US" sz="1800" kern="100" dirty="0">
              <a:effectLst/>
              <a:ea typeface="Aptos" panose="020B0004020202020204" pitchFamily="34" charset="0"/>
              <a:cs typeface="Times New Roman" panose="02020603050405020304" pitchFamily="18" charset="0"/>
            </a:endParaRPr>
          </a:p>
          <a:p>
            <a:pPr marL="0" marR="0">
              <a:spcBef>
                <a:spcPts val="0"/>
              </a:spcBef>
              <a:spcAft>
                <a:spcPts val="0"/>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0000"/>
              </a:lnSpc>
            </a:pPr>
            <a:endParaRPr lang="en-US" b="1" dirty="0"/>
          </a:p>
          <a:p>
            <a:pPr>
              <a:lnSpc>
                <a:spcPct val="100000"/>
              </a:lnSpc>
            </a:pPr>
            <a:endParaRPr lang="en-US" b="1" dirty="0">
              <a:latin typeface="+mn-lt"/>
            </a:endParaRPr>
          </a:p>
          <a:p>
            <a:pPr>
              <a:lnSpc>
                <a:spcPct val="100000"/>
              </a:lnSpc>
            </a:pPr>
            <a:endParaRPr lang="en-US" b="1" dirty="0"/>
          </a:p>
          <a:p>
            <a:pPr>
              <a:lnSpc>
                <a:spcPct val="100000"/>
              </a:lnSpc>
            </a:pPr>
            <a:r>
              <a:rPr lang="en-US" b="1" dirty="0">
                <a:latin typeface="+mn-lt"/>
              </a:rPr>
              <a:t>Medicaid and Chronic Diseases:</a:t>
            </a:r>
            <a:endParaRPr lang="en-US" dirty="0">
              <a:latin typeface="+mn-lt"/>
            </a:endParaRPr>
          </a:p>
          <a:p>
            <a:endParaRPr lang="en-US" dirty="0">
              <a:latin typeface="+mn-lt"/>
            </a:endParaRPr>
          </a:p>
        </p:txBody>
      </p:sp>
    </p:spTree>
    <p:extLst>
      <p:ext uri="{BB962C8B-B14F-4D97-AF65-F5344CB8AC3E}">
        <p14:creationId xmlns:p14="http://schemas.microsoft.com/office/powerpoint/2010/main" val="2172487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18D8-7448-99CC-A296-5BF0EC13121F}"/>
              </a:ext>
            </a:extLst>
          </p:cNvPr>
          <p:cNvSpPr>
            <a:spLocks noGrp="1"/>
          </p:cNvSpPr>
          <p:nvPr>
            <p:ph type="title"/>
          </p:nvPr>
        </p:nvSpPr>
        <p:spPr/>
        <p:txBody>
          <a:bodyPr/>
          <a:lstStyle/>
          <a:p>
            <a:r>
              <a:rPr lang="en-US"/>
              <a:t>Summary of Results, continued</a:t>
            </a:r>
          </a:p>
        </p:txBody>
      </p:sp>
      <p:sp>
        <p:nvSpPr>
          <p:cNvPr id="3" name="Date Placeholder 2">
            <a:extLst>
              <a:ext uri="{FF2B5EF4-FFF2-40B4-BE49-F238E27FC236}">
                <a16:creationId xmlns:a16="http://schemas.microsoft.com/office/drawing/2014/main" id="{C722165B-6105-7A68-CD95-F3ACF85CB218}"/>
              </a:ext>
            </a:extLst>
          </p:cNvPr>
          <p:cNvSpPr>
            <a:spLocks noGrp="1"/>
          </p:cNvSpPr>
          <p:nvPr>
            <p:ph type="dt" sz="half" idx="10"/>
          </p:nvPr>
        </p:nvSpPr>
        <p:spPr/>
        <p:txBody>
          <a:bodyPr/>
          <a:lstStyle/>
          <a:p>
            <a:r>
              <a:rPr lang="en-US"/>
              <a:t>Chronic Disease, 2023 OMAS</a:t>
            </a:r>
          </a:p>
        </p:txBody>
      </p:sp>
      <p:sp>
        <p:nvSpPr>
          <p:cNvPr id="4" name="Footer Placeholder 3">
            <a:extLst>
              <a:ext uri="{FF2B5EF4-FFF2-40B4-BE49-F238E27FC236}">
                <a16:creationId xmlns:a16="http://schemas.microsoft.com/office/drawing/2014/main" id="{DE84FA95-322A-BB23-3DF5-44872E8239B0}"/>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362A2B6-67EB-C1E5-9EF4-976BBF1C8062}"/>
              </a:ext>
            </a:extLst>
          </p:cNvPr>
          <p:cNvSpPr>
            <a:spLocks noGrp="1"/>
          </p:cNvSpPr>
          <p:nvPr>
            <p:ph type="sldNum" sz="quarter" idx="12"/>
          </p:nvPr>
        </p:nvSpPr>
        <p:spPr/>
        <p:txBody>
          <a:bodyPr/>
          <a:lstStyle/>
          <a:p>
            <a:fld id="{0A669724-DD91-4AA3-A612-CAD27DEDD8B7}" type="slidenum">
              <a:rPr lang="en-US" smtClean="0"/>
              <a:pPr/>
              <a:t>37</a:t>
            </a:fld>
            <a:endParaRPr lang="en-US"/>
          </a:p>
        </p:txBody>
      </p:sp>
      <p:sp>
        <p:nvSpPr>
          <p:cNvPr id="6" name="Content Placeholder 5">
            <a:extLst>
              <a:ext uri="{FF2B5EF4-FFF2-40B4-BE49-F238E27FC236}">
                <a16:creationId xmlns:a16="http://schemas.microsoft.com/office/drawing/2014/main" id="{99FE803C-EA9D-5260-F714-598DBB4EEEAA}"/>
              </a:ext>
            </a:extLst>
          </p:cNvPr>
          <p:cNvSpPr>
            <a:spLocks noGrp="1"/>
          </p:cNvSpPr>
          <p:nvPr>
            <p:ph sz="half" idx="1"/>
          </p:nvPr>
        </p:nvSpPr>
        <p:spPr/>
        <p:txBody>
          <a:bodyPr vert="horz" lIns="91440" tIns="45720" rIns="91440" bIns="45720" numCol="1" rtlCol="0" anchor="t">
            <a:noAutofit/>
          </a:bodyPr>
          <a:lstStyle/>
          <a:p>
            <a:pPr>
              <a:lnSpc>
                <a:spcPct val="100000"/>
              </a:lnSpc>
            </a:pPr>
            <a:r>
              <a:rPr lang="en-US" b="1" dirty="0"/>
              <a:t>Risk Factors for Chronic Diseases:</a:t>
            </a:r>
          </a:p>
          <a:p>
            <a:r>
              <a:rPr lang="en-US" dirty="0"/>
              <a:t>As in previous years, Ohio adults continue to have a high prevalence of certain risk factors for chronic disease compared to adults in other states. Obesity was the most prevalent of the risk factors measured, with nearly half of Black adults </a:t>
            </a:r>
            <a:r>
              <a:rPr lang="en-US" sz="1800" kern="100" dirty="0">
                <a:effectLst/>
                <a:ea typeface="Aptos" panose="020B0004020202020204" pitchFamily="34" charset="0"/>
                <a:cs typeface="Times New Roman"/>
              </a:rPr>
              <a:t>indicating they were obese. Binge drinking was more prevalent among Hispanic adults, potentially Medicaid eligible adults, adults with four or more years of college education, and metropolitan county residents. The prevalence of food insecurity and smoking was higher for adults aged 19-64 enrolled in Medicaid and potentially eligible for Medicaid compared to those not potentially eligible. </a:t>
            </a:r>
            <a:endParaRPr lang="en-US" sz="1800" strike="sngStrike" kern="100" dirty="0">
              <a:effectLst/>
              <a:ea typeface="Aptos" panose="020B0004020202020204" pitchFamily="34" charset="0"/>
              <a:cs typeface="Times New Roman" panose="02020603050405020304" pitchFamily="18" charset="0"/>
            </a:endParaRPr>
          </a:p>
          <a:p>
            <a:endParaRPr lang="en-US" b="1" dirty="0"/>
          </a:p>
          <a:p>
            <a:pPr>
              <a:lnSpc>
                <a:spcPct val="100000"/>
              </a:lnSpc>
            </a:pPr>
            <a:r>
              <a:rPr lang="en-US" b="1" dirty="0"/>
              <a:t>Medicaid and Chronic Diseases:</a:t>
            </a:r>
            <a:endParaRPr lang="en-US" dirty="0"/>
          </a:p>
          <a:p>
            <a:r>
              <a:rPr lang="en-US" sz="1800" kern="100" dirty="0">
                <a:effectLst/>
                <a:ea typeface="Aptos" panose="020B0004020202020204" pitchFamily="34" charset="0"/>
                <a:cs typeface="Times New Roman" panose="02020603050405020304" pitchFamily="18" charset="0"/>
              </a:rPr>
              <a:t>For nearly all chronic diseases assessed, working-age adults enrolled in Medicaid and those potentially eligible had higher prevalence of chronic conditions than those not potentially eligible for Medicaid. The prevalence of all individual heart diseases and any heart disease </a:t>
            </a:r>
            <a:r>
              <a:rPr lang="en-US" kern="100" dirty="0">
                <a:ea typeface="Aptos" panose="020B0004020202020204" pitchFamily="34" charset="0"/>
                <a:cs typeface="Times New Roman" panose="02020603050405020304" pitchFamily="18" charset="0"/>
              </a:rPr>
              <a:t>was </a:t>
            </a:r>
            <a:r>
              <a:rPr lang="en-US" sz="1800" kern="100" dirty="0">
                <a:effectLst/>
                <a:ea typeface="Aptos" panose="020B0004020202020204" pitchFamily="34" charset="0"/>
                <a:cs typeface="Times New Roman" panose="02020603050405020304" pitchFamily="18" charset="0"/>
              </a:rPr>
              <a:t>nearly double (or more) among adults between ages 19 and 64 and who were enrolled in Medicaid or who were potentially eligible for Medicaid compared to those not potentially eligible for Medicaid. </a:t>
            </a: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latin typeface="+mn-lt"/>
            </a:endParaRPr>
          </a:p>
        </p:txBody>
      </p:sp>
    </p:spTree>
    <p:extLst>
      <p:ext uri="{BB962C8B-B14F-4D97-AF65-F5344CB8AC3E}">
        <p14:creationId xmlns:p14="http://schemas.microsoft.com/office/powerpoint/2010/main" val="3790302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DDAE-AAA3-2950-C017-8453AA60BD69}"/>
              </a:ext>
            </a:extLst>
          </p:cNvPr>
          <p:cNvSpPr>
            <a:spLocks noGrp="1"/>
          </p:cNvSpPr>
          <p:nvPr>
            <p:ph type="title"/>
          </p:nvPr>
        </p:nvSpPr>
        <p:spPr/>
        <p:txBody>
          <a:bodyPr/>
          <a:lstStyle/>
          <a:p>
            <a:r>
              <a:rPr lang="en-US"/>
              <a:t>References</a:t>
            </a:r>
          </a:p>
        </p:txBody>
      </p:sp>
      <p:sp>
        <p:nvSpPr>
          <p:cNvPr id="3" name="Date Placeholder 2">
            <a:extLst>
              <a:ext uri="{FF2B5EF4-FFF2-40B4-BE49-F238E27FC236}">
                <a16:creationId xmlns:a16="http://schemas.microsoft.com/office/drawing/2014/main" id="{C331D86C-36BF-6F87-400E-DD6AB006E129}"/>
              </a:ext>
            </a:extLst>
          </p:cNvPr>
          <p:cNvSpPr>
            <a:spLocks noGrp="1"/>
          </p:cNvSpPr>
          <p:nvPr>
            <p:ph type="dt" sz="half" idx="10"/>
          </p:nvPr>
        </p:nvSpPr>
        <p:spPr/>
        <p:txBody>
          <a:bodyPr/>
          <a:lstStyle/>
          <a:p>
            <a:r>
              <a:rPr lang="en-US"/>
              <a:t>Chronic Disease, 2023 OMAS</a:t>
            </a:r>
          </a:p>
        </p:txBody>
      </p:sp>
      <p:sp>
        <p:nvSpPr>
          <p:cNvPr id="4" name="Footer Placeholder 3">
            <a:extLst>
              <a:ext uri="{FF2B5EF4-FFF2-40B4-BE49-F238E27FC236}">
                <a16:creationId xmlns:a16="http://schemas.microsoft.com/office/drawing/2014/main" id="{9BBAE85C-818A-90BA-A7E6-C2483A6DD9CD}"/>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17C81127-A987-720C-0089-46771B955570}"/>
              </a:ext>
            </a:extLst>
          </p:cNvPr>
          <p:cNvSpPr>
            <a:spLocks noGrp="1"/>
          </p:cNvSpPr>
          <p:nvPr>
            <p:ph type="sldNum" sz="quarter" idx="12"/>
          </p:nvPr>
        </p:nvSpPr>
        <p:spPr/>
        <p:txBody>
          <a:bodyPr/>
          <a:lstStyle/>
          <a:p>
            <a:fld id="{0A669724-DD91-4AA3-A612-CAD27DEDD8B7}" type="slidenum">
              <a:rPr lang="en-US" smtClean="0"/>
              <a:pPr/>
              <a:t>38</a:t>
            </a:fld>
            <a:endParaRPr lang="en-US"/>
          </a:p>
        </p:txBody>
      </p:sp>
      <p:sp>
        <p:nvSpPr>
          <p:cNvPr id="6" name="Content Placeholder 5">
            <a:extLst>
              <a:ext uri="{FF2B5EF4-FFF2-40B4-BE49-F238E27FC236}">
                <a16:creationId xmlns:a16="http://schemas.microsoft.com/office/drawing/2014/main" id="{9D17475F-23AA-E73F-B42E-1AB7E9F65FCF}"/>
              </a:ext>
            </a:extLst>
          </p:cNvPr>
          <p:cNvSpPr>
            <a:spLocks noGrp="1"/>
          </p:cNvSpPr>
          <p:nvPr>
            <p:ph sz="half" idx="1"/>
          </p:nvPr>
        </p:nvSpPr>
        <p:spPr>
          <a:xfrm>
            <a:off x="258417" y="1345722"/>
            <a:ext cx="11658600" cy="4978878"/>
          </a:xfrm>
        </p:spPr>
        <p:txBody>
          <a:bodyPr vert="horz" lIns="91440" tIns="45720" rIns="91440" bIns="45720" numCol="2" rtlCol="0" anchor="t">
            <a:noAutofit/>
          </a:bodyPr>
          <a:lstStyle/>
          <a:p>
            <a:pPr marL="228600" indent="-228600">
              <a:buFont typeface="Arial" panose="020B0604020202020204" pitchFamily="34" charset="0"/>
              <a:buAutoNum type="arabicPeriod"/>
            </a:pPr>
            <a:r>
              <a:rPr lang="en-US" sz="1600"/>
              <a:t>Ohio Department of Health. Chronic Disease Disparities among Males and Females, Ohio, 2022. Chronic Disease Epidemiology      and Evaluation Section and the Ohio Diabetes and Heart Disease Prevention and Management Program, July 2022.</a:t>
            </a:r>
          </a:p>
          <a:p>
            <a:pPr marL="228600" indent="-228600">
              <a:lnSpc>
                <a:spcPct val="100000"/>
              </a:lnSpc>
              <a:buAutoNum type="arabicPeriod"/>
            </a:pPr>
            <a:r>
              <a:rPr lang="en-US" sz="1600">
                <a:latin typeface="+mn-lt"/>
              </a:rPr>
              <a:t>Kochanek KD, Xu JQ, Arias E. Mortality in the United States, 2019. NCHS Data Brief, no 395. Hyattsville, MD: National Center for Health Statistics. 2020. </a:t>
            </a:r>
            <a:endParaRPr lang="en-US" sz="1600">
              <a:latin typeface="+mn-lt"/>
              <a:ea typeface="Calibri"/>
              <a:cs typeface="Calibri"/>
            </a:endParaRPr>
          </a:p>
          <a:p>
            <a:pPr marL="228600" indent="-228600">
              <a:buAutoNum type="arabicPeriod"/>
            </a:pPr>
            <a:r>
              <a:rPr lang="en-US" sz="1600">
                <a:latin typeface="+mn-lt"/>
              </a:rPr>
              <a:t>Albani TJ, </a:t>
            </a:r>
            <a:r>
              <a:rPr lang="en-US" sz="1600" err="1">
                <a:latin typeface="+mn-lt"/>
              </a:rPr>
              <a:t>Rajanbabu</a:t>
            </a:r>
            <a:r>
              <a:rPr lang="en-US" sz="1600">
                <a:latin typeface="+mn-lt"/>
              </a:rPr>
              <a:t> A. Chronic Disease Prevalence in Ohio: 2017 Findings. Columbus, OH: Ohio Colleges of Medicine Government Resource Center; 2019:7 </a:t>
            </a:r>
            <a:endParaRPr lang="en-US" sz="1600">
              <a:latin typeface="+mn-lt"/>
              <a:ea typeface="Calibri"/>
              <a:cs typeface="Calibri"/>
            </a:endParaRPr>
          </a:p>
          <a:p>
            <a:pPr marL="228600" indent="-228600">
              <a:buAutoNum type="arabicPeriod"/>
            </a:pPr>
            <a:r>
              <a:rPr lang="en-US" sz="1600">
                <a:latin typeface="+mn-lt"/>
              </a:rPr>
              <a:t>The Impact of Chronic Disease in Ohio: 2015. Chronic Disease Epidemiology and Evaluation Section, Bureau of Health </a:t>
            </a:r>
            <a:r>
              <a:rPr lang="en-US" sz="1600"/>
              <a:t>   </a:t>
            </a:r>
            <a:r>
              <a:rPr lang="en-US" sz="1600">
                <a:latin typeface="+mn-lt"/>
              </a:rPr>
              <a:t>Promotion, Ohio Department of Health; 2015. </a:t>
            </a:r>
            <a:endParaRPr lang="en-US" sz="1600">
              <a:latin typeface="+mn-lt"/>
              <a:ea typeface="Calibri"/>
              <a:cs typeface="Calibri"/>
            </a:endParaRPr>
          </a:p>
          <a:p>
            <a:pPr marL="228600" indent="-228600">
              <a:buAutoNum type="arabicPeriod"/>
            </a:pPr>
            <a:r>
              <a:rPr lang="en-US" sz="1600">
                <a:latin typeface="+mn-lt"/>
              </a:rPr>
              <a:t>Chapel JM, Ritchey MD, Zhang D, Wang G. Prevalence and Medical Costs of Chronic Diseases Among Adult Medicaid Beneficiaries. </a:t>
            </a:r>
            <a:r>
              <a:rPr lang="en-US" sz="1600"/>
              <a:t>    </a:t>
            </a:r>
            <a:r>
              <a:rPr lang="en-US" sz="1600">
                <a:latin typeface="+mn-lt"/>
              </a:rPr>
              <a:t>Am J Prev Med. 2017;53(6):S143-S154. doi:10.1016/j.amepre.2017.07.019 </a:t>
            </a:r>
            <a:endParaRPr lang="en-US" sz="1600">
              <a:latin typeface="+mn-lt"/>
              <a:ea typeface="Calibri"/>
              <a:cs typeface="Calibri"/>
            </a:endParaRPr>
          </a:p>
          <a:p>
            <a:pPr marL="228600" indent="-228600">
              <a:buAutoNum type="arabicPeriod"/>
            </a:pPr>
            <a:r>
              <a:rPr lang="en-US" sz="1600">
                <a:latin typeface="+mn-lt"/>
              </a:rPr>
              <a:t>Kokubo Y, </a:t>
            </a:r>
            <a:r>
              <a:rPr lang="en-US" sz="1600" err="1">
                <a:latin typeface="+mn-lt"/>
              </a:rPr>
              <a:t>Iwashima</a:t>
            </a:r>
            <a:r>
              <a:rPr lang="en-US" sz="1600">
                <a:latin typeface="+mn-lt"/>
              </a:rPr>
              <a:t> Y. Higher Blood Pressure as a Risk Factor for Diseases Other Than Stroke and Ischemic Heart Disease. Hypertension. 2015; 66(2)254-259. https://doi.org/10.1161/HYPERTENSIONAHA.115.03480 </a:t>
            </a:r>
            <a:endParaRPr lang="en-US" sz="1600">
              <a:latin typeface="+mn-lt"/>
              <a:ea typeface="Calibri"/>
              <a:cs typeface="Calibri"/>
            </a:endParaRPr>
          </a:p>
          <a:p>
            <a:pPr marL="228600" indent="-228600">
              <a:buAutoNum type="arabicPeriod"/>
            </a:pPr>
            <a:r>
              <a:rPr lang="en-US" sz="1600">
                <a:latin typeface="+mn-lt"/>
              </a:rPr>
              <a:t>Buttorff C, Ruder T, Bauman M. Multiple Chronic Conditions in the United States. Santa Monica, California: RAND Corporation; :33. https://www.rand.org/content/dam/rand/pubs/tools/TL200/TL221/RAND_TL221.pdf. </a:t>
            </a:r>
            <a:endParaRPr lang="en-US" sz="1600">
              <a:latin typeface="+mn-lt"/>
              <a:ea typeface="Calibri"/>
              <a:cs typeface="Calibri"/>
            </a:endParaRPr>
          </a:p>
          <a:p>
            <a:pPr marL="228600" indent="-228600">
              <a:buAutoNum type="arabicPeriod"/>
            </a:pPr>
            <a:r>
              <a:rPr lang="en-US" sz="1600">
                <a:latin typeface="+mn-lt"/>
              </a:rPr>
              <a:t>Sommers BD, Gawande AA, Baicker K. Health Insurance Coverage and Health — What the Recent Evidence Tells Us. N Engl J Med. 2017;377(6):586-593. doi:10.1056/NEJMsb1706645 </a:t>
            </a:r>
            <a:endParaRPr lang="en-US" sz="1600">
              <a:latin typeface="+mn-lt"/>
              <a:ea typeface="Calibri"/>
              <a:cs typeface="Calibri"/>
            </a:endParaRPr>
          </a:p>
          <a:p>
            <a:pPr marL="228600" indent="-228600">
              <a:buAutoNum type="arabicPeriod"/>
            </a:pPr>
            <a:r>
              <a:rPr lang="en-US" sz="1600">
                <a:latin typeface="+mn-lt"/>
              </a:rPr>
              <a:t>Asay GR, Roy K, Lang JE, Payne RL, Howard DH. Absenteeism and Employer Costs Associated With Chronic Diseases and Health Risk Factors in the US Workforce. Prev Chronic Dis 2016; 13:150503. </a:t>
            </a:r>
            <a:r>
              <a:rPr lang="en-US" sz="1600" err="1">
                <a:latin typeface="+mn-lt"/>
              </a:rPr>
              <a:t>DOI:http</a:t>
            </a:r>
            <a:r>
              <a:rPr lang="en-US" sz="1600">
                <a:latin typeface="+mn-lt"/>
              </a:rPr>
              <a:t>://dx.doi.org/10.5888/pcd13.150503 </a:t>
            </a:r>
            <a:endParaRPr lang="en-US" sz="1600">
              <a:latin typeface="+mn-lt"/>
              <a:ea typeface="Calibri"/>
              <a:cs typeface="Calibri"/>
            </a:endParaRPr>
          </a:p>
          <a:p>
            <a:endParaRPr lang="en-US">
              <a:latin typeface="+mn-lt"/>
            </a:endParaRPr>
          </a:p>
        </p:txBody>
      </p:sp>
    </p:spTree>
    <p:extLst>
      <p:ext uri="{BB962C8B-B14F-4D97-AF65-F5344CB8AC3E}">
        <p14:creationId xmlns:p14="http://schemas.microsoft.com/office/powerpoint/2010/main" val="1194194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203A6-BAE6-CB4F-47E8-FECC48B9804C}"/>
              </a:ext>
            </a:extLst>
          </p:cNvPr>
          <p:cNvSpPr>
            <a:spLocks noGrp="1"/>
          </p:cNvSpPr>
          <p:nvPr>
            <p:ph type="title"/>
          </p:nvPr>
        </p:nvSpPr>
        <p:spPr>
          <a:xfrm>
            <a:off x="619539" y="1"/>
            <a:ext cx="10956162" cy="1135464"/>
          </a:xfrm>
        </p:spPr>
        <p:txBody>
          <a:bodyPr/>
          <a:lstStyle/>
          <a:p>
            <a:r>
              <a:rPr lang="en-US"/>
              <a:t>Acknowledgments </a:t>
            </a:r>
          </a:p>
        </p:txBody>
      </p:sp>
    </p:spTree>
    <p:extLst>
      <p:ext uri="{BB962C8B-B14F-4D97-AF65-F5344CB8AC3E}">
        <p14:creationId xmlns:p14="http://schemas.microsoft.com/office/powerpoint/2010/main" val="111909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6D2B-5F61-FB42-9385-52092CA5A8BB}"/>
              </a:ext>
            </a:extLst>
          </p:cNvPr>
          <p:cNvSpPr>
            <a:spLocks noGrp="1"/>
          </p:cNvSpPr>
          <p:nvPr>
            <p:ph type="title"/>
          </p:nvPr>
        </p:nvSpPr>
        <p:spPr/>
        <p:txBody>
          <a:bodyPr/>
          <a:lstStyle/>
          <a:p>
            <a:r>
              <a:rPr lang="en-US"/>
              <a:t>Contents</a:t>
            </a:r>
          </a:p>
        </p:txBody>
      </p:sp>
      <p:sp>
        <p:nvSpPr>
          <p:cNvPr id="3" name="Date Placeholder 2">
            <a:extLst>
              <a:ext uri="{FF2B5EF4-FFF2-40B4-BE49-F238E27FC236}">
                <a16:creationId xmlns:a16="http://schemas.microsoft.com/office/drawing/2014/main" id="{E6E41EA8-B305-00BE-4D15-A9CD5361D47F}"/>
              </a:ext>
            </a:extLst>
          </p:cNvPr>
          <p:cNvSpPr>
            <a:spLocks noGrp="1"/>
          </p:cNvSpPr>
          <p:nvPr>
            <p:ph type="dt" sz="half" idx="10"/>
          </p:nvPr>
        </p:nvSpPr>
        <p:spPr/>
        <p:txBody>
          <a:bodyPr/>
          <a:lstStyle/>
          <a:p>
            <a:r>
              <a:rPr lang="en-US"/>
              <a:t>Chartbook Name, 2023 OMAS</a:t>
            </a:r>
          </a:p>
        </p:txBody>
      </p:sp>
      <p:sp>
        <p:nvSpPr>
          <p:cNvPr id="4" name="Footer Placeholder 3">
            <a:extLst>
              <a:ext uri="{FF2B5EF4-FFF2-40B4-BE49-F238E27FC236}">
                <a16:creationId xmlns:a16="http://schemas.microsoft.com/office/drawing/2014/main" id="{370210C9-E776-DC55-238A-46305D0BDB90}"/>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E6DFB929-BBA0-0142-D887-47650645BF1C}"/>
              </a:ext>
            </a:extLst>
          </p:cNvPr>
          <p:cNvSpPr>
            <a:spLocks noGrp="1"/>
          </p:cNvSpPr>
          <p:nvPr>
            <p:ph type="sldNum" sz="quarter" idx="12"/>
          </p:nvPr>
        </p:nvSpPr>
        <p:spPr/>
        <p:txBody>
          <a:bodyPr/>
          <a:lstStyle/>
          <a:p>
            <a:fld id="{0A669724-DD91-4AA3-A612-CAD27DEDD8B7}" type="slidenum">
              <a:rPr lang="en-US" smtClean="0"/>
              <a:pPr/>
              <a:t>4</a:t>
            </a:fld>
            <a:endParaRPr lang="en-US"/>
          </a:p>
        </p:txBody>
      </p:sp>
      <p:graphicFrame>
        <p:nvGraphicFramePr>
          <p:cNvPr id="7" name="Table 6">
            <a:extLst>
              <a:ext uri="{FF2B5EF4-FFF2-40B4-BE49-F238E27FC236}">
                <a16:creationId xmlns:a16="http://schemas.microsoft.com/office/drawing/2014/main" id="{9455EF45-B91E-B1E3-7F72-21859E66D8DF}"/>
              </a:ext>
            </a:extLst>
          </p:cNvPr>
          <p:cNvGraphicFramePr>
            <a:graphicFrameLocks noGrp="1"/>
          </p:cNvGraphicFramePr>
          <p:nvPr>
            <p:extLst>
              <p:ext uri="{D42A27DB-BD31-4B8C-83A1-F6EECF244321}">
                <p14:modId xmlns:p14="http://schemas.microsoft.com/office/powerpoint/2010/main" val="2674384798"/>
              </p:ext>
            </p:extLst>
          </p:nvPr>
        </p:nvGraphicFramePr>
        <p:xfrm>
          <a:off x="351307" y="1534114"/>
          <a:ext cx="5070699" cy="1483360"/>
        </p:xfrm>
        <a:graphic>
          <a:graphicData uri="http://schemas.openxmlformats.org/drawingml/2006/table">
            <a:tbl>
              <a:tblPr firstRow="1" bandRow="1">
                <a:tableStyleId>{2D5ABB26-0587-4C30-8999-92F81FD0307C}</a:tableStyleId>
              </a:tblPr>
              <a:tblGrid>
                <a:gridCol w="2429564">
                  <a:extLst>
                    <a:ext uri="{9D8B030D-6E8A-4147-A177-3AD203B41FA5}">
                      <a16:colId xmlns:a16="http://schemas.microsoft.com/office/drawing/2014/main" val="3964904705"/>
                    </a:ext>
                  </a:extLst>
                </a:gridCol>
                <a:gridCol w="2641135">
                  <a:extLst>
                    <a:ext uri="{9D8B030D-6E8A-4147-A177-3AD203B41FA5}">
                      <a16:colId xmlns:a16="http://schemas.microsoft.com/office/drawing/2014/main" val="2457251643"/>
                    </a:ext>
                  </a:extLst>
                </a:gridCol>
              </a:tblGrid>
              <a:tr h="370840">
                <a:tc>
                  <a:txBody>
                    <a:bodyPr/>
                    <a:lstStyle/>
                    <a:p>
                      <a:r>
                        <a:rPr lang="en-US" b="1">
                          <a:latin typeface="+mn-lt"/>
                        </a:rPr>
                        <a:t>Background</a:t>
                      </a:r>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atin typeface="+mn-lt"/>
                        </a:rPr>
                        <a:t>Page </a:t>
                      </a:r>
                      <a:r>
                        <a:rPr lang="en-US"/>
                        <a:t>5</a:t>
                      </a:r>
                      <a:endParaRPr lang="en-US">
                        <a:latin typeface="+mn-lt"/>
                      </a:endParaRPr>
                    </a:p>
                  </a:txBody>
                  <a:tcPr/>
                </a:tc>
                <a:extLst>
                  <a:ext uri="{0D108BD9-81ED-4DB2-BD59-A6C34878D82A}">
                    <a16:rowId xmlns:a16="http://schemas.microsoft.com/office/drawing/2014/main" val="999706818"/>
                  </a:ext>
                </a:extLst>
              </a:tr>
              <a:tr h="370840">
                <a:tc>
                  <a:txBody>
                    <a:bodyPr/>
                    <a:lstStyle/>
                    <a:p>
                      <a:r>
                        <a:rPr lang="en-US" b="1">
                          <a:latin typeface="+mn-lt"/>
                        </a:rPr>
                        <a:t>Objectives</a:t>
                      </a:r>
                      <a:endParaRPr lang="en-US"/>
                    </a:p>
                  </a:txBody>
                  <a:tcPr/>
                </a:tc>
                <a:tc>
                  <a:txBody>
                    <a:bodyPr/>
                    <a:lstStyle/>
                    <a:p>
                      <a:pPr algn="r"/>
                      <a:r>
                        <a:rPr lang="en-US">
                          <a:latin typeface="+mn-lt"/>
                        </a:rPr>
                        <a:t>  Page 6</a:t>
                      </a:r>
                      <a:endParaRPr lang="en-US"/>
                    </a:p>
                  </a:txBody>
                  <a:tcPr/>
                </a:tc>
                <a:extLst>
                  <a:ext uri="{0D108BD9-81ED-4DB2-BD59-A6C34878D82A}">
                    <a16:rowId xmlns:a16="http://schemas.microsoft.com/office/drawing/2014/main" val="2729762880"/>
                  </a:ext>
                </a:extLst>
              </a:tr>
              <a:tr h="370840">
                <a:tc>
                  <a:txBody>
                    <a:bodyPr/>
                    <a:lstStyle/>
                    <a:p>
                      <a:r>
                        <a:rPr lang="en-US" b="1">
                          <a:latin typeface="+mn-lt"/>
                        </a:rPr>
                        <a:t>Methods</a:t>
                      </a:r>
                      <a:r>
                        <a:rPr lang="en-US"/>
                        <a:t> </a:t>
                      </a:r>
                    </a:p>
                  </a:txBody>
                  <a:tcPr/>
                </a:tc>
                <a:tc>
                  <a:txBody>
                    <a:bodyPr/>
                    <a:lstStyle/>
                    <a:p>
                      <a:pPr algn="r"/>
                      <a:r>
                        <a:rPr lang="en-US"/>
                        <a:t>Page 7</a:t>
                      </a:r>
                    </a:p>
                  </a:txBody>
                  <a:tcPr/>
                </a:tc>
                <a:extLst>
                  <a:ext uri="{0D108BD9-81ED-4DB2-BD59-A6C34878D82A}">
                    <a16:rowId xmlns:a16="http://schemas.microsoft.com/office/drawing/2014/main" val="1330151888"/>
                  </a:ext>
                </a:extLst>
              </a:tr>
              <a:tr h="370840">
                <a:tc>
                  <a:txBody>
                    <a:bodyPr/>
                    <a:lstStyle/>
                    <a:p>
                      <a:r>
                        <a:rPr lang="en-US" b="1"/>
                        <a:t>Results</a:t>
                      </a:r>
                    </a:p>
                  </a:txBody>
                  <a:tcPr/>
                </a:tc>
                <a:tc>
                  <a:txBody>
                    <a:bodyPr/>
                    <a:lstStyle/>
                    <a:p>
                      <a:pPr algn="r"/>
                      <a:endParaRPr lang="en-US"/>
                    </a:p>
                  </a:txBody>
                  <a:tcPr/>
                </a:tc>
                <a:extLst>
                  <a:ext uri="{0D108BD9-81ED-4DB2-BD59-A6C34878D82A}">
                    <a16:rowId xmlns:a16="http://schemas.microsoft.com/office/drawing/2014/main" val="3965750101"/>
                  </a:ext>
                </a:extLst>
              </a:tr>
            </a:tbl>
          </a:graphicData>
        </a:graphic>
      </p:graphicFrame>
      <p:graphicFrame>
        <p:nvGraphicFramePr>
          <p:cNvPr id="8" name="Table 7">
            <a:extLst>
              <a:ext uri="{FF2B5EF4-FFF2-40B4-BE49-F238E27FC236}">
                <a16:creationId xmlns:a16="http://schemas.microsoft.com/office/drawing/2014/main" id="{E63834DA-A4DE-F294-B1CB-6D306575D390}"/>
              </a:ext>
            </a:extLst>
          </p:cNvPr>
          <p:cNvGraphicFramePr>
            <a:graphicFrameLocks noGrp="1"/>
          </p:cNvGraphicFramePr>
          <p:nvPr>
            <p:extLst>
              <p:ext uri="{D42A27DB-BD31-4B8C-83A1-F6EECF244321}">
                <p14:modId xmlns:p14="http://schemas.microsoft.com/office/powerpoint/2010/main" val="2076202093"/>
              </p:ext>
            </p:extLst>
          </p:nvPr>
        </p:nvGraphicFramePr>
        <p:xfrm>
          <a:off x="627016" y="3098847"/>
          <a:ext cx="4794990" cy="2661920"/>
        </p:xfrm>
        <a:graphic>
          <a:graphicData uri="http://schemas.openxmlformats.org/drawingml/2006/table">
            <a:tbl>
              <a:tblPr firstRow="1" bandRow="1">
                <a:tableStyleId>{2D5ABB26-0587-4C30-8999-92F81FD0307C}</a:tableStyleId>
              </a:tblPr>
              <a:tblGrid>
                <a:gridCol w="2451987">
                  <a:extLst>
                    <a:ext uri="{9D8B030D-6E8A-4147-A177-3AD203B41FA5}">
                      <a16:colId xmlns:a16="http://schemas.microsoft.com/office/drawing/2014/main" val="3964904705"/>
                    </a:ext>
                  </a:extLst>
                </a:gridCol>
                <a:gridCol w="2343003">
                  <a:extLst>
                    <a:ext uri="{9D8B030D-6E8A-4147-A177-3AD203B41FA5}">
                      <a16:colId xmlns:a16="http://schemas.microsoft.com/office/drawing/2014/main" val="2457251643"/>
                    </a:ext>
                  </a:extLst>
                </a:gridCol>
              </a:tblGrid>
              <a:tr h="370840">
                <a:tc>
                  <a:txBody>
                    <a:bodyPr/>
                    <a:lstStyle/>
                    <a:p>
                      <a:r>
                        <a:rPr lang="en-US" sz="1800">
                          <a:latin typeface="+mn-lt"/>
                        </a:rPr>
                        <a:t>Prevalence of all Conditions</a:t>
                      </a:r>
                      <a:endParaRPr lang="en-US" b="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Page 12</a:t>
                      </a:r>
                    </a:p>
                  </a:txBody>
                  <a:tcPr/>
                </a:tc>
                <a:extLst>
                  <a:ext uri="{0D108BD9-81ED-4DB2-BD59-A6C34878D82A}">
                    <a16:rowId xmlns:a16="http://schemas.microsoft.com/office/drawing/2014/main" val="999706818"/>
                  </a:ext>
                </a:extLst>
              </a:tr>
              <a:tr h="370840">
                <a:tc>
                  <a:txBody>
                    <a:bodyPr/>
                    <a:lstStyle/>
                    <a:p>
                      <a:r>
                        <a:rPr lang="en-US" sz="1800">
                          <a:latin typeface="+mn-lt"/>
                        </a:rPr>
                        <a:t>Hearth Disease</a:t>
                      </a:r>
                      <a:endParaRPr lang="en-US" b="0"/>
                    </a:p>
                  </a:txBody>
                  <a:tcPr/>
                </a:tc>
                <a:tc>
                  <a:txBody>
                    <a:bodyPr/>
                    <a:lstStyle/>
                    <a:p>
                      <a:pPr algn="r"/>
                      <a:r>
                        <a:rPr lang="en-US" dirty="0">
                          <a:latin typeface="+mn-lt"/>
                        </a:rPr>
                        <a:t>Page 14</a:t>
                      </a:r>
                      <a:endParaRPr lang="en-US" dirty="0"/>
                    </a:p>
                  </a:txBody>
                  <a:tcPr/>
                </a:tc>
                <a:extLst>
                  <a:ext uri="{0D108BD9-81ED-4DB2-BD59-A6C34878D82A}">
                    <a16:rowId xmlns:a16="http://schemas.microsoft.com/office/drawing/2014/main" val="2729762880"/>
                  </a:ext>
                </a:extLst>
              </a:tr>
              <a:tr h="370840">
                <a:tc>
                  <a:txBody>
                    <a:bodyPr/>
                    <a:lstStyle/>
                    <a:p>
                      <a:r>
                        <a:rPr lang="en-US" b="0">
                          <a:latin typeface="+mn-lt"/>
                        </a:rPr>
                        <a:t>Asthma and COPD</a:t>
                      </a:r>
                      <a:endParaRPr lang="en-US" b="0"/>
                    </a:p>
                  </a:txBody>
                  <a:tcPr/>
                </a:tc>
                <a:tc>
                  <a:txBody>
                    <a:bodyPr/>
                    <a:lstStyle/>
                    <a:p>
                      <a:pPr algn="r"/>
                      <a:r>
                        <a:rPr lang="en-US" dirty="0"/>
                        <a:t>Page 18</a:t>
                      </a:r>
                    </a:p>
                  </a:txBody>
                  <a:tcPr/>
                </a:tc>
                <a:extLst>
                  <a:ext uri="{0D108BD9-81ED-4DB2-BD59-A6C34878D82A}">
                    <a16:rowId xmlns:a16="http://schemas.microsoft.com/office/drawing/2014/main" val="1330151888"/>
                  </a:ext>
                </a:extLst>
              </a:tr>
              <a:tr h="370840">
                <a:tc>
                  <a:txBody>
                    <a:bodyPr/>
                    <a:lstStyle/>
                    <a:p>
                      <a:r>
                        <a:rPr lang="en-US" b="0"/>
                        <a:t>Diabetes, Heart Disease, and Stroke</a:t>
                      </a:r>
                    </a:p>
                  </a:txBody>
                  <a:tcPr/>
                </a:tc>
                <a:tc>
                  <a:txBody>
                    <a:bodyPr/>
                    <a:lstStyle/>
                    <a:p>
                      <a:pPr algn="r"/>
                      <a:r>
                        <a:rPr lang="en-US" dirty="0"/>
                        <a:t>Page 22</a:t>
                      </a:r>
                    </a:p>
                  </a:txBody>
                  <a:tcPr/>
                </a:tc>
                <a:extLst>
                  <a:ext uri="{0D108BD9-81ED-4DB2-BD59-A6C34878D82A}">
                    <a16:rowId xmlns:a16="http://schemas.microsoft.com/office/drawing/2014/main" val="512719036"/>
                  </a:ext>
                </a:extLst>
              </a:tr>
              <a:tr h="370840">
                <a:tc>
                  <a:txBody>
                    <a:bodyPr/>
                    <a:lstStyle/>
                    <a:p>
                      <a:r>
                        <a:rPr lang="en-US" b="0"/>
                        <a:t>Risk Factors for Chronic Diseases</a:t>
                      </a:r>
                    </a:p>
                  </a:txBody>
                  <a:tcPr/>
                </a:tc>
                <a:tc>
                  <a:txBody>
                    <a:bodyPr/>
                    <a:lstStyle/>
                    <a:p>
                      <a:pPr algn="r"/>
                      <a:r>
                        <a:rPr lang="en-US" dirty="0"/>
                        <a:t>Page 26</a:t>
                      </a:r>
                    </a:p>
                  </a:txBody>
                  <a:tcPr/>
                </a:tc>
                <a:extLst>
                  <a:ext uri="{0D108BD9-81ED-4DB2-BD59-A6C34878D82A}">
                    <a16:rowId xmlns:a16="http://schemas.microsoft.com/office/drawing/2014/main" val="1060848742"/>
                  </a:ext>
                </a:extLst>
              </a:tr>
            </a:tbl>
          </a:graphicData>
        </a:graphic>
      </p:graphicFrame>
      <p:graphicFrame>
        <p:nvGraphicFramePr>
          <p:cNvPr id="9" name="Table 8">
            <a:extLst>
              <a:ext uri="{FF2B5EF4-FFF2-40B4-BE49-F238E27FC236}">
                <a16:creationId xmlns:a16="http://schemas.microsoft.com/office/drawing/2014/main" id="{82E3ED6E-CC97-3147-C02A-1BDD02DF5E87}"/>
              </a:ext>
            </a:extLst>
          </p:cNvPr>
          <p:cNvGraphicFramePr>
            <a:graphicFrameLocks noGrp="1"/>
          </p:cNvGraphicFramePr>
          <p:nvPr>
            <p:extLst>
              <p:ext uri="{D42A27DB-BD31-4B8C-83A1-F6EECF244321}">
                <p14:modId xmlns:p14="http://schemas.microsoft.com/office/powerpoint/2010/main" val="2859434010"/>
              </p:ext>
            </p:extLst>
          </p:nvPr>
        </p:nvGraphicFramePr>
        <p:xfrm>
          <a:off x="6323526" y="1474013"/>
          <a:ext cx="5531625" cy="1483360"/>
        </p:xfrm>
        <a:graphic>
          <a:graphicData uri="http://schemas.openxmlformats.org/drawingml/2006/table">
            <a:tbl>
              <a:tblPr firstRow="1" bandRow="1">
                <a:tableStyleId>{2D5ABB26-0587-4C30-8999-92F81FD0307C}</a:tableStyleId>
              </a:tblPr>
              <a:tblGrid>
                <a:gridCol w="3464418">
                  <a:extLst>
                    <a:ext uri="{9D8B030D-6E8A-4147-A177-3AD203B41FA5}">
                      <a16:colId xmlns:a16="http://schemas.microsoft.com/office/drawing/2014/main" val="3964904705"/>
                    </a:ext>
                  </a:extLst>
                </a:gridCol>
                <a:gridCol w="2067207">
                  <a:extLst>
                    <a:ext uri="{9D8B030D-6E8A-4147-A177-3AD203B41FA5}">
                      <a16:colId xmlns:a16="http://schemas.microsoft.com/office/drawing/2014/main" val="2457251643"/>
                    </a:ext>
                  </a:extLst>
                </a:gridCol>
              </a:tblGrid>
              <a:tr h="370840">
                <a:tc>
                  <a:txBody>
                    <a:bodyPr/>
                    <a:lstStyle/>
                    <a:p>
                      <a:r>
                        <a:rPr lang="en-US"/>
                        <a:t>     Medicaid and Chronic Diseases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Page 30</a:t>
                      </a:r>
                    </a:p>
                  </a:txBody>
                  <a:tcPr/>
                </a:tc>
                <a:extLst>
                  <a:ext uri="{0D108BD9-81ED-4DB2-BD59-A6C34878D82A}">
                    <a16:rowId xmlns:a16="http://schemas.microsoft.com/office/drawing/2014/main" val="4224081827"/>
                  </a:ext>
                </a:extLst>
              </a:tr>
              <a:tr h="370840">
                <a:tc>
                  <a:txBody>
                    <a:bodyPr/>
                    <a:lstStyle/>
                    <a:p>
                      <a:r>
                        <a:rPr lang="en-US" b="1">
                          <a:latin typeface="+mn-lt"/>
                        </a:rPr>
                        <a:t>Summary of Results</a:t>
                      </a:r>
                      <a:endParaRPr lang="en-US"/>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latin typeface="+mn-lt"/>
                        </a:rPr>
                        <a:t>Page 36</a:t>
                      </a:r>
                    </a:p>
                  </a:txBody>
                  <a:tcPr/>
                </a:tc>
                <a:extLst>
                  <a:ext uri="{0D108BD9-81ED-4DB2-BD59-A6C34878D82A}">
                    <a16:rowId xmlns:a16="http://schemas.microsoft.com/office/drawing/2014/main" val="999706818"/>
                  </a:ext>
                </a:extLst>
              </a:tr>
              <a:tr h="370840">
                <a:tc>
                  <a:txBody>
                    <a:bodyPr/>
                    <a:lstStyle/>
                    <a:p>
                      <a:r>
                        <a:rPr lang="en-US" b="1">
                          <a:latin typeface="+mn-lt"/>
                        </a:rPr>
                        <a:t>References</a:t>
                      </a:r>
                      <a:endParaRPr lang="en-US"/>
                    </a:p>
                  </a:txBody>
                  <a:tcPr/>
                </a:tc>
                <a:tc>
                  <a:txBody>
                    <a:bodyPr/>
                    <a:lstStyle/>
                    <a:p>
                      <a:pPr algn="r"/>
                      <a:r>
                        <a:rPr lang="en-US" dirty="0">
                          <a:latin typeface="+mn-lt"/>
                        </a:rPr>
                        <a:t>  Page 38</a:t>
                      </a:r>
                      <a:endParaRPr lang="en-US" dirty="0"/>
                    </a:p>
                  </a:txBody>
                  <a:tcPr/>
                </a:tc>
                <a:extLst>
                  <a:ext uri="{0D108BD9-81ED-4DB2-BD59-A6C34878D82A}">
                    <a16:rowId xmlns:a16="http://schemas.microsoft.com/office/drawing/2014/main" val="2729762880"/>
                  </a:ext>
                </a:extLst>
              </a:tr>
              <a:tr h="370840">
                <a:tc>
                  <a:txBody>
                    <a:bodyPr/>
                    <a:lstStyle/>
                    <a:p>
                      <a:r>
                        <a:rPr lang="en-US" b="1">
                          <a:latin typeface="+mn-lt"/>
                        </a:rPr>
                        <a:t>Acknowledgments </a:t>
                      </a:r>
                      <a:endParaRPr lang="en-US"/>
                    </a:p>
                  </a:txBody>
                  <a:tcPr/>
                </a:tc>
                <a:tc>
                  <a:txBody>
                    <a:bodyPr/>
                    <a:lstStyle/>
                    <a:p>
                      <a:pPr algn="r"/>
                      <a:r>
                        <a:rPr lang="en-US" dirty="0"/>
                        <a:t>Page 39</a:t>
                      </a:r>
                    </a:p>
                  </a:txBody>
                  <a:tcPr/>
                </a:tc>
                <a:extLst>
                  <a:ext uri="{0D108BD9-81ED-4DB2-BD59-A6C34878D82A}">
                    <a16:rowId xmlns:a16="http://schemas.microsoft.com/office/drawing/2014/main" val="1330151888"/>
                  </a:ext>
                </a:extLst>
              </a:tr>
            </a:tbl>
          </a:graphicData>
        </a:graphic>
      </p:graphicFrame>
    </p:spTree>
    <p:extLst>
      <p:ext uri="{BB962C8B-B14F-4D97-AF65-F5344CB8AC3E}">
        <p14:creationId xmlns:p14="http://schemas.microsoft.com/office/powerpoint/2010/main" val="71265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E39A-09D6-266B-667F-936063BC712A}"/>
              </a:ext>
            </a:extLst>
          </p:cNvPr>
          <p:cNvSpPr>
            <a:spLocks noGrp="1"/>
          </p:cNvSpPr>
          <p:nvPr>
            <p:ph type="title"/>
          </p:nvPr>
        </p:nvSpPr>
        <p:spPr/>
        <p:txBody>
          <a:bodyPr/>
          <a:lstStyle/>
          <a:p>
            <a:r>
              <a:rPr lang="en-US"/>
              <a:t>Background</a:t>
            </a:r>
          </a:p>
        </p:txBody>
      </p:sp>
      <p:sp>
        <p:nvSpPr>
          <p:cNvPr id="3" name="Date Placeholder 2">
            <a:extLst>
              <a:ext uri="{FF2B5EF4-FFF2-40B4-BE49-F238E27FC236}">
                <a16:creationId xmlns:a16="http://schemas.microsoft.com/office/drawing/2014/main" id="{42B9376B-3062-6DCE-F06F-E02D82C445A9}"/>
              </a:ext>
            </a:extLst>
          </p:cNvPr>
          <p:cNvSpPr>
            <a:spLocks noGrp="1"/>
          </p:cNvSpPr>
          <p:nvPr>
            <p:ph type="dt" sz="half" idx="10"/>
          </p:nvPr>
        </p:nvSpPr>
        <p:spPr/>
        <p:txBody>
          <a:bodyPr/>
          <a:lstStyle/>
          <a:p>
            <a:r>
              <a:rPr lang="en-US"/>
              <a:t>Chronic Disease, 2023 OMAS</a:t>
            </a:r>
          </a:p>
        </p:txBody>
      </p:sp>
      <p:sp>
        <p:nvSpPr>
          <p:cNvPr id="4" name="Footer Placeholder 3">
            <a:extLst>
              <a:ext uri="{FF2B5EF4-FFF2-40B4-BE49-F238E27FC236}">
                <a16:creationId xmlns:a16="http://schemas.microsoft.com/office/drawing/2014/main" id="{0711196A-F672-90FA-81C0-095B34331EF2}"/>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CC9C2B50-4D0C-545A-EED5-AEAA05A03786}"/>
              </a:ext>
            </a:extLst>
          </p:cNvPr>
          <p:cNvSpPr>
            <a:spLocks noGrp="1"/>
          </p:cNvSpPr>
          <p:nvPr>
            <p:ph type="sldNum" sz="quarter" idx="12"/>
          </p:nvPr>
        </p:nvSpPr>
        <p:spPr/>
        <p:txBody>
          <a:bodyPr/>
          <a:lstStyle/>
          <a:p>
            <a:fld id="{0A669724-DD91-4AA3-A612-CAD27DEDD8B7}" type="slidenum">
              <a:rPr lang="en-US" smtClean="0"/>
              <a:pPr/>
              <a:t>5</a:t>
            </a:fld>
            <a:endParaRPr lang="en-US"/>
          </a:p>
        </p:txBody>
      </p:sp>
      <p:sp>
        <p:nvSpPr>
          <p:cNvPr id="6" name="Content Placeholder 5">
            <a:extLst>
              <a:ext uri="{FF2B5EF4-FFF2-40B4-BE49-F238E27FC236}">
                <a16:creationId xmlns:a16="http://schemas.microsoft.com/office/drawing/2014/main" id="{9E0677EC-50A9-F544-98FA-EEBD736D7F2E}"/>
              </a:ext>
            </a:extLst>
          </p:cNvPr>
          <p:cNvSpPr>
            <a:spLocks noGrp="1"/>
          </p:cNvSpPr>
          <p:nvPr>
            <p:ph sz="half" idx="1"/>
          </p:nvPr>
        </p:nvSpPr>
        <p:spPr/>
        <p:txBody>
          <a:bodyPr vert="horz" lIns="91440" tIns="45720" rIns="91440" bIns="45720" numCol="1" rtlCol="0" anchor="t">
            <a:noAutofit/>
          </a:bodyPr>
          <a:lstStyle/>
          <a:p>
            <a:r>
              <a:rPr lang="en-US" dirty="0">
                <a:latin typeface="+mn-lt"/>
                <a:ea typeface="Calibri"/>
                <a:cs typeface="Calibri"/>
              </a:rPr>
              <a:t>Chronic diseases consistently account for 6 of the 10 leading causes of death among Ohio adults. These chronic diseases adversely affect individuals, families, communities, and the </a:t>
            </a:r>
            <a:r>
              <a:rPr lang="en-US" dirty="0">
                <a:ea typeface="Calibri"/>
                <a:cs typeface="Calibri"/>
              </a:rPr>
              <a:t>S</a:t>
            </a:r>
            <a:r>
              <a:rPr lang="en-US" dirty="0">
                <a:latin typeface="+mn-lt"/>
                <a:ea typeface="Calibri"/>
                <a:cs typeface="Calibri"/>
              </a:rPr>
              <a:t>tate as a whole. They reduce the quality of life and lifespan for individuals, take people away from work, family and community activities, and are costly to individuals and the healthcare system.</a:t>
            </a:r>
          </a:p>
          <a:p>
            <a:r>
              <a:rPr lang="en-US" dirty="0">
                <a:cs typeface="Calibri"/>
              </a:rPr>
              <a:t>Chronic diseases have many shared risk factors including alcohol consumption, smoking, and obesity that, if reduced, would lower the prevalence of chronic diseases among Ohioans. These risk factors tend to be more prevalent in Ohio compared to national data. Differences persist in the prevalence of these risk factors based on race/ethnicity, geography, income, and education level.</a:t>
            </a:r>
          </a:p>
          <a:p>
            <a:r>
              <a:rPr lang="en-US" dirty="0">
                <a:latin typeface="+mn-lt"/>
                <a:cs typeface="Arial"/>
              </a:rPr>
              <a:t>This chartbook </a:t>
            </a:r>
            <a:r>
              <a:rPr lang="en-US" dirty="0">
                <a:cs typeface="Arial"/>
              </a:rPr>
              <a:t>adds value to the work to reduce chronic disease in Ohio </a:t>
            </a:r>
            <a:r>
              <a:rPr lang="en-US" dirty="0">
                <a:latin typeface="+mn-lt"/>
                <a:cs typeface="Arial"/>
              </a:rPr>
              <a:t>in the following ways:</a:t>
            </a:r>
            <a:endParaRPr lang="en-US" dirty="0">
              <a:solidFill>
                <a:srgbClr val="000000"/>
              </a:solidFill>
              <a:latin typeface="+mn-lt"/>
              <a:cs typeface="Arial"/>
            </a:endParaRPr>
          </a:p>
          <a:p>
            <a:pPr marL="342900" indent="-342900">
              <a:lnSpc>
                <a:spcPct val="100000"/>
              </a:lnSpc>
              <a:buAutoNum type="arabicPeriod"/>
            </a:pPr>
            <a:r>
              <a:rPr lang="en-US" dirty="0">
                <a:latin typeface="+mn-lt"/>
              </a:rPr>
              <a:t>Examines the most current data on the prevalence of risk factors for chronic disease </a:t>
            </a:r>
            <a:r>
              <a:rPr lang="en-US" dirty="0"/>
              <a:t>among Ohio adults.</a:t>
            </a:r>
          </a:p>
          <a:p>
            <a:pPr marL="342900" indent="-342900">
              <a:lnSpc>
                <a:spcPct val="100000"/>
              </a:lnSpc>
              <a:buAutoNum type="arabicPeriod"/>
            </a:pPr>
            <a:r>
              <a:rPr lang="en-US" dirty="0"/>
              <a:t>Illuminates current differences in the </a:t>
            </a:r>
            <a:r>
              <a:rPr lang="en-US" dirty="0">
                <a:latin typeface="+mn-lt"/>
              </a:rPr>
              <a:t>prevalence of these risk factors by characteristics such as race/ethnicity, geography, education level, and Medicaid status.</a:t>
            </a:r>
            <a:endParaRPr lang="en-US" dirty="0">
              <a:cs typeface="Arial"/>
            </a:endParaRPr>
          </a:p>
          <a:p>
            <a:pPr>
              <a:lnSpc>
                <a:spcPct val="100000"/>
              </a:lnSpc>
            </a:pPr>
            <a:r>
              <a:rPr lang="en-US" dirty="0">
                <a:latin typeface="+mn-lt"/>
                <a:cs typeface="Arial"/>
              </a:rPr>
              <a:t>Current data on chronic disease prevale</a:t>
            </a:r>
            <a:r>
              <a:rPr lang="en-US" dirty="0">
                <a:cs typeface="Arial"/>
              </a:rPr>
              <a:t>nce and risk factors in Ohio are nec</a:t>
            </a:r>
            <a:r>
              <a:rPr lang="en-US" dirty="0">
                <a:latin typeface="+mn-lt"/>
                <a:cs typeface="Arial"/>
              </a:rPr>
              <a:t>essary and actionable for state agencies and other stakeholders as we all work to improve the health and quality of life of all Ohioans.</a:t>
            </a:r>
          </a:p>
          <a:p>
            <a:pPr marL="228600" indent="-228600">
              <a:lnSpc>
                <a:spcPct val="100000"/>
              </a:lnSpc>
              <a:buAutoNum type="arabicPeriod"/>
            </a:pPr>
            <a:endParaRPr lang="en-US" dirty="0">
              <a:latin typeface="+mn-lt"/>
            </a:endParaRPr>
          </a:p>
          <a:p>
            <a:endParaRPr lang="en-US" dirty="0">
              <a:latin typeface="+mn-lt"/>
            </a:endParaRPr>
          </a:p>
        </p:txBody>
      </p:sp>
    </p:spTree>
    <p:extLst>
      <p:ext uri="{BB962C8B-B14F-4D97-AF65-F5344CB8AC3E}">
        <p14:creationId xmlns:p14="http://schemas.microsoft.com/office/powerpoint/2010/main" val="318938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4B36-8806-CADB-C521-68875545FEC6}"/>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557F275E-0B45-B7E0-FA94-44146BA852F2}"/>
              </a:ext>
            </a:extLst>
          </p:cNvPr>
          <p:cNvSpPr>
            <a:spLocks noGrp="1"/>
          </p:cNvSpPr>
          <p:nvPr>
            <p:ph idx="1"/>
          </p:nvPr>
        </p:nvSpPr>
        <p:spPr/>
        <p:txBody>
          <a:bodyPr vert="horz" lIns="91440" tIns="45720" rIns="91440" bIns="45720" rtlCol="0" anchor="t">
            <a:noAutofit/>
          </a:bodyPr>
          <a:lstStyle/>
          <a:p>
            <a:r>
              <a:rPr lang="en-US" sz="1800" dirty="0">
                <a:latin typeface="+mn-lt"/>
                <a:cs typeface="Arial"/>
              </a:rPr>
              <a:t>The goal of this chartbook is to present current estimates of chronic diseases among adults in Ohio, overall and by important characteristics that </a:t>
            </a:r>
            <a:r>
              <a:rPr lang="en-US" dirty="0">
                <a:cs typeface="Arial"/>
              </a:rPr>
              <a:t>highlight risk</a:t>
            </a:r>
            <a:r>
              <a:rPr lang="en-US" sz="1800" dirty="0">
                <a:latin typeface="+mn-lt"/>
                <a:cs typeface="Arial"/>
              </a:rPr>
              <a:t> factors and he</a:t>
            </a:r>
            <a:r>
              <a:rPr lang="en-US" dirty="0">
                <a:cs typeface="Arial"/>
              </a:rPr>
              <a:t>alth differences. This information can be used by public health professionals and other stakeholders to guide policies and programs to reduce risk factors and the prevalence of chronic disease.</a:t>
            </a:r>
          </a:p>
          <a:p>
            <a:pPr>
              <a:lnSpc>
                <a:spcPct val="100000"/>
              </a:lnSpc>
            </a:pPr>
            <a:endParaRPr lang="en-US" dirty="0">
              <a:cs typeface="Arial"/>
            </a:endParaRPr>
          </a:p>
          <a:p>
            <a:pPr>
              <a:lnSpc>
                <a:spcPct val="100000"/>
              </a:lnSpc>
            </a:pPr>
            <a:r>
              <a:rPr lang="en-US" sz="1800" dirty="0">
                <a:latin typeface="+mn-lt"/>
                <a:cs typeface="Arial"/>
              </a:rPr>
              <a:t>The following are the objectives of the </a:t>
            </a:r>
            <a:r>
              <a:rPr lang="en-US" sz="1800" i="1" dirty="0">
                <a:latin typeface="+mn-lt"/>
                <a:cs typeface="Arial"/>
              </a:rPr>
              <a:t>Chronic Diseases in Ohio in 2023 </a:t>
            </a:r>
            <a:r>
              <a:rPr lang="en-US" sz="1800" dirty="0">
                <a:latin typeface="+mn-lt"/>
                <a:cs typeface="Arial"/>
              </a:rPr>
              <a:t>chartbook:</a:t>
            </a:r>
          </a:p>
          <a:p>
            <a:pPr marL="285750" indent="-285750">
              <a:lnSpc>
                <a:spcPct val="100000"/>
              </a:lnSpc>
              <a:buFont typeface="Arial" panose="020B0604020202020204" pitchFamily="34" charset="0"/>
              <a:buChar char="•"/>
            </a:pPr>
            <a:r>
              <a:rPr lang="en-US" sz="1800" dirty="0">
                <a:latin typeface="+mn-lt"/>
                <a:cs typeface="Arial"/>
              </a:rPr>
              <a:t>Present 2023 estimates of the prevalence of selected chronic diseases among Ohio adults, including diabetes, heart disease, hypertension, stroke, asthma, and COPD.</a:t>
            </a:r>
            <a:endParaRPr lang="en-US" dirty="0">
              <a:cs typeface="Arial"/>
            </a:endParaRPr>
          </a:p>
          <a:p>
            <a:pPr marL="285750" indent="-285750">
              <a:lnSpc>
                <a:spcPct val="100000"/>
              </a:lnSpc>
              <a:buFont typeface="Arial" panose="020B0604020202020204" pitchFamily="34" charset="0"/>
              <a:buChar char="•"/>
            </a:pPr>
            <a:r>
              <a:rPr lang="en-US" sz="1800" dirty="0">
                <a:latin typeface="+mn-lt"/>
                <a:cs typeface="Arial"/>
              </a:rPr>
              <a:t>Identify similarities and differences in chronic disease prevalence in Ohio by characteristics such as race/ethnicity, county type, education, and Medicaid status. </a:t>
            </a:r>
          </a:p>
          <a:p>
            <a:pPr marL="285750" indent="-285750">
              <a:lnSpc>
                <a:spcPct val="100000"/>
              </a:lnSpc>
              <a:buFont typeface="Arial" panose="020B0604020202020204" pitchFamily="34" charset="0"/>
              <a:buChar char="•"/>
            </a:pPr>
            <a:r>
              <a:rPr lang="en-US" dirty="0">
                <a:cs typeface="Arial"/>
              </a:rPr>
              <a:t>Present 2023 estimates on risk factors for chronic disease, such as binge drinking, smoking, obesity, and food insecurity.</a:t>
            </a:r>
          </a:p>
          <a:p>
            <a:pPr marL="285750" indent="-285750">
              <a:lnSpc>
                <a:spcPct val="100000"/>
              </a:lnSpc>
              <a:buFont typeface="Arial" panose="020B0604020202020204" pitchFamily="34" charset="0"/>
              <a:buChar char="•"/>
            </a:pPr>
            <a:r>
              <a:rPr lang="en-US" sz="1800" dirty="0">
                <a:latin typeface="+mn-lt"/>
                <a:cs typeface="Arial"/>
              </a:rPr>
              <a:t>Identify similaritie</a:t>
            </a:r>
            <a:r>
              <a:rPr lang="en-US" dirty="0">
                <a:cs typeface="Arial"/>
              </a:rPr>
              <a:t>s and differences in risk factors by characteristics such as race/ethnicity, county type, education, and Medicaid status. </a:t>
            </a:r>
            <a:endParaRPr lang="en-US" sz="1800" dirty="0">
              <a:latin typeface="+mn-lt"/>
              <a:cs typeface="Arial"/>
            </a:endParaRPr>
          </a:p>
        </p:txBody>
      </p:sp>
      <p:sp>
        <p:nvSpPr>
          <p:cNvPr id="4" name="Date Placeholder 3">
            <a:extLst>
              <a:ext uri="{FF2B5EF4-FFF2-40B4-BE49-F238E27FC236}">
                <a16:creationId xmlns:a16="http://schemas.microsoft.com/office/drawing/2014/main" id="{A3434376-E7CC-3DFE-82BB-9335EC1D3691}"/>
              </a:ext>
            </a:extLst>
          </p:cNvPr>
          <p:cNvSpPr>
            <a:spLocks noGrp="1"/>
          </p:cNvSpPr>
          <p:nvPr>
            <p:ph type="dt" sz="half" idx="10"/>
          </p:nvPr>
        </p:nvSpPr>
        <p:spPr/>
        <p:txBody>
          <a:bodyPr/>
          <a:lstStyle/>
          <a:p>
            <a:r>
              <a:rPr lang="en-US" dirty="0"/>
              <a:t>Chronic Disease, 2023 OMAS</a:t>
            </a:r>
          </a:p>
        </p:txBody>
      </p:sp>
      <p:sp>
        <p:nvSpPr>
          <p:cNvPr id="5" name="Footer Placeholder 4">
            <a:extLst>
              <a:ext uri="{FF2B5EF4-FFF2-40B4-BE49-F238E27FC236}">
                <a16:creationId xmlns:a16="http://schemas.microsoft.com/office/drawing/2014/main" id="{34B06BA5-31B3-B6A5-F487-E80FD1B97439}"/>
              </a:ext>
            </a:extLst>
          </p:cNvPr>
          <p:cNvSpPr>
            <a:spLocks noGrp="1"/>
          </p:cNvSpPr>
          <p:nvPr>
            <p:ph type="ftr" sz="quarter" idx="11"/>
          </p:nvPr>
        </p:nvSpPr>
        <p:spPr/>
        <p:txBody>
          <a:bodyPr/>
          <a:lstStyle/>
          <a:p>
            <a:r>
              <a:rPr lang="en-US"/>
              <a:t>grc.osu.edu/OMAS</a:t>
            </a:r>
          </a:p>
        </p:txBody>
      </p:sp>
      <p:sp>
        <p:nvSpPr>
          <p:cNvPr id="6" name="Slide Number Placeholder 5">
            <a:extLst>
              <a:ext uri="{FF2B5EF4-FFF2-40B4-BE49-F238E27FC236}">
                <a16:creationId xmlns:a16="http://schemas.microsoft.com/office/drawing/2014/main" id="{517435E6-9FFC-B939-3F18-3626AA2AF603}"/>
              </a:ext>
            </a:extLst>
          </p:cNvPr>
          <p:cNvSpPr>
            <a:spLocks noGrp="1"/>
          </p:cNvSpPr>
          <p:nvPr>
            <p:ph type="sldNum" sz="quarter" idx="12"/>
          </p:nvPr>
        </p:nvSpPr>
        <p:spPr/>
        <p:txBody>
          <a:bodyPr/>
          <a:lstStyle/>
          <a:p>
            <a:fld id="{0A669724-DD91-4AA3-A612-CAD27DEDD8B7}" type="slidenum">
              <a:rPr lang="en-US" smtClean="0"/>
              <a:pPr/>
              <a:t>6</a:t>
            </a:fld>
            <a:endParaRPr lang="en-US"/>
          </a:p>
        </p:txBody>
      </p:sp>
    </p:spTree>
    <p:extLst>
      <p:ext uri="{BB962C8B-B14F-4D97-AF65-F5344CB8AC3E}">
        <p14:creationId xmlns:p14="http://schemas.microsoft.com/office/powerpoint/2010/main" val="4084362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EF4C-F8AE-1B73-9FDE-7A0FCB214F62}"/>
              </a:ext>
            </a:extLst>
          </p:cNvPr>
          <p:cNvSpPr>
            <a:spLocks noGrp="1"/>
          </p:cNvSpPr>
          <p:nvPr>
            <p:ph type="title"/>
          </p:nvPr>
        </p:nvSpPr>
        <p:spPr/>
        <p:txBody>
          <a:bodyPr/>
          <a:lstStyle/>
          <a:p>
            <a:r>
              <a:rPr lang="en-US" dirty="0"/>
              <a:t>Methods</a:t>
            </a:r>
          </a:p>
        </p:txBody>
      </p:sp>
      <p:sp>
        <p:nvSpPr>
          <p:cNvPr id="3" name="Footer Placeholder 2">
            <a:extLst>
              <a:ext uri="{FF2B5EF4-FFF2-40B4-BE49-F238E27FC236}">
                <a16:creationId xmlns:a16="http://schemas.microsoft.com/office/drawing/2014/main" id="{D5CB1AA0-9C9A-380C-7405-5AF93624EE80}"/>
              </a:ext>
            </a:extLst>
          </p:cNvPr>
          <p:cNvSpPr>
            <a:spLocks noGrp="1"/>
          </p:cNvSpPr>
          <p:nvPr>
            <p:ph type="ftr" sz="quarter" idx="11"/>
          </p:nvPr>
        </p:nvSpPr>
        <p:spPr/>
        <p:txBody>
          <a:bodyPr/>
          <a:lstStyle/>
          <a:p>
            <a:pPr lvl="1"/>
            <a:r>
              <a:rPr lang="en-US" dirty="0"/>
              <a:t>grc.osu.edu/OMAS</a:t>
            </a:r>
          </a:p>
        </p:txBody>
      </p:sp>
      <p:sp>
        <p:nvSpPr>
          <p:cNvPr id="4" name="Slide Number Placeholder 3">
            <a:extLst>
              <a:ext uri="{FF2B5EF4-FFF2-40B4-BE49-F238E27FC236}">
                <a16:creationId xmlns:a16="http://schemas.microsoft.com/office/drawing/2014/main" id="{7B19068E-F8DC-BA2C-2CC2-B4E63B107BD6}"/>
              </a:ext>
            </a:extLst>
          </p:cNvPr>
          <p:cNvSpPr>
            <a:spLocks noGrp="1"/>
          </p:cNvSpPr>
          <p:nvPr>
            <p:ph type="sldNum" sz="quarter" idx="12"/>
          </p:nvPr>
        </p:nvSpPr>
        <p:spPr/>
        <p:txBody>
          <a:bodyPr/>
          <a:lstStyle/>
          <a:p>
            <a:fld id="{0A669724-DD91-4AA3-A612-CAD27DEDD8B7}" type="slidenum">
              <a:rPr lang="en-US" smtClean="0"/>
              <a:pPr/>
              <a:t>7</a:t>
            </a:fld>
            <a:endParaRPr lang="en-US" dirty="0"/>
          </a:p>
        </p:txBody>
      </p:sp>
      <p:sp>
        <p:nvSpPr>
          <p:cNvPr id="5" name="Content Placeholder 4">
            <a:extLst>
              <a:ext uri="{FF2B5EF4-FFF2-40B4-BE49-F238E27FC236}">
                <a16:creationId xmlns:a16="http://schemas.microsoft.com/office/drawing/2014/main" id="{86F39D67-A222-E144-A6C7-799A4250BB5B}"/>
              </a:ext>
            </a:extLst>
          </p:cNvPr>
          <p:cNvSpPr>
            <a:spLocks noGrp="1"/>
          </p:cNvSpPr>
          <p:nvPr>
            <p:ph sz="half" idx="1"/>
          </p:nvPr>
        </p:nvSpPr>
        <p:spPr/>
        <p:txBody>
          <a:bodyPr/>
          <a:lstStyle/>
          <a:p>
            <a:pPr>
              <a:lnSpc>
                <a:spcPct val="100000"/>
              </a:lnSpc>
            </a:pPr>
            <a:r>
              <a:rPr lang="en-US" b="1" dirty="0">
                <a:latin typeface="+mn-lt"/>
              </a:rPr>
              <a:t>Data Sources:</a:t>
            </a:r>
            <a:r>
              <a:rPr lang="en-US" b="1" dirty="0">
                <a:latin typeface="+mn-lt"/>
                <a:cs typeface="Arial"/>
              </a:rPr>
              <a:t> </a:t>
            </a:r>
            <a:r>
              <a:rPr lang="en-US" dirty="0">
                <a:latin typeface="+mn-lt"/>
                <a:cs typeface="Arial"/>
              </a:rPr>
              <a:t>This chartbook uses data from the 2023 Ohio Medicaid Assessment Survey (OMAS), as well as earlier OMAS surveys from 2012 through 2021. </a:t>
            </a:r>
          </a:p>
          <a:p>
            <a:pPr>
              <a:lnSpc>
                <a:spcPct val="100000"/>
              </a:lnSpc>
            </a:pPr>
            <a:r>
              <a:rPr lang="en-US" b="1" dirty="0">
                <a:latin typeface="+mn-lt"/>
              </a:rPr>
              <a:t>The 2023 OMAS: </a:t>
            </a:r>
            <a:r>
              <a:rPr lang="en-US" dirty="0">
                <a:latin typeface="+mn-lt"/>
                <a:cs typeface="Arial"/>
              </a:rPr>
              <a:t>The OMAS is a repeated cross-sectional random probability survey of non-institutionalized Ohio adults 19 years of age and older and proxy interviews of children 18 years of age and younger. It provides health status and health system-related information about residential Ohioans at the state, regional, and county levels, with a concentration on Ohio's Medicaid, Medicaid-eligible, and non-Medicaid populations. The 2023 OMAS used a combination of an address-based sampling (ABS) frame and a list frame of Medicaid enrollees and collected surveys by phone, web, and paper. The most recent iteration, the 2023 OMAS, was fielded from September 2023 – January 2024</a:t>
            </a:r>
            <a:r>
              <a:rPr lang="en-US" dirty="0">
                <a:cs typeface="Arial"/>
              </a:rPr>
              <a:t>. The survey had </a:t>
            </a:r>
            <a:r>
              <a:rPr lang="en-US" dirty="0">
                <a:latin typeface="+mn-lt"/>
                <a:cs typeface="Arial"/>
              </a:rPr>
              <a:t>an overall sample size of 39,626</a:t>
            </a:r>
            <a:r>
              <a:rPr lang="en-US" dirty="0">
                <a:cs typeface="Arial"/>
              </a:rPr>
              <a:t> and an eligibility-adjusted response rate of 24.0%.</a:t>
            </a:r>
            <a:r>
              <a:rPr lang="en-US" dirty="0">
                <a:latin typeface="+mn-lt"/>
                <a:cs typeface="Arial"/>
              </a:rPr>
              <a:t> </a:t>
            </a:r>
          </a:p>
          <a:p>
            <a:pPr>
              <a:lnSpc>
                <a:spcPct val="100000"/>
              </a:lnSpc>
            </a:pPr>
            <a:r>
              <a:rPr lang="en-US" b="1" dirty="0">
                <a:latin typeface="+mn-lt"/>
                <a:cs typeface="Arial"/>
              </a:rPr>
              <a:t>Represented Population: </a:t>
            </a:r>
            <a:r>
              <a:rPr lang="en-US" dirty="0">
                <a:latin typeface="+mn-lt"/>
                <a:cs typeface="Arial"/>
              </a:rPr>
              <a:t>The target population for the 2023 OMAS was all residents of Ohio. To ensure estimates are representative of this population, the 2023 OMAS survey weights were adjusted to account for </a:t>
            </a:r>
            <a:r>
              <a:rPr lang="en-US" dirty="0">
                <a:cs typeface="Arial"/>
              </a:rPr>
              <a:t>any potential </a:t>
            </a:r>
            <a:r>
              <a:rPr lang="en-US" dirty="0">
                <a:latin typeface="+mn-lt"/>
                <a:cs typeface="Arial"/>
              </a:rPr>
              <a:t>non-response bias. Additionally, poststratification adjustments were made to ensure that the final weights align with population totals from the 2020 5-year American Communities Survey and 2023 Ohio Medicaid enrollment data. See the 2023 methodology report (</a:t>
            </a:r>
            <a:r>
              <a:rPr lang="en-US" dirty="0">
                <a:latin typeface="+mn-lt"/>
                <a:cs typeface="Arial"/>
                <a:hlinkClick r:id="rId3"/>
              </a:rPr>
              <a:t>https://grc.osu.edu/OMAS/2023Survey</a:t>
            </a:r>
            <a:r>
              <a:rPr lang="en-US" dirty="0">
                <a:latin typeface="+mn-lt"/>
                <a:cs typeface="Arial"/>
              </a:rPr>
              <a:t>) for full details.</a:t>
            </a:r>
          </a:p>
          <a:p>
            <a:pPr>
              <a:lnSpc>
                <a:spcPct val="100000"/>
              </a:lnSpc>
            </a:pPr>
            <a:endParaRPr lang="en-US" dirty="0">
              <a:latin typeface="+mn-lt"/>
              <a:cs typeface="Arial"/>
            </a:endParaRPr>
          </a:p>
          <a:p>
            <a:pPr>
              <a:lnSpc>
                <a:spcPct val="100000"/>
              </a:lnSpc>
            </a:pPr>
            <a:br>
              <a:rPr lang="en-US" dirty="0">
                <a:latin typeface="+mn-lt"/>
              </a:rPr>
            </a:br>
            <a:endParaRPr lang="en-US" dirty="0">
              <a:latin typeface="+mn-lt"/>
            </a:endParaRPr>
          </a:p>
          <a:p>
            <a:endParaRPr lang="en-US" dirty="0">
              <a:latin typeface="+mn-lt"/>
            </a:endParaRPr>
          </a:p>
          <a:p>
            <a:endParaRPr lang="en-US" dirty="0"/>
          </a:p>
          <a:p>
            <a:endParaRPr lang="en-US" dirty="0"/>
          </a:p>
        </p:txBody>
      </p:sp>
      <p:sp>
        <p:nvSpPr>
          <p:cNvPr id="7" name="Date Placeholder 3">
            <a:extLst>
              <a:ext uri="{FF2B5EF4-FFF2-40B4-BE49-F238E27FC236}">
                <a16:creationId xmlns:a16="http://schemas.microsoft.com/office/drawing/2014/main" id="{62F902BB-A6EB-0CFE-91C3-D3B7A654E784}"/>
              </a:ext>
            </a:extLst>
          </p:cNvPr>
          <p:cNvSpPr txBox="1">
            <a:spLocks/>
          </p:cNvSpPr>
          <p:nvPr/>
        </p:nvSpPr>
        <p:spPr>
          <a:xfrm>
            <a:off x="838200" y="6356350"/>
            <a:ext cx="30251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Chronic Disease, 2023 OMAS</a:t>
            </a:r>
            <a:endParaRPr lang="en-US" b="1" dirty="0"/>
          </a:p>
        </p:txBody>
      </p:sp>
    </p:spTree>
    <p:extLst>
      <p:ext uri="{BB962C8B-B14F-4D97-AF65-F5344CB8AC3E}">
        <p14:creationId xmlns:p14="http://schemas.microsoft.com/office/powerpoint/2010/main" val="121804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2C6DD-BBC9-ABC2-18BD-8E3183B10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1E710-C211-7684-91DB-9D038D6DB408}"/>
              </a:ext>
            </a:extLst>
          </p:cNvPr>
          <p:cNvSpPr>
            <a:spLocks noGrp="1"/>
          </p:cNvSpPr>
          <p:nvPr>
            <p:ph type="title"/>
          </p:nvPr>
        </p:nvSpPr>
        <p:spPr/>
        <p:txBody>
          <a:bodyPr/>
          <a:lstStyle/>
          <a:p>
            <a:r>
              <a:rPr lang="en-US" dirty="0"/>
              <a:t>Methods, continued</a:t>
            </a:r>
          </a:p>
        </p:txBody>
      </p:sp>
      <p:sp>
        <p:nvSpPr>
          <p:cNvPr id="3" name="Footer Placeholder 2">
            <a:extLst>
              <a:ext uri="{FF2B5EF4-FFF2-40B4-BE49-F238E27FC236}">
                <a16:creationId xmlns:a16="http://schemas.microsoft.com/office/drawing/2014/main" id="{520F7BDE-48EE-27C1-2682-4C026FC314C4}"/>
              </a:ext>
            </a:extLst>
          </p:cNvPr>
          <p:cNvSpPr>
            <a:spLocks noGrp="1"/>
          </p:cNvSpPr>
          <p:nvPr>
            <p:ph type="ftr" sz="quarter" idx="11"/>
          </p:nvPr>
        </p:nvSpPr>
        <p:spPr/>
        <p:txBody>
          <a:bodyPr/>
          <a:lstStyle/>
          <a:p>
            <a:pPr lvl="1"/>
            <a:r>
              <a:rPr lang="en-US" dirty="0"/>
              <a:t>grc.osu.edu/OMAS</a:t>
            </a:r>
          </a:p>
        </p:txBody>
      </p:sp>
      <p:sp>
        <p:nvSpPr>
          <p:cNvPr id="4" name="Slide Number Placeholder 3">
            <a:extLst>
              <a:ext uri="{FF2B5EF4-FFF2-40B4-BE49-F238E27FC236}">
                <a16:creationId xmlns:a16="http://schemas.microsoft.com/office/drawing/2014/main" id="{0FC872C4-B13A-5104-0800-18F110CFF070}"/>
              </a:ext>
            </a:extLst>
          </p:cNvPr>
          <p:cNvSpPr>
            <a:spLocks noGrp="1"/>
          </p:cNvSpPr>
          <p:nvPr>
            <p:ph type="sldNum" sz="quarter" idx="12"/>
          </p:nvPr>
        </p:nvSpPr>
        <p:spPr/>
        <p:txBody>
          <a:bodyPr/>
          <a:lstStyle/>
          <a:p>
            <a:fld id="{0A669724-DD91-4AA3-A612-CAD27DEDD8B7}" type="slidenum">
              <a:rPr lang="en-US" smtClean="0"/>
              <a:pPr/>
              <a:t>8</a:t>
            </a:fld>
            <a:endParaRPr lang="en-US" dirty="0"/>
          </a:p>
        </p:txBody>
      </p:sp>
      <p:sp>
        <p:nvSpPr>
          <p:cNvPr id="5" name="Content Placeholder 4">
            <a:extLst>
              <a:ext uri="{FF2B5EF4-FFF2-40B4-BE49-F238E27FC236}">
                <a16:creationId xmlns:a16="http://schemas.microsoft.com/office/drawing/2014/main" id="{A6A41BE9-3BFB-94AA-8B74-660596C22111}"/>
              </a:ext>
            </a:extLst>
          </p:cNvPr>
          <p:cNvSpPr>
            <a:spLocks noGrp="1"/>
          </p:cNvSpPr>
          <p:nvPr>
            <p:ph sz="half" idx="1"/>
          </p:nvPr>
        </p:nvSpPr>
        <p:spPr/>
        <p:txBody>
          <a:bodyPr vert="horz" lIns="91440" tIns="45720" rIns="91440" bIns="45720" numCol="1" rtlCol="0" anchor="t">
            <a:noAutofit/>
          </a:bodyPr>
          <a:lstStyle/>
          <a:p>
            <a:pPr>
              <a:lnSpc>
                <a:spcPct val="100000"/>
              </a:lnSpc>
            </a:pPr>
            <a:r>
              <a:rPr lang="en-US" b="1" dirty="0">
                <a:latin typeface="+mn-lt"/>
                <a:cs typeface="Segoe UI"/>
              </a:rPr>
              <a:t>Demographic Information: </a:t>
            </a:r>
            <a:r>
              <a:rPr lang="en-US" dirty="0">
                <a:latin typeface="+mn-lt"/>
                <a:cs typeface="Segoe UI"/>
              </a:rPr>
              <a:t>To see additional demographic information and estimates for the Ohio population represented by the 2023 OMAS, please see the OMAS Series Dashboard at </a:t>
            </a:r>
            <a:r>
              <a:rPr lang="en-US" dirty="0">
                <a:latin typeface="+mn-lt"/>
                <a:cs typeface="Segoe UI"/>
                <a:hlinkClick r:id="rId3"/>
              </a:rPr>
              <a:t>https://grcapps.osu.edu/app/omas</a:t>
            </a:r>
            <a:r>
              <a:rPr lang="en-US" dirty="0">
                <a:latin typeface="+mn-lt"/>
                <a:cs typeface="Segoe UI"/>
              </a:rPr>
              <a:t>. This interactive tool provides fast, real-time result for a data-driven view of Ohio's health and healthcare landscape.</a:t>
            </a:r>
          </a:p>
          <a:p>
            <a:pPr algn="just">
              <a:lnSpc>
                <a:spcPct val="100000"/>
              </a:lnSpc>
            </a:pPr>
            <a:r>
              <a:rPr lang="en-US" b="1" dirty="0">
                <a:latin typeface="+mn-lt"/>
                <a:cs typeface="Segoe UI"/>
              </a:rPr>
              <a:t>Analysis: </a:t>
            </a:r>
            <a:r>
              <a:rPr lang="en-US" dirty="0">
                <a:latin typeface="+mn-lt"/>
                <a:cs typeface="Segoe UI"/>
              </a:rPr>
              <a:t>Descriptive statistics are reported in the figures and tables in the chartbook. No statistical testing was conducted. Estimates from OMAS are reported in this chartbook only when the data are sufficient for calculating and presenting reliable estimates. We define a reliable estimate as one where the size of the unweighted subpopulation of interest is greater than 30 individuals and the coefficient of variation for the estimate is less than 0.3. Estimates with low precision are either hidden from view or are replaced with N/A.</a:t>
            </a:r>
            <a:endParaRPr lang="en-US" dirty="0">
              <a:latin typeface="+mn-lt"/>
            </a:endParaRPr>
          </a:p>
          <a:p>
            <a:pPr algn="just"/>
            <a:r>
              <a:rPr lang="en-US" b="1" dirty="0">
                <a:cs typeface="Calibri"/>
              </a:rPr>
              <a:t>Interpretation</a:t>
            </a:r>
            <a:r>
              <a:rPr lang="en-US" dirty="0">
                <a:cs typeface="Calibri"/>
              </a:rPr>
              <a:t>: This chartbook is descriptive in nature, and any differences observed between groups should not be used to draw conclusions about underlying causes. The findings presented do not account for important factors that might influence any observed differences (e.g., income, education level, general health status etc.). Therefore, the findings in this chartbook cannot be used to conclude that group differences are due to group membership as there are many factors that </a:t>
            </a:r>
            <a:r>
              <a:rPr lang="en-US">
                <a:cs typeface="Calibri"/>
              </a:rPr>
              <a:t>may be driving these findings, and this analysis was not designed to be able to control for them.</a:t>
            </a:r>
            <a:endParaRPr lang="en-US"/>
          </a:p>
          <a:p>
            <a:pPr>
              <a:lnSpc>
                <a:spcPct val="100000"/>
              </a:lnSpc>
            </a:pPr>
            <a:r>
              <a:rPr lang="en-US" dirty="0">
                <a:latin typeface="+mn-lt"/>
                <a:cs typeface="Arial"/>
              </a:rPr>
              <a:t>For further details about the 2023 OMAS methodology, questionnaire, and access to the dashboard, please visit https://grc.osu.edu/OMAS/2023Survey.</a:t>
            </a:r>
            <a:r>
              <a:rPr lang="en-US" dirty="0">
                <a:cs typeface="Arial"/>
              </a:rPr>
              <a:t> </a:t>
            </a:r>
            <a:endParaRPr lang="en-US" dirty="0">
              <a:solidFill>
                <a:srgbClr val="000000"/>
              </a:solidFill>
              <a:latin typeface="+mn-lt"/>
              <a:cs typeface="Arial"/>
            </a:endParaRPr>
          </a:p>
          <a:p>
            <a:pPr>
              <a:lnSpc>
                <a:spcPct val="100000"/>
              </a:lnSpc>
            </a:pPr>
            <a:endParaRPr lang="en-US" dirty="0">
              <a:latin typeface="+mn-lt"/>
              <a:cs typeface="Arial"/>
            </a:endParaRPr>
          </a:p>
          <a:p>
            <a:pPr>
              <a:lnSpc>
                <a:spcPct val="100000"/>
              </a:lnSpc>
            </a:pPr>
            <a:br>
              <a:rPr lang="en-US" dirty="0">
                <a:latin typeface="+mn-lt"/>
              </a:rPr>
            </a:br>
            <a:endParaRPr lang="en-US" dirty="0">
              <a:latin typeface="+mn-lt"/>
            </a:endParaRPr>
          </a:p>
          <a:p>
            <a:endParaRPr lang="en-US" dirty="0">
              <a:latin typeface="+mn-lt"/>
            </a:endParaRPr>
          </a:p>
          <a:p>
            <a:endParaRPr lang="en-US" dirty="0"/>
          </a:p>
          <a:p>
            <a:endParaRPr lang="en-US" dirty="0"/>
          </a:p>
        </p:txBody>
      </p:sp>
      <p:sp>
        <p:nvSpPr>
          <p:cNvPr id="7" name="Date Placeholder 3">
            <a:extLst>
              <a:ext uri="{FF2B5EF4-FFF2-40B4-BE49-F238E27FC236}">
                <a16:creationId xmlns:a16="http://schemas.microsoft.com/office/drawing/2014/main" id="{939A4224-391F-9B6D-9A5D-2AC918E74088}"/>
              </a:ext>
            </a:extLst>
          </p:cNvPr>
          <p:cNvSpPr txBox="1">
            <a:spLocks/>
          </p:cNvSpPr>
          <p:nvPr/>
        </p:nvSpPr>
        <p:spPr>
          <a:xfrm>
            <a:off x="838200" y="6356350"/>
            <a:ext cx="30251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Chronic Disease, 2023 OMAS</a:t>
            </a:r>
            <a:endParaRPr lang="en-US" b="1" dirty="0"/>
          </a:p>
        </p:txBody>
      </p:sp>
    </p:spTree>
    <p:extLst>
      <p:ext uri="{BB962C8B-B14F-4D97-AF65-F5344CB8AC3E}">
        <p14:creationId xmlns:p14="http://schemas.microsoft.com/office/powerpoint/2010/main" val="85115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868EA-A095-000D-9089-B64933A32841}"/>
              </a:ext>
            </a:extLst>
          </p:cNvPr>
          <p:cNvSpPr>
            <a:spLocks noGrp="1"/>
          </p:cNvSpPr>
          <p:nvPr>
            <p:ph type="title"/>
          </p:nvPr>
        </p:nvSpPr>
        <p:spPr/>
        <p:txBody>
          <a:bodyPr/>
          <a:lstStyle/>
          <a:p>
            <a:r>
              <a:rPr lang="en-US" dirty="0"/>
              <a:t>Methods, continued</a:t>
            </a:r>
          </a:p>
        </p:txBody>
      </p:sp>
      <p:sp>
        <p:nvSpPr>
          <p:cNvPr id="3" name="Date Placeholder 2">
            <a:extLst>
              <a:ext uri="{FF2B5EF4-FFF2-40B4-BE49-F238E27FC236}">
                <a16:creationId xmlns:a16="http://schemas.microsoft.com/office/drawing/2014/main" id="{0B05F3B0-7777-F1B5-434A-E50D77B8D7D2}"/>
              </a:ext>
            </a:extLst>
          </p:cNvPr>
          <p:cNvSpPr>
            <a:spLocks noGrp="1"/>
          </p:cNvSpPr>
          <p:nvPr>
            <p:ph type="dt" sz="half" idx="4294967295"/>
          </p:nvPr>
        </p:nvSpPr>
        <p:spPr>
          <a:xfrm>
            <a:off x="838199" y="6356351"/>
            <a:ext cx="3698631" cy="349249"/>
          </a:xfrm>
        </p:spPr>
        <p:txBody>
          <a:bodyPr/>
          <a:lstStyle/>
          <a:p>
            <a:r>
              <a:rPr lang="en-US" sz="1800">
                <a:latin typeface="+mn-lt"/>
              </a:rPr>
              <a:t>Chronic Disease, 2023 OMAS</a:t>
            </a:r>
          </a:p>
        </p:txBody>
      </p:sp>
      <p:sp>
        <p:nvSpPr>
          <p:cNvPr id="4" name="Footer Placeholder 3">
            <a:extLst>
              <a:ext uri="{FF2B5EF4-FFF2-40B4-BE49-F238E27FC236}">
                <a16:creationId xmlns:a16="http://schemas.microsoft.com/office/drawing/2014/main" id="{41CB9A9C-44A3-9CB6-08D2-DDF314BBE9C9}"/>
              </a:ext>
            </a:extLst>
          </p:cNvPr>
          <p:cNvSpPr>
            <a:spLocks noGrp="1"/>
          </p:cNvSpPr>
          <p:nvPr>
            <p:ph type="ftr" sz="quarter" idx="11"/>
          </p:nvPr>
        </p:nvSpPr>
        <p:spPr/>
        <p:txBody>
          <a:bodyPr/>
          <a:lstStyle/>
          <a:p>
            <a:r>
              <a:rPr lang="en-US"/>
              <a:t>grc.osu.edu/OMAS</a:t>
            </a:r>
          </a:p>
        </p:txBody>
      </p:sp>
      <p:sp>
        <p:nvSpPr>
          <p:cNvPr id="5" name="Slide Number Placeholder 4">
            <a:extLst>
              <a:ext uri="{FF2B5EF4-FFF2-40B4-BE49-F238E27FC236}">
                <a16:creationId xmlns:a16="http://schemas.microsoft.com/office/drawing/2014/main" id="{867FAFFD-ED9C-3EED-E1FE-B437CACCFC91}"/>
              </a:ext>
            </a:extLst>
          </p:cNvPr>
          <p:cNvSpPr>
            <a:spLocks noGrp="1"/>
          </p:cNvSpPr>
          <p:nvPr>
            <p:ph type="sldNum" sz="quarter" idx="12"/>
          </p:nvPr>
        </p:nvSpPr>
        <p:spPr/>
        <p:txBody>
          <a:bodyPr/>
          <a:lstStyle/>
          <a:p>
            <a:fld id="{0A669724-DD91-4AA3-A612-CAD27DEDD8B7}" type="slidenum">
              <a:rPr lang="en-US" smtClean="0"/>
              <a:pPr/>
              <a:t>9</a:t>
            </a:fld>
            <a:endParaRPr lang="en-US"/>
          </a:p>
        </p:txBody>
      </p:sp>
      <p:sp>
        <p:nvSpPr>
          <p:cNvPr id="6" name="Content Placeholder 5">
            <a:extLst>
              <a:ext uri="{FF2B5EF4-FFF2-40B4-BE49-F238E27FC236}">
                <a16:creationId xmlns:a16="http://schemas.microsoft.com/office/drawing/2014/main" id="{99E067CF-16FF-4D12-CECD-7AEDEC910FBB}"/>
              </a:ext>
            </a:extLst>
          </p:cNvPr>
          <p:cNvSpPr>
            <a:spLocks noGrp="1"/>
          </p:cNvSpPr>
          <p:nvPr>
            <p:ph sz="half" idx="1"/>
          </p:nvPr>
        </p:nvSpPr>
        <p:spPr>
          <a:xfrm>
            <a:off x="278296" y="1391479"/>
            <a:ext cx="11599939" cy="4785484"/>
          </a:xfrm>
        </p:spPr>
        <p:txBody>
          <a:bodyPr vert="horz" lIns="91440" tIns="45720" rIns="91440" bIns="45720" numCol="1" rtlCol="0" anchor="t">
            <a:noAutofit/>
          </a:bodyPr>
          <a:lstStyle/>
          <a:p>
            <a:pPr>
              <a:lnSpc>
                <a:spcPct val="100000"/>
              </a:lnSpc>
            </a:pPr>
            <a:r>
              <a:rPr lang="en-US" b="1" dirty="0">
                <a:latin typeface="+mn-lt"/>
                <a:cs typeface="Arial"/>
              </a:rPr>
              <a:t>Variable Definitions</a:t>
            </a:r>
          </a:p>
          <a:p>
            <a:pPr marL="171450" indent="-171450">
              <a:buFont typeface="Arial" panose="020B0604020202020204" pitchFamily="34" charset="0"/>
              <a:buChar char="•"/>
            </a:pPr>
            <a:r>
              <a:rPr lang="en-US" i="1" dirty="0">
                <a:latin typeface="+mn-lt"/>
              </a:rPr>
              <a:t>Adults</a:t>
            </a:r>
            <a:r>
              <a:rPr lang="en-US" dirty="0">
                <a:latin typeface="+mn-lt"/>
              </a:rPr>
              <a:t>: </a:t>
            </a:r>
            <a:r>
              <a:rPr lang="en-US" dirty="0"/>
              <a:t>19 years old or older</a:t>
            </a:r>
            <a:r>
              <a:rPr lang="en-US" dirty="0">
                <a:latin typeface="+mn-lt"/>
              </a:rPr>
              <a:t> as identified in OMAS</a:t>
            </a:r>
            <a:endParaRPr lang="en-US" dirty="0">
              <a:latin typeface="+mn-lt"/>
              <a:ea typeface="Calibri" panose="020F0502020204030204"/>
              <a:cs typeface="Calibri"/>
            </a:endParaRPr>
          </a:p>
          <a:p>
            <a:pPr marL="171450" indent="-171450">
              <a:buFont typeface="Arial" panose="020B0604020202020204" pitchFamily="34" charset="0"/>
              <a:buChar char="•"/>
            </a:pPr>
            <a:r>
              <a:rPr lang="en-US" i="1" dirty="0">
                <a:latin typeface="+mn-lt"/>
              </a:rPr>
              <a:t>Medicaid subpopulation</a:t>
            </a:r>
            <a:r>
              <a:rPr lang="en-US" dirty="0">
                <a:latin typeface="+mn-lt"/>
              </a:rPr>
              <a:t>: Adults/children with Medicaid health insurance coverage</a:t>
            </a:r>
            <a:endParaRPr lang="en-US" dirty="0">
              <a:latin typeface="+mn-lt"/>
              <a:ea typeface="Calibri" panose="020F0502020204030204"/>
              <a:cs typeface="Calibri" panose="020F0502020204030204"/>
            </a:endParaRPr>
          </a:p>
          <a:p>
            <a:pPr marL="171450" indent="-171450">
              <a:buFont typeface="Arial,Sans-Serif" panose="020B0604020202020204" pitchFamily="34" charset="0"/>
              <a:buChar char="•"/>
            </a:pPr>
            <a:r>
              <a:rPr lang="en-US" i="1" dirty="0">
                <a:cs typeface="Calibri"/>
              </a:rPr>
              <a:t>Potentially Medicaid-eligible subpopulation</a:t>
            </a:r>
            <a:r>
              <a:rPr lang="en-US" dirty="0">
                <a:cs typeface="Calibri"/>
              </a:rPr>
              <a:t>: Adults who are not currently enrolled in Medicaid, but who have incomes that meet the Federal Poverty Level (FPL) requirements for enrollment (138% FPL, or 206% FPL for individuals who are pregnant)</a:t>
            </a:r>
            <a:endParaRPr lang="en-US" dirty="0">
              <a:ea typeface="Calibri" panose="020F0502020204030204"/>
              <a:cs typeface="Calibri"/>
            </a:endParaRPr>
          </a:p>
          <a:p>
            <a:pPr marL="171450" indent="-171450">
              <a:buFont typeface="Arial,Sans-Serif" panose="020B0604020202020204" pitchFamily="34" charset="0"/>
              <a:buChar char="•"/>
            </a:pPr>
            <a:r>
              <a:rPr lang="en-US" i="1" dirty="0">
                <a:cs typeface="Calibri"/>
              </a:rPr>
              <a:t>Not potentially Medicaid-eligible subpopulation: </a:t>
            </a:r>
            <a:r>
              <a:rPr lang="en-US" dirty="0">
                <a:solidFill>
                  <a:schemeClr val="tx1"/>
                </a:solidFill>
                <a:cs typeface="Calibri"/>
              </a:rPr>
              <a:t>Adults who are not currently enrolled in Medicaid, and who have incomes that do not meet the Federal Poverty Level (FPL) requirements for enrollment (greater than 138% FPL, or 206% FPL for individuals who are pregnant)</a:t>
            </a:r>
            <a:endParaRPr lang="en-US" dirty="0">
              <a:solidFill>
                <a:schemeClr val="tx1"/>
              </a:solidFill>
              <a:ea typeface="Calibri" panose="020F0502020204030204"/>
              <a:cs typeface="Calibri"/>
            </a:endParaRPr>
          </a:p>
          <a:p>
            <a:pPr marL="171450" indent="-171450">
              <a:buFont typeface="Arial" panose="020B0604020202020204" pitchFamily="34" charset="0"/>
              <a:buChar char="•"/>
            </a:pPr>
            <a:r>
              <a:rPr lang="en-US" i="1" dirty="0"/>
              <a:t>Chronic conditions</a:t>
            </a:r>
            <a:r>
              <a:rPr lang="en-US" dirty="0"/>
              <a:t>: The chronic conditions in this chartbook are all based on self-report, whereby respondents were asked if a doctor or healthcare provider ever told them that they had the condition (heart failure, heart attack, coronary artery disease, chronic obstructive pulmonary disease (COPD), asthma, hypertension, diabetes, and stroke)</a:t>
            </a:r>
            <a:endParaRPr lang="en-US" dirty="0">
              <a:ea typeface="Calibri" panose="020F0502020204030204"/>
              <a:cs typeface="Calibri" panose="020F0502020204030204"/>
            </a:endParaRPr>
          </a:p>
          <a:p>
            <a:pPr marL="171450" indent="-171450">
              <a:buFont typeface="Arial" panose="020B0604020202020204" pitchFamily="34" charset="0"/>
              <a:buChar char="•"/>
            </a:pPr>
            <a:r>
              <a:rPr lang="en-US" i="1" dirty="0">
                <a:latin typeface="+mn-lt"/>
              </a:rPr>
              <a:t>Risk factors</a:t>
            </a:r>
            <a:r>
              <a:rPr lang="en-US" dirty="0">
                <a:latin typeface="+mn-lt"/>
              </a:rPr>
              <a:t>: </a:t>
            </a:r>
            <a:r>
              <a:rPr lang="en-US" dirty="0"/>
              <a:t>The risk factors in this chartbook are all based on self-report of cigarette smoking (every day or some days), binge drinking in the past month (5 drinks in a sitting for men; 4 for women), obesity (body mass index at 30 or higher), and food insecurity (assessed as running out of food in the past 12 months)</a:t>
            </a:r>
            <a:endParaRPr lang="en-US" dirty="0">
              <a:latin typeface="+mn-lt"/>
              <a:ea typeface="Calibri" panose="020F0502020204030204"/>
              <a:cs typeface="Calibri" panose="020F0502020204030204"/>
            </a:endParaRPr>
          </a:p>
        </p:txBody>
      </p:sp>
    </p:spTree>
    <p:extLst>
      <p:ext uri="{BB962C8B-B14F-4D97-AF65-F5344CB8AC3E}">
        <p14:creationId xmlns:p14="http://schemas.microsoft.com/office/powerpoint/2010/main" val="865846639"/>
      </p:ext>
    </p:extLst>
  </p:cSld>
  <p:clrMapOvr>
    <a:masterClrMapping/>
  </p:clrMapOvr>
</p:sld>
</file>

<file path=ppt/theme/theme1.xml><?xml version="1.0" encoding="utf-8"?>
<a:theme xmlns:a="http://schemas.openxmlformats.org/drawingml/2006/main" name="Office Theme">
  <a:themeElements>
    <a:clrScheme name="Custom 4">
      <a:dk1>
        <a:srgbClr val="013857"/>
      </a:dk1>
      <a:lt1>
        <a:sysClr val="window" lastClr="FFFFFF"/>
      </a:lt1>
      <a:dk2>
        <a:srgbClr val="346079"/>
      </a:dk2>
      <a:lt2>
        <a:srgbClr val="FFFFFF"/>
      </a:lt2>
      <a:accent1>
        <a:srgbClr val="506746"/>
      </a:accent1>
      <a:accent2>
        <a:srgbClr val="0F60B6"/>
      </a:accent2>
      <a:accent3>
        <a:srgbClr val="B03F01"/>
      </a:accent3>
      <a:accent4>
        <a:srgbClr val="551A8B"/>
      </a:accent4>
      <a:accent5>
        <a:srgbClr val="346079"/>
      </a:accent5>
      <a:accent6>
        <a:srgbClr val="013867"/>
      </a:accent6>
      <a:hlink>
        <a:srgbClr val="346079"/>
      </a:hlink>
      <a:folHlink>
        <a:srgbClr val="69C2C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A69BC345B1334C8708E5CD17AB3ED3" ma:contentTypeVersion="18" ma:contentTypeDescription="Create a new document." ma:contentTypeScope="" ma:versionID="8388688c1d6c8e22ac5d0f9cfb1cf1df">
  <xsd:schema xmlns:xsd="http://www.w3.org/2001/XMLSchema" xmlns:xs="http://www.w3.org/2001/XMLSchema" xmlns:p="http://schemas.microsoft.com/office/2006/metadata/properties" xmlns:ns1="http://schemas.microsoft.com/sharepoint/v3" xmlns:ns2="da3a7c67-7c53-45d1-936f-3d4769e9ffdb" xmlns:ns3="cbd18a88-b703-43d1-9c7f-29581ec7da09" targetNamespace="http://schemas.microsoft.com/office/2006/metadata/properties" ma:root="true" ma:fieldsID="d105ca78a3d0f081ea918d942001f0a8" ns1:_="" ns2:_="" ns3:_="">
    <xsd:import namespace="http://schemas.microsoft.com/sharepoint/v3"/>
    <xsd:import namespace="da3a7c67-7c53-45d1-936f-3d4769e9ffdb"/>
    <xsd:import namespace="cbd18a88-b703-43d1-9c7f-29581ec7da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3a7c67-7c53-45d1-936f-3d4769e9f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f133747-7f49-46b8-8a37-07c8968d023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d18a88-b703-43d1-9c7f-29581ec7da0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b66cd22-86b7-4d86-92b8-d6507b450e46}" ma:internalName="TaxCatchAll" ma:showField="CatchAllData" ma:web="cbd18a88-b703-43d1-9c7f-29581ec7da0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a3a7c67-7c53-45d1-936f-3d4769e9ffdb">
      <Terms xmlns="http://schemas.microsoft.com/office/infopath/2007/PartnerControls"/>
    </lcf76f155ced4ddcb4097134ff3c332f>
    <TaxCatchAll xmlns="cbd18a88-b703-43d1-9c7f-29581ec7da0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6018631-8DE9-47BC-8293-091EE51158E4}">
  <ds:schemaRefs>
    <ds:schemaRef ds:uri="http://schemas.microsoft.com/sharepoint/v3/contenttype/forms"/>
  </ds:schemaRefs>
</ds:datastoreItem>
</file>

<file path=customXml/itemProps2.xml><?xml version="1.0" encoding="utf-8"?>
<ds:datastoreItem xmlns:ds="http://schemas.openxmlformats.org/officeDocument/2006/customXml" ds:itemID="{66620C4C-BB60-4301-84FC-DF06E179E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3a7c67-7c53-45d1-936f-3d4769e9ffdb"/>
    <ds:schemaRef ds:uri="cbd18a88-b703-43d1-9c7f-29581ec7da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A049DA-39FB-4644-A55A-1AAFA9459D0B}">
  <ds:schemaRef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cbd18a88-b703-43d1-9c7f-29581ec7da09"/>
    <ds:schemaRef ds:uri="da3a7c67-7c53-45d1-936f-3d4769e9ffdb"/>
    <ds:schemaRef ds:uri="http://schemas.microsoft.com/sharepoint/v3"/>
    <ds:schemaRef ds:uri="http://purl.org/dc/terms/"/>
  </ds:schemaRefs>
</ds:datastoreItem>
</file>

<file path=docMetadata/LabelInfo.xml><?xml version="1.0" encoding="utf-8"?>
<clbl:labelList xmlns:clbl="http://schemas.microsoft.com/office/2020/mipLabelMetadata">
  <clbl:label id="{8db864bc-821c-4dd3-a9c9-5002b5129ec6}" enabled="1" method="Standard" siteId="{0b95a125-791c-4f0a-9f9e-99e363117506}" removed="0"/>
</clbl:labelList>
</file>

<file path=docProps/app.xml><?xml version="1.0" encoding="utf-8"?>
<Properties xmlns="http://schemas.openxmlformats.org/officeDocument/2006/extended-properties" xmlns:vt="http://schemas.openxmlformats.org/officeDocument/2006/docPropsVTypes">
  <TotalTime>318</TotalTime>
  <Words>5712</Words>
  <Application>Microsoft Office PowerPoint</Application>
  <PresentationFormat>Widescreen</PresentationFormat>
  <Paragraphs>393</Paragraphs>
  <Slides>39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Arial</vt:lpstr>
      <vt:lpstr>Arial,Sans-Serif</vt:lpstr>
      <vt:lpstr>Calibri</vt:lpstr>
      <vt:lpstr>Calibri Light</vt:lpstr>
      <vt:lpstr>Montserrat</vt:lpstr>
      <vt:lpstr>Montserrat SemiBold</vt:lpstr>
      <vt:lpstr>Office Theme</vt:lpstr>
      <vt:lpstr>Chronic Diseases in Ohio in 2023</vt:lpstr>
      <vt:lpstr>Authors</vt:lpstr>
      <vt:lpstr>Executive Summary</vt:lpstr>
      <vt:lpstr>Contents</vt:lpstr>
      <vt:lpstr>Background</vt:lpstr>
      <vt:lpstr>Objectives</vt:lpstr>
      <vt:lpstr>Methods</vt:lpstr>
      <vt:lpstr>Methods, continued</vt:lpstr>
      <vt:lpstr>Methods, continued</vt:lpstr>
      <vt:lpstr>Methods, continued</vt:lpstr>
      <vt:lpstr>OMAS County Types</vt:lpstr>
      <vt:lpstr>RESULTS: Prevalence of Chronic Conditions Assessed Among Adults in Ohio in 2023 Heart disease, asthma, COPD, stroke, hypertension, and diabetes</vt:lpstr>
      <vt:lpstr>Prevalence of chronic conditions assessed in OMAS in 2023</vt:lpstr>
      <vt:lpstr>RESULTS: Prevalence of Heart Diseases in Ohio in 2023 Heart disease prevalence by gender, county type, and education</vt:lpstr>
      <vt:lpstr>For all heart diseases examined in OMAS, prevalence was lowest among Hispanic adults</vt:lpstr>
      <vt:lpstr>There is little variation in the prevalence of heart disease  by county type in Ohio</vt:lpstr>
      <vt:lpstr>For all heart diseases, there is a consistent decline in prevalence as education level increases</vt:lpstr>
      <vt:lpstr>RESULTS: Prevalence of Asthma and COPD in Ohio in 2023 Asthma and COPD prevalence by race/ethnicity, county type, and education</vt:lpstr>
      <vt:lpstr>Over 1 in 5 Black adults in Ohio were told they had been diagnosed with asthma</vt:lpstr>
      <vt:lpstr>Adults in Appalachian and metropolitan counties have a slightly higher prevalence of asthma compared to other county types</vt:lpstr>
      <vt:lpstr>There is a steep decline in COPD prevalence as education level increases (less so for asthma)</vt:lpstr>
      <vt:lpstr>RESULTS: Prevalence of Diabetes, Hypertension, and Stroke in Ohio in 2023 Diabetes, hypertension, and stroke prevalence by race/ethnicity, county type, and education</vt:lpstr>
      <vt:lpstr>Nearly half of Black adults in Ohio had been diagnosed with hypertension by 2023</vt:lpstr>
      <vt:lpstr>Stroke, hypertension, and diabetes prevalence vary little by county type in Ohio </vt:lpstr>
      <vt:lpstr>As education level increases, prevalence of stroke and diabetes decrease (less consistent change for hypertension)</vt:lpstr>
      <vt:lpstr>RESULTS: Prevalence of Chronic Disease Risk Factors in Ohio in 2023 Risk factor prevalence by race/ethnicity, county type, and education</vt:lpstr>
      <vt:lpstr>Risk factors for chronic diseases are prevalent in Ohio, particularly binge drinking and obesity</vt:lpstr>
      <vt:lpstr>Except for binge drinking, chronic disease risk factors are more prevalent among adults with less than a college degree</vt:lpstr>
      <vt:lpstr>No consistent pattern for risk factor prevalence by county type, but Appalachian and metropolitan counties tend to be high</vt:lpstr>
      <vt:lpstr>RESULTS: Prevalence of Chronic Disease and Risk Factors by Medicaid Status in Ohio in 2023 Chronic disease and factor prevalence by Medicaid enrollment and potentially eligible adults</vt:lpstr>
      <vt:lpstr>Working-age adults enrolled in Medicaid and those potentially eligible have a higher prevalence of heart disease</vt:lpstr>
      <vt:lpstr>Working-age adults enrolled in Medicaid and those potentially eligible have higher prevalence of asthma and COPD</vt:lpstr>
      <vt:lpstr>Working-age adults enrolled in Medicaid have the highest prevalence of stroke, hypertension, and diabetes</vt:lpstr>
      <vt:lpstr>Working-age adults enrolled in Medicaid and those potentially eligible have higher prevalence smoking and food insecurity</vt:lpstr>
      <vt:lpstr>Working-age adults enrolled in Medicaid and those potentially eligible have higher prevalence of activity limitations </vt:lpstr>
      <vt:lpstr>Summary of Results</vt:lpstr>
      <vt:lpstr>Summary of Results, continued</vt:lpstr>
      <vt:lpstr>References</vt:lpstr>
      <vt:lpstr>Acknowledgments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Ohio</dc:title>
  <dc:creator>Mack, Hannah</dc:creator>
  <cp:lastModifiedBy>Glenn, Gabrielle</cp:lastModifiedBy>
  <cp:revision>64</cp:revision>
  <dcterms:created xsi:type="dcterms:W3CDTF">2024-01-29T18:25:31Z</dcterms:created>
  <dcterms:modified xsi:type="dcterms:W3CDTF">2026-03-26T16:38:24Z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0x01010026A69BC345B1334C8708E5CD17AB3ED3</vt:lpwstr>
  </property>
  <property fmtid="{D5CDD505-2E9C-101B-9397-08002B2CF9AE}" pid="3" name="MediaServiceImageTags">
    <vt:lpwstr/>
  </property>
</Properties>
</file>