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56" r:id="rId5"/>
    <p:sldId id="301" r:id="rId6"/>
    <p:sldId id="302" r:id="rId7"/>
    <p:sldId id="336" r:id="rId8"/>
    <p:sldId id="304" r:id="rId9"/>
    <p:sldId id="305" r:id="rId10"/>
    <p:sldId id="339" r:id="rId11"/>
    <p:sldId id="306" r:id="rId12"/>
    <p:sldId id="337" r:id="rId13"/>
    <p:sldId id="338" r:id="rId14"/>
    <p:sldId id="293" r:id="rId15"/>
    <p:sldId id="282" r:id="rId16"/>
    <p:sldId id="263" r:id="rId17"/>
    <p:sldId id="298" r:id="rId18"/>
    <p:sldId id="317" r:id="rId19"/>
    <p:sldId id="318" r:id="rId20"/>
    <p:sldId id="335" r:id="rId21"/>
    <p:sldId id="310" r:id="rId22"/>
    <p:sldId id="312" r:id="rId23"/>
    <p:sldId id="313" r:id="rId24"/>
    <p:sldId id="315" r:id="rId25"/>
    <p:sldId id="314" r:id="rId26"/>
    <p:sldId id="316" r:id="rId27"/>
    <p:sldId id="319" r:id="rId28"/>
    <p:sldId id="320" r:id="rId29"/>
    <p:sldId id="321" r:id="rId30"/>
    <p:sldId id="322" r:id="rId31"/>
    <p:sldId id="323" r:id="rId32"/>
    <p:sldId id="324" r:id="rId33"/>
    <p:sldId id="325" r:id="rId34"/>
    <p:sldId id="326" r:id="rId35"/>
    <p:sldId id="327" r:id="rId36"/>
    <p:sldId id="328" r:id="rId37"/>
    <p:sldId id="332" r:id="rId38"/>
    <p:sldId id="331" r:id="rId39"/>
    <p:sldId id="333" r:id="rId40"/>
    <p:sldId id="334" r:id="rId41"/>
    <p:sldId id="329" r:id="rId42"/>
    <p:sldId id="330" r:id="rId43"/>
    <p:sldId id="28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091F03-01CC-D4D6-84BD-5C9066ACCFC3}" name="Schnitzler, Nikki" initials="NS" userId="S::sch960@osumc.edu::54de46f0-6513-4163-a463-41ec563a289e" providerId="AD"/>
  <p188:author id="{75B77404-5D40-4020-2FD6-B74EF91FAC59}" name="Rossfeld, Zach" initials="RZ" userId="S::36706087@id.ohio.gov::7bd30457-0939-4ebe-a7a2-d757b06c64ce" providerId="AD"/>
  <p188:author id="{E9002F18-7033-C2C6-C30C-1D0A9084F75E}" name="Wise, Nadine" initials="WN" userId="S::wise49@osumc.edu::44144d40-815b-49fa-9772-350c3f68dd73" providerId="AD"/>
  <p188:author id="{7CC03F18-DCBF-261E-4746-CE489685C9B3}" name="Ruhil, Anirudh" initials="RA" userId="S::ruhil_ohio.edu#ext#@buckeyemailosu.onmicrosoft.com::f80a056f-1491-4d20-9bee-f247d4aba4ff" providerId="AD"/>
  <p188:author id="{00424220-E809-8AC3-BD4D-BAB0FBA6EA07}" name="Robinson, Ann" initials="AR" userId="S::rob154@osumc.edu::3ce11e4d-a96b-4fc0-ac59-70f1aa0419d0" providerId="AD"/>
  <p188:author id="{16187920-4389-E786-C622-E4747406FA4F}" name="Robinson, Ann" initials="RA" userId="S::ann.robinson_osumc.edu#ext#@buckeyemailosu.onmicrosoft.com::d3788f96-fc56-4224-9028-e7585d4e7e18" providerId="AD"/>
  <p188:author id="{30966024-E80D-66B3-DA57-5F9D833917C3}" name="Tosun, Leyla" initials="TL" userId="S::tosun.3@osu.edu::92cefbde-01dd-4c4e-b734-344eac2d54af" providerId="AD"/>
  <p188:author id="{77E3E824-95F0-2C88-8FF5-D698198B1A9E}" name="Robinson, Ann" initials="AR" userId="S::robinson.861@osu.edu::c14abea6-dee1-47c5-be88-3581c3c7ca75" providerId="AD"/>
  <p188:author id="{484C4228-55B1-0C42-FE70-3861CB74C0A8}" name="Tosun, Leyla" initials="LT" userId="S::tosu01@osumc.edu::fb3db04a-37e5-4d11-8849-b555dc3b32d1" providerId="AD"/>
  <p188:author id="{94DF0A41-5CA3-FA3C-C837-4A00A068D260}" name="Wise, NADINE" initials="" userId="S::wise.1147@osu.edu::1f11c874-c9fd-4dff-a991-59ccab2529d5" providerId="AD"/>
  <p188:author id="{4BB2B747-9B2A-E741-9B53-B5D0CF2ADD01}" name="Morse, Jacqueline" initials="JM" userId="S::10193798@id.ohio.gov::120f4fc4-cea8-4c13-949d-507d875b2893" providerId="AD"/>
  <p188:author id="{A4480F6E-F6F9-0F60-B208-756E62E2ACAD}" name="Ferketich, Amy" initials="FA" userId="S::ferketich.1@osu.edu::1e5ca368-f593-4c1b-9ba3-9c0c32344b4b" providerId="AD"/>
  <p188:author id="{FC7A3273-E5D5-7E7B-DD8B-E953CFA0F647}" name="Mack, Hannah" initials="MH" userId="S::hannah.mack_osumc.edu#ext#@buckeyemailosu.onmicrosoft.com::e5868cef-4c9c-48e2-a776-c6396df33d3c" providerId="AD"/>
  <p188:author id="{50E1CBBF-6F14-1697-354E-B99DA22FEEBA}" name="Tosun, Leyla (OSUMC)" initials="T(" userId="S::tosu01_osumc.edu#ext#@buckeyemailosu.onmicrosoft.com::a32a0183-5590-4672-b6c8-ff1b494b45c0" providerId="AD"/>
  <p188:author id="{059D56C3-FA20-4AE5-EF8D-D4065417B19A}" name="Nwanze, Chukwunonso" initials="NC" userId="S::10202731@id.ohio.gov::9a729653-a981-4e74-9c2d-0cb9ec82293f" providerId="AD"/>
  <p188:author id="{EB5B1BCE-0381-B8DF-5857-855E6A1A474F}" name="Mack, Hannah" initials="HM" userId="S::mac03@osumc.edu::1713d20d-bf36-464b-a656-9bcd61e3ec85" providerId="AD"/>
  <p188:author id="{CA2149DB-C506-4163-B0DF-F03139906B88}" name="Rosebrook, Hilary" initials="HR" userId="S::10059783@id.ohio.gov::2fed9bb3-f874-404f-a689-6133a6ddf033" providerId="AD"/>
  <p188:author id="{7545F2F0-E1F9-51C4-CFBA-B1F1AC461EE6}" name="Mack, Hannah" initials="MH" userId="S::mack.496@osu.edu::6aaacb56-5949-465f-8db5-a6210f35d5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57"/>
    <a:srgbClr val="69C2C6"/>
    <a:srgbClr val="6F0D1C"/>
    <a:srgbClr val="8A5E32"/>
    <a:srgbClr val="BBD36F"/>
    <a:srgbClr val="729364"/>
    <a:srgbClr val="EBA70E"/>
    <a:srgbClr val="80A4CC"/>
    <a:srgbClr val="172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97" d="100"/>
          <a:sy n="97" d="100"/>
        </p:scale>
        <p:origin x="312"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5A54D9-9523-5947-5F6B-3DC948B65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76DAD5-1808-28A9-29D3-FD8714ED21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34055B-5240-4A22-9B35-7B8D562DC7B3}" type="datetimeFigureOut">
              <a:rPr lang="en-US" smtClean="0"/>
              <a:t>3/26/2026</a:t>
            </a:fld>
            <a:endParaRPr lang="en-US"/>
          </a:p>
        </p:txBody>
      </p:sp>
      <p:sp>
        <p:nvSpPr>
          <p:cNvPr id="4" name="Footer Placeholder 3">
            <a:extLst>
              <a:ext uri="{FF2B5EF4-FFF2-40B4-BE49-F238E27FC236}">
                <a16:creationId xmlns:a16="http://schemas.microsoft.com/office/drawing/2014/main" id="{BA29CFD6-46CB-3E57-1933-EA817E86F8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A32427-CB36-CF3B-EFF2-EB2EDEBF73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235940-1259-4C9A-B4B4-F9FDC8CD033F}" type="slidenum">
              <a:rPr lang="en-US" smtClean="0"/>
              <a:t>‹#›</a:t>
            </a:fld>
            <a:endParaRPr lang="en-US"/>
          </a:p>
        </p:txBody>
      </p:sp>
    </p:spTree>
    <p:extLst>
      <p:ext uri="{BB962C8B-B14F-4D97-AF65-F5344CB8AC3E}">
        <p14:creationId xmlns:p14="http://schemas.microsoft.com/office/powerpoint/2010/main" val="1750731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B1775-BE37-4ADE-9EB7-62E7F7A2DA7A}"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F9E25-8196-4C95-ABA9-AE321681982E}" type="slidenum">
              <a:rPr lang="en-US" smtClean="0"/>
              <a:t>‹#›</a:t>
            </a:fld>
            <a:endParaRPr lang="en-US"/>
          </a:p>
        </p:txBody>
      </p:sp>
    </p:spTree>
    <p:extLst>
      <p:ext uri="{BB962C8B-B14F-4D97-AF65-F5344CB8AC3E}">
        <p14:creationId xmlns:p14="http://schemas.microsoft.com/office/powerpoint/2010/main" val="38113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1" dirty="0">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3</a:t>
            </a:fld>
            <a:endParaRPr lang="en-US"/>
          </a:p>
        </p:txBody>
      </p:sp>
    </p:spTree>
    <p:extLst>
      <p:ext uri="{BB962C8B-B14F-4D97-AF65-F5344CB8AC3E}">
        <p14:creationId xmlns:p14="http://schemas.microsoft.com/office/powerpoint/2010/main" val="316640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38</a:t>
            </a:fld>
            <a:endParaRPr lang="en-US"/>
          </a:p>
        </p:txBody>
      </p:sp>
    </p:spTree>
    <p:extLst>
      <p:ext uri="{BB962C8B-B14F-4D97-AF65-F5344CB8AC3E}">
        <p14:creationId xmlns:p14="http://schemas.microsoft.com/office/powerpoint/2010/main" val="195213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5</a:t>
            </a:fld>
            <a:endParaRPr lang="en-US"/>
          </a:p>
        </p:txBody>
      </p:sp>
    </p:spTree>
    <p:extLst>
      <p:ext uri="{BB962C8B-B14F-4D97-AF65-F5344CB8AC3E}">
        <p14:creationId xmlns:p14="http://schemas.microsoft.com/office/powerpoint/2010/main" val="51024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6</a:t>
            </a:fld>
            <a:endParaRPr lang="en-US"/>
          </a:p>
        </p:txBody>
      </p:sp>
    </p:spTree>
    <p:extLst>
      <p:ext uri="{BB962C8B-B14F-4D97-AF65-F5344CB8AC3E}">
        <p14:creationId xmlns:p14="http://schemas.microsoft.com/office/powerpoint/2010/main" val="408022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FBAF7-1E74-1C73-502F-A3C468EAC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53E65-4C11-2D23-8038-031BA04A1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FF9BB-ECE1-BB46-652B-3078C2B5B3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ontserrat"/>
            </a:endParaRPr>
          </a:p>
        </p:txBody>
      </p:sp>
      <p:sp>
        <p:nvSpPr>
          <p:cNvPr id="4" name="Slide Number Placeholder 3">
            <a:extLst>
              <a:ext uri="{FF2B5EF4-FFF2-40B4-BE49-F238E27FC236}">
                <a16:creationId xmlns:a16="http://schemas.microsoft.com/office/drawing/2014/main" id="{3415D990-A79F-57C8-806A-45EFB8C7CDAC}"/>
              </a:ext>
            </a:extLst>
          </p:cNvPr>
          <p:cNvSpPr>
            <a:spLocks noGrp="1"/>
          </p:cNvSpPr>
          <p:nvPr>
            <p:ph type="sldNum" sz="quarter" idx="5"/>
          </p:nvPr>
        </p:nvSpPr>
        <p:spPr/>
        <p:txBody>
          <a:bodyPr/>
          <a:lstStyle/>
          <a:p>
            <a:fld id="{3E0F9E25-8196-4C95-ABA9-AE321681982E}" type="slidenum">
              <a:rPr lang="en-US" smtClean="0"/>
              <a:t>7</a:t>
            </a:fld>
            <a:endParaRPr lang="en-US"/>
          </a:p>
        </p:txBody>
      </p:sp>
    </p:spTree>
    <p:extLst>
      <p:ext uri="{BB962C8B-B14F-4D97-AF65-F5344CB8AC3E}">
        <p14:creationId xmlns:p14="http://schemas.microsoft.com/office/powerpoint/2010/main" val="366658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US" sz="1600" b="1" dirty="0">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8</a:t>
            </a:fld>
            <a:endParaRPr lang="en-US"/>
          </a:p>
        </p:txBody>
      </p:sp>
    </p:spTree>
    <p:extLst>
      <p:ext uri="{BB962C8B-B14F-4D97-AF65-F5344CB8AC3E}">
        <p14:creationId xmlns:p14="http://schemas.microsoft.com/office/powerpoint/2010/main" val="53304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9</a:t>
            </a:fld>
            <a:endParaRPr lang="en-US"/>
          </a:p>
        </p:txBody>
      </p:sp>
    </p:spTree>
    <p:extLst>
      <p:ext uri="{BB962C8B-B14F-4D97-AF65-F5344CB8AC3E}">
        <p14:creationId xmlns:p14="http://schemas.microsoft.com/office/powerpoint/2010/main" val="378530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51E85-C5BB-5E5D-126C-639B0432F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579A2-E7B5-1E82-880F-8264980ED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09640-55AD-023E-2806-9709F71242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p:txBody>
      </p:sp>
      <p:sp>
        <p:nvSpPr>
          <p:cNvPr id="4" name="Slide Number Placeholder 3">
            <a:extLst>
              <a:ext uri="{FF2B5EF4-FFF2-40B4-BE49-F238E27FC236}">
                <a16:creationId xmlns:a16="http://schemas.microsoft.com/office/drawing/2014/main" id="{83DEEC8B-2C0D-9ADE-F648-5E0BD5E84640}"/>
              </a:ext>
            </a:extLst>
          </p:cNvPr>
          <p:cNvSpPr>
            <a:spLocks noGrp="1"/>
          </p:cNvSpPr>
          <p:nvPr>
            <p:ph type="sldNum" sz="quarter" idx="5"/>
          </p:nvPr>
        </p:nvSpPr>
        <p:spPr/>
        <p:txBody>
          <a:bodyPr/>
          <a:lstStyle/>
          <a:p>
            <a:fld id="{3E0F9E25-8196-4C95-ABA9-AE321681982E}" type="slidenum">
              <a:rPr lang="en-US" smtClean="0"/>
              <a:t>10</a:t>
            </a:fld>
            <a:endParaRPr lang="en-US"/>
          </a:p>
        </p:txBody>
      </p:sp>
    </p:spTree>
    <p:extLst>
      <p:ext uri="{BB962C8B-B14F-4D97-AF65-F5344CB8AC3E}">
        <p14:creationId xmlns:p14="http://schemas.microsoft.com/office/powerpoint/2010/main" val="212874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11</a:t>
            </a:fld>
            <a:endParaRPr lang="en-US"/>
          </a:p>
        </p:txBody>
      </p:sp>
    </p:spTree>
    <p:extLst>
      <p:ext uri="{BB962C8B-B14F-4D97-AF65-F5344CB8AC3E}">
        <p14:creationId xmlns:p14="http://schemas.microsoft.com/office/powerpoint/2010/main" val="315872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12</a:t>
            </a:fld>
            <a:endParaRPr lang="en-US"/>
          </a:p>
        </p:txBody>
      </p:sp>
    </p:spTree>
    <p:extLst>
      <p:ext uri="{BB962C8B-B14F-4D97-AF65-F5344CB8AC3E}">
        <p14:creationId xmlns:p14="http://schemas.microsoft.com/office/powerpoint/2010/main" val="2066520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290B5E-8EFA-D170-CA21-2431D8F7CCD6}"/>
              </a:ext>
            </a:extLst>
          </p:cNvPr>
          <p:cNvSpPr/>
          <p:nvPr userDrawn="1"/>
        </p:nvSpPr>
        <p:spPr>
          <a:xfrm>
            <a:off x="0" y="1"/>
            <a:ext cx="12192000" cy="461818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E26C2-2D76-002B-1BA0-9310739EB9E2}"/>
              </a:ext>
            </a:extLst>
          </p:cNvPr>
          <p:cNvSpPr>
            <a:spLocks noGrp="1"/>
          </p:cNvSpPr>
          <p:nvPr>
            <p:ph type="ctrTitle" hasCustomPrompt="1"/>
          </p:nvPr>
        </p:nvSpPr>
        <p:spPr>
          <a:xfrm>
            <a:off x="1524000" y="1122363"/>
            <a:ext cx="9144000" cy="2387600"/>
          </a:xfrm>
        </p:spPr>
        <p:txBody>
          <a:bodyPr anchor="b">
            <a:noAutofit/>
          </a:bodyPr>
          <a:lstStyle>
            <a:lvl1pPr algn="ctr">
              <a:defRPr sz="4800" b="1">
                <a:solidFill>
                  <a:schemeClr val="bg1">
                    <a:lumMod val="95000"/>
                  </a:schemeClr>
                </a:solidFill>
                <a:latin typeface="+mn-lt"/>
              </a:defRPr>
            </a:lvl1pPr>
          </a:lstStyle>
          <a:p>
            <a:r>
              <a:rPr lang="en-US"/>
              <a:t>Chartbook Name</a:t>
            </a:r>
          </a:p>
        </p:txBody>
      </p:sp>
      <p:sp>
        <p:nvSpPr>
          <p:cNvPr id="3" name="Subtitle 2">
            <a:extLst>
              <a:ext uri="{FF2B5EF4-FFF2-40B4-BE49-F238E27FC236}">
                <a16:creationId xmlns:a16="http://schemas.microsoft.com/office/drawing/2014/main" id="{02B36D61-B273-12BF-2162-C301A49840FB}"/>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400" i="1">
                <a:solidFill>
                  <a:schemeClr val="bg1">
                    <a:lumMod val="9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May 2024</a:t>
            </a:r>
          </a:p>
        </p:txBody>
      </p:sp>
      <p:sp>
        <p:nvSpPr>
          <p:cNvPr id="10" name="Rectangle 9">
            <a:extLst>
              <a:ext uri="{FF2B5EF4-FFF2-40B4-BE49-F238E27FC236}">
                <a16:creationId xmlns:a16="http://schemas.microsoft.com/office/drawing/2014/main" id="{F921ACA2-915E-D3E7-DEF9-3AD6C75ADC87}"/>
              </a:ext>
            </a:extLst>
          </p:cNvPr>
          <p:cNvSpPr/>
          <p:nvPr userDrawn="1"/>
        </p:nvSpPr>
        <p:spPr>
          <a:xfrm>
            <a:off x="0" y="6078583"/>
            <a:ext cx="12192000" cy="866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red logo&#10;&#10;Description automatically generated">
            <a:extLst>
              <a:ext uri="{FF2B5EF4-FFF2-40B4-BE49-F238E27FC236}">
                <a16:creationId xmlns:a16="http://schemas.microsoft.com/office/drawing/2014/main" id="{E539F22D-2B0D-3C28-21C5-70FF470642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065" y="6186412"/>
            <a:ext cx="1022935" cy="650843"/>
          </a:xfrm>
          <a:prstGeom prst="rect">
            <a:avLst/>
          </a:prstGeom>
        </p:spPr>
      </p:pic>
      <p:pic>
        <p:nvPicPr>
          <p:cNvPr id="14" name="Picture 13" descr="Blue text on a black background&#10;&#10;Description automatically generated">
            <a:extLst>
              <a:ext uri="{FF2B5EF4-FFF2-40B4-BE49-F238E27FC236}">
                <a16:creationId xmlns:a16="http://schemas.microsoft.com/office/drawing/2014/main" id="{ED747826-BBBC-F121-D00C-24DA2814EB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5615" y="6272961"/>
            <a:ext cx="1733253" cy="477744"/>
          </a:xfrm>
          <a:prstGeom prst="rect">
            <a:avLst/>
          </a:prstGeom>
        </p:spPr>
      </p:pic>
      <p:pic>
        <p:nvPicPr>
          <p:cNvPr id="16" name="Picture 15" descr="A logo with blue text&#10;&#10;Description automatically generated">
            <a:extLst>
              <a:ext uri="{FF2B5EF4-FFF2-40B4-BE49-F238E27FC236}">
                <a16:creationId xmlns:a16="http://schemas.microsoft.com/office/drawing/2014/main" id="{4BCCB1DE-A124-C0BA-11CE-29E136F567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264" y="6186412"/>
            <a:ext cx="991605" cy="610314"/>
          </a:xfrm>
          <a:prstGeom prst="rect">
            <a:avLst/>
          </a:prstGeom>
        </p:spPr>
      </p:pic>
      <p:pic>
        <p:nvPicPr>
          <p:cNvPr id="18" name="Picture 17">
            <a:extLst>
              <a:ext uri="{FF2B5EF4-FFF2-40B4-BE49-F238E27FC236}">
                <a16:creationId xmlns:a16="http://schemas.microsoft.com/office/drawing/2014/main" id="{38555D44-D46E-33CE-37C5-9AE9EC6331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481604" y="6283049"/>
            <a:ext cx="2209331" cy="462259"/>
          </a:xfrm>
          <a:prstGeom prst="rect">
            <a:avLst/>
          </a:prstGeom>
        </p:spPr>
      </p:pic>
      <p:sp>
        <p:nvSpPr>
          <p:cNvPr id="20" name="Rectangle 19">
            <a:extLst>
              <a:ext uri="{FF2B5EF4-FFF2-40B4-BE49-F238E27FC236}">
                <a16:creationId xmlns:a16="http://schemas.microsoft.com/office/drawing/2014/main" id="{FAB034B2-ED91-4FD7-F614-F3A28061D1FB}"/>
              </a:ext>
            </a:extLst>
          </p:cNvPr>
          <p:cNvSpPr/>
          <p:nvPr userDrawn="1"/>
        </p:nvSpPr>
        <p:spPr>
          <a:xfrm>
            <a:off x="3269524" y="4901584"/>
            <a:ext cx="1254034" cy="687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D1D85E-C40A-7831-8B6B-0FBD34992D22}"/>
              </a:ext>
            </a:extLst>
          </p:cNvPr>
          <p:cNvSpPr/>
          <p:nvPr userDrawn="1"/>
        </p:nvSpPr>
        <p:spPr>
          <a:xfrm>
            <a:off x="4523557" y="490158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F85B87-4019-256D-AF8D-9EEA301CDF96}"/>
              </a:ext>
            </a:extLst>
          </p:cNvPr>
          <p:cNvSpPr/>
          <p:nvPr userDrawn="1"/>
        </p:nvSpPr>
        <p:spPr>
          <a:xfrm>
            <a:off x="7666263" y="4901584"/>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lts slide option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3" name="Content Placeholder 2">
            <a:extLst>
              <a:ext uri="{FF2B5EF4-FFF2-40B4-BE49-F238E27FC236}">
                <a16:creationId xmlns:a16="http://schemas.microsoft.com/office/drawing/2014/main" id="{7A7FDB41-9FBC-5C6C-543E-ADC6B921CBCC}"/>
              </a:ext>
            </a:extLst>
          </p:cNvPr>
          <p:cNvSpPr>
            <a:spLocks noGrp="1"/>
          </p:cNvSpPr>
          <p:nvPr>
            <p:ph sz="half" idx="13" hasCustomPrompt="1"/>
          </p:nvPr>
        </p:nvSpPr>
        <p:spPr>
          <a:xfrm>
            <a:off x="627016" y="4589254"/>
            <a:ext cx="10974434" cy="1587260"/>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a:lnSpc>
                <a:spcPct val="100000"/>
              </a:lnSpc>
            </a:pPr>
            <a:r>
              <a:rPr lang="en-US"/>
              <a:t>Summary text goes here</a:t>
            </a:r>
          </a:p>
        </p:txBody>
      </p:sp>
      <p:sp>
        <p:nvSpPr>
          <p:cNvPr id="13" name="Rectangle 12">
            <a:extLst>
              <a:ext uri="{FF2B5EF4-FFF2-40B4-BE49-F238E27FC236}">
                <a16:creationId xmlns:a16="http://schemas.microsoft.com/office/drawing/2014/main" id="{BC6B0AF2-32E3-DD5A-E824-35B9FE82E3D8}"/>
              </a:ext>
            </a:extLst>
          </p:cNvPr>
          <p:cNvSpPr/>
          <p:nvPr userDrawn="1"/>
        </p:nvSpPr>
        <p:spPr>
          <a:xfrm>
            <a:off x="0" y="1125422"/>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8BDA4E-F787-ECBE-53FB-DC3BB20350DA}"/>
              </a:ext>
            </a:extLst>
          </p:cNvPr>
          <p:cNvSpPr/>
          <p:nvPr userDrawn="1"/>
        </p:nvSpPr>
        <p:spPr>
          <a:xfrm>
            <a:off x="1252945" y="1125421"/>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DE8802-4457-6237-A9B4-93DCA1CA3272}"/>
              </a:ext>
            </a:extLst>
          </p:cNvPr>
          <p:cNvSpPr/>
          <p:nvPr userDrawn="1"/>
        </p:nvSpPr>
        <p:spPr>
          <a:xfrm>
            <a:off x="4386376" y="1125421"/>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80D1A7B-E849-DDA2-B97F-A1F626E9F132}"/>
              </a:ext>
            </a:extLst>
          </p:cNvPr>
          <p:cNvSpPr>
            <a:spLocks noGrp="1"/>
          </p:cNvSpPr>
          <p:nvPr>
            <p:ph sz="quarter" idx="14" hasCustomPrompt="1"/>
          </p:nvPr>
        </p:nvSpPr>
        <p:spPr>
          <a:xfrm>
            <a:off x="627016" y="1613141"/>
            <a:ext cx="10974434" cy="2743200"/>
          </a:xfrm>
        </p:spPr>
        <p:txBody>
          <a:bodyPr/>
          <a:lstStyle>
            <a:lvl1pPr marL="0" indent="0">
              <a:buNone/>
              <a:defRPr/>
            </a:lvl1pPr>
          </a:lstStyle>
          <a:p>
            <a:pPr lvl="0"/>
            <a:r>
              <a:rPr lang="en-US"/>
              <a:t>Graphic goes here</a:t>
            </a:r>
          </a:p>
        </p:txBody>
      </p:sp>
      <p:sp>
        <p:nvSpPr>
          <p:cNvPr id="7" name="Title 6">
            <a:extLst>
              <a:ext uri="{FF2B5EF4-FFF2-40B4-BE49-F238E27FC236}">
                <a16:creationId xmlns:a16="http://schemas.microsoft.com/office/drawing/2014/main" id="{F19E4E94-D577-D745-5107-E2FDC1B8AFDF}"/>
              </a:ext>
            </a:extLst>
          </p:cNvPr>
          <p:cNvSpPr>
            <a:spLocks noGrp="1"/>
          </p:cNvSpPr>
          <p:nvPr>
            <p:ph type="title" hasCustomPrompt="1"/>
          </p:nvPr>
        </p:nvSpPr>
        <p:spPr>
          <a:xfrm>
            <a:off x="627016" y="1"/>
            <a:ext cx="10974433" cy="1215922"/>
          </a:xfrm>
        </p:spPr>
        <p:txBody>
          <a:bodyPr>
            <a:normAutofit/>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193627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3" name="Content Placeholder 2">
            <a:extLst>
              <a:ext uri="{FF2B5EF4-FFF2-40B4-BE49-F238E27FC236}">
                <a16:creationId xmlns:a16="http://schemas.microsoft.com/office/drawing/2014/main" id="{7A7FDB41-9FBC-5C6C-543E-ADC6B921CBCC}"/>
              </a:ext>
            </a:extLst>
          </p:cNvPr>
          <p:cNvSpPr>
            <a:spLocks noGrp="1"/>
          </p:cNvSpPr>
          <p:nvPr>
            <p:ph sz="half" idx="13" hasCustomPrompt="1"/>
          </p:nvPr>
        </p:nvSpPr>
        <p:spPr>
          <a:xfrm>
            <a:off x="627015" y="4672619"/>
            <a:ext cx="10984138" cy="1515184"/>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Summary text goes here</a:t>
            </a:r>
          </a:p>
        </p:txBody>
      </p:sp>
      <p:sp>
        <p:nvSpPr>
          <p:cNvPr id="14" name="Rectangle 13">
            <a:extLst>
              <a:ext uri="{FF2B5EF4-FFF2-40B4-BE49-F238E27FC236}">
                <a16:creationId xmlns:a16="http://schemas.microsoft.com/office/drawing/2014/main" id="{0BED5EE4-6D7E-9294-8453-07889ED4A2AC}"/>
              </a:ext>
            </a:extLst>
          </p:cNvPr>
          <p:cNvSpPr/>
          <p:nvPr userDrawn="1"/>
        </p:nvSpPr>
        <p:spPr>
          <a:xfrm>
            <a:off x="0" y="1098711"/>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6DDEDB-9DE1-2D93-F443-496AEF52E116}"/>
              </a:ext>
            </a:extLst>
          </p:cNvPr>
          <p:cNvSpPr/>
          <p:nvPr userDrawn="1"/>
        </p:nvSpPr>
        <p:spPr>
          <a:xfrm>
            <a:off x="1252945" y="1091944"/>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083AF0-DD30-5DD8-B4A4-C1B574D874CE}"/>
              </a:ext>
            </a:extLst>
          </p:cNvPr>
          <p:cNvSpPr/>
          <p:nvPr userDrawn="1"/>
        </p:nvSpPr>
        <p:spPr>
          <a:xfrm>
            <a:off x="4386376" y="1091944"/>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3CE8FD1-1427-9D7B-870A-D19F9EF38EA2}"/>
              </a:ext>
            </a:extLst>
          </p:cNvPr>
          <p:cNvSpPr>
            <a:spLocks noGrp="1"/>
          </p:cNvSpPr>
          <p:nvPr>
            <p:ph sz="quarter" idx="14" hasCustomPrompt="1"/>
          </p:nvPr>
        </p:nvSpPr>
        <p:spPr>
          <a:xfrm>
            <a:off x="2415210" y="1351413"/>
            <a:ext cx="7335216" cy="3152659"/>
          </a:xfrm>
        </p:spPr>
        <p:txBody>
          <a:bodyPr/>
          <a:lstStyle>
            <a:lvl1pPr marL="0" indent="0">
              <a:buNone/>
              <a:defRPr/>
            </a:lvl1pPr>
          </a:lstStyle>
          <a:p>
            <a:pPr lvl="0"/>
            <a:r>
              <a:rPr lang="en-US"/>
              <a:t>Table goes here</a:t>
            </a:r>
          </a:p>
        </p:txBody>
      </p:sp>
      <p:sp>
        <p:nvSpPr>
          <p:cNvPr id="9" name="Title 8">
            <a:extLst>
              <a:ext uri="{FF2B5EF4-FFF2-40B4-BE49-F238E27FC236}">
                <a16:creationId xmlns:a16="http://schemas.microsoft.com/office/drawing/2014/main" id="{FBEDD88C-0740-1617-DEF8-9602067DFA17}"/>
              </a:ext>
            </a:extLst>
          </p:cNvPr>
          <p:cNvSpPr>
            <a:spLocks noGrp="1"/>
          </p:cNvSpPr>
          <p:nvPr>
            <p:ph type="title" hasCustomPrompt="1"/>
          </p:nvPr>
        </p:nvSpPr>
        <p:spPr>
          <a:xfrm>
            <a:off x="627016" y="7415"/>
            <a:ext cx="10984137" cy="1175451"/>
          </a:xfrm>
        </p:spPr>
        <p:txBody>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208618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of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66885" cy="1136970"/>
          </a:xfrm>
        </p:spPr>
        <p:txBody>
          <a:bodyPr/>
          <a:lstStyle>
            <a:lvl1pPr>
              <a:defRPr b="1">
                <a:solidFill>
                  <a:srgbClr val="013857"/>
                </a:solidFill>
                <a:latin typeface="+mn-lt"/>
              </a:defRPr>
            </a:lvl1pPr>
          </a:lstStyle>
          <a:p>
            <a:r>
              <a:rPr lang="en-US"/>
              <a:t>Summary of Results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78296" y="1391479"/>
            <a:ext cx="11688417" cy="4785484"/>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3" name="Rectangle 12">
            <a:extLst>
              <a:ext uri="{FF2B5EF4-FFF2-40B4-BE49-F238E27FC236}">
                <a16:creationId xmlns:a16="http://schemas.microsoft.com/office/drawing/2014/main" id="{07B06592-5602-87EC-97BD-07B6F9F23160}"/>
              </a:ext>
            </a:extLst>
          </p:cNvPr>
          <p:cNvSpPr/>
          <p:nvPr userDrawn="1"/>
        </p:nvSpPr>
        <p:spPr>
          <a:xfrm>
            <a:off x="0" y="112565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78BFEF-811D-75BA-ADEB-C6D918AFC1FD}"/>
              </a:ext>
            </a:extLst>
          </p:cNvPr>
          <p:cNvSpPr/>
          <p:nvPr userDrawn="1"/>
        </p:nvSpPr>
        <p:spPr>
          <a:xfrm>
            <a:off x="1252945" y="112564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EA80AD-7F03-2581-E1AA-10EB232D1F6B}"/>
              </a:ext>
            </a:extLst>
          </p:cNvPr>
          <p:cNvSpPr/>
          <p:nvPr userDrawn="1"/>
        </p:nvSpPr>
        <p:spPr>
          <a:xfrm>
            <a:off x="4386376" y="112564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07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598677" y="0"/>
            <a:ext cx="11012477" cy="1147313"/>
          </a:xfrm>
        </p:spPr>
        <p:txBody>
          <a:bodyPr/>
          <a:lstStyle>
            <a:lvl1pPr>
              <a:defRPr b="1">
                <a:solidFill>
                  <a:srgbClr val="013857"/>
                </a:solidFill>
                <a:latin typeface="+mn-lt"/>
              </a:defRPr>
            </a:lvl1pPr>
          </a:lstStyle>
          <a:p>
            <a:r>
              <a:rPr lang="en-US"/>
              <a:t>Acknowledgments </a:t>
            </a:r>
          </a:p>
        </p:txBody>
      </p:sp>
      <p:pic>
        <p:nvPicPr>
          <p:cNvPr id="15" name="Picture 14" descr="A logo with blue text&#10;&#10;Description automatically generated">
            <a:extLst>
              <a:ext uri="{FF2B5EF4-FFF2-40B4-BE49-F238E27FC236}">
                <a16:creationId xmlns:a16="http://schemas.microsoft.com/office/drawing/2014/main" id="{F3BD47A1-4326-8350-4B6D-59D5A57CD8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0279" y="2387440"/>
            <a:ext cx="2154382" cy="1325980"/>
          </a:xfrm>
          <a:prstGeom prst="rect">
            <a:avLst/>
          </a:prstGeom>
        </p:spPr>
      </p:pic>
      <p:pic>
        <p:nvPicPr>
          <p:cNvPr id="17" name="Graphic 16">
            <a:extLst>
              <a:ext uri="{FF2B5EF4-FFF2-40B4-BE49-F238E27FC236}">
                <a16:creationId xmlns:a16="http://schemas.microsoft.com/office/drawing/2014/main" id="{CB0A0663-09E8-178E-70B0-A8A8CBAF61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206" y="4046402"/>
            <a:ext cx="10936594" cy="978180"/>
          </a:xfrm>
          <a:prstGeom prst="rect">
            <a:avLst/>
          </a:prstGeom>
        </p:spPr>
      </p:pic>
      <p:pic>
        <p:nvPicPr>
          <p:cNvPr id="19" name="Picture 18" descr="A black and white logo&#10;&#10;Description automatically generated">
            <a:extLst>
              <a:ext uri="{FF2B5EF4-FFF2-40B4-BE49-F238E27FC236}">
                <a16:creationId xmlns:a16="http://schemas.microsoft.com/office/drawing/2014/main" id="{8608FA39-E08D-0C48-C39F-A383AE0D9A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2402729"/>
            <a:ext cx="3657607" cy="1295403"/>
          </a:xfrm>
          <a:prstGeom prst="rect">
            <a:avLst/>
          </a:prstGeom>
        </p:spPr>
      </p:pic>
      <p:sp>
        <p:nvSpPr>
          <p:cNvPr id="12" name="Rectangle 11">
            <a:extLst>
              <a:ext uri="{FF2B5EF4-FFF2-40B4-BE49-F238E27FC236}">
                <a16:creationId xmlns:a16="http://schemas.microsoft.com/office/drawing/2014/main" id="{221FEE4D-48D8-9D0D-2940-B16A144C60E7}"/>
              </a:ext>
            </a:extLst>
          </p:cNvPr>
          <p:cNvSpPr/>
          <p:nvPr userDrawn="1"/>
        </p:nvSpPr>
        <p:spPr>
          <a:xfrm>
            <a:off x="0" y="111149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1266CD-595D-D805-D10F-30B7EECEF8B9}"/>
              </a:ext>
            </a:extLst>
          </p:cNvPr>
          <p:cNvSpPr/>
          <p:nvPr userDrawn="1"/>
        </p:nvSpPr>
        <p:spPr>
          <a:xfrm>
            <a:off x="1252945" y="111148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8E1B07-42A1-4E0D-AF0B-9174C786AC52}"/>
              </a:ext>
            </a:extLst>
          </p:cNvPr>
          <p:cNvSpPr/>
          <p:nvPr userDrawn="1"/>
        </p:nvSpPr>
        <p:spPr>
          <a:xfrm>
            <a:off x="4386376" y="111148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63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75511" cy="1155940"/>
          </a:xfrm>
        </p:spPr>
        <p:txBody>
          <a:bodyPr/>
          <a:lstStyle>
            <a:lvl1pPr>
              <a:defRPr b="1">
                <a:solidFill>
                  <a:srgbClr val="013857"/>
                </a:solidFill>
                <a:latin typeface="+mn-lt"/>
              </a:defRPr>
            </a:lvl1pPr>
          </a:lstStyle>
          <a:p>
            <a:r>
              <a:rPr lang="en-US"/>
              <a:t>References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58417" y="1345722"/>
            <a:ext cx="11658600" cy="4831242"/>
          </a:xfrm>
        </p:spPr>
        <p:txBody>
          <a:bodyPr numCol="2">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a:t>
            </a:r>
          </a:p>
        </p:txBody>
      </p:sp>
      <p:sp>
        <p:nvSpPr>
          <p:cNvPr id="3" name="Rectangle 2">
            <a:extLst>
              <a:ext uri="{FF2B5EF4-FFF2-40B4-BE49-F238E27FC236}">
                <a16:creationId xmlns:a16="http://schemas.microsoft.com/office/drawing/2014/main" id="{333669A8-9556-4641-C1AB-5D959C314A23}"/>
              </a:ext>
            </a:extLst>
          </p:cNvPr>
          <p:cNvSpPr/>
          <p:nvPr userDrawn="1"/>
        </p:nvSpPr>
        <p:spPr>
          <a:xfrm>
            <a:off x="-2" y="1110312"/>
            <a:ext cx="1254034" cy="85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06D6EB-B92C-3AB5-E2BA-F7772A789D23}"/>
              </a:ext>
            </a:extLst>
          </p:cNvPr>
          <p:cNvSpPr/>
          <p:nvPr userDrawn="1"/>
        </p:nvSpPr>
        <p:spPr>
          <a:xfrm>
            <a:off x="1252943" y="111356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2D4BD5-DC45-BA3A-2147-FED53B7CAA3A}"/>
              </a:ext>
            </a:extLst>
          </p:cNvPr>
          <p:cNvSpPr/>
          <p:nvPr userDrawn="1"/>
        </p:nvSpPr>
        <p:spPr>
          <a:xfrm>
            <a:off x="4396738" y="1113416"/>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02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uth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09857" y="0"/>
            <a:ext cx="10081832" cy="1172213"/>
          </a:xfrm>
        </p:spPr>
        <p:txBody>
          <a:bodyPr/>
          <a:lstStyle>
            <a:lvl1pPr>
              <a:defRPr b="1">
                <a:solidFill>
                  <a:srgbClr val="013857"/>
                </a:solidFill>
                <a:latin typeface="+mn-lt"/>
              </a:defRPr>
            </a:lvl1pPr>
          </a:lstStyle>
          <a:p>
            <a:r>
              <a:rPr lang="en-US"/>
              <a:t>Authors </a:t>
            </a:r>
          </a:p>
        </p:txBody>
      </p:sp>
      <p:sp>
        <p:nvSpPr>
          <p:cNvPr id="3" name="Content Placeholder 2">
            <a:extLst>
              <a:ext uri="{FF2B5EF4-FFF2-40B4-BE49-F238E27FC236}">
                <a16:creationId xmlns:a16="http://schemas.microsoft.com/office/drawing/2014/main" id="{03136741-B80F-E25D-F262-F3C9147D1EBF}"/>
              </a:ext>
            </a:extLst>
          </p:cNvPr>
          <p:cNvSpPr>
            <a:spLocks noGrp="1"/>
          </p:cNvSpPr>
          <p:nvPr>
            <p:ph idx="1"/>
          </p:nvPr>
        </p:nvSpPr>
        <p:spPr>
          <a:xfrm>
            <a:off x="627018" y="1644802"/>
            <a:ext cx="10081832" cy="2659991"/>
          </a:xfrm>
        </p:spPr>
        <p:txBody>
          <a:bodyPr>
            <a:noAutofit/>
          </a:bodyPr>
          <a:lstStyle>
            <a:lvl1pPr marL="0" indent="0">
              <a:lnSpc>
                <a:spcPct val="100000"/>
              </a:lnSpc>
              <a:spcBef>
                <a:spcPts val="1000"/>
              </a:spcBef>
              <a:buNone/>
              <a:defRPr>
                <a:solidFill>
                  <a:srgbClr val="013857"/>
                </a:solidFill>
                <a:latin typeface="+mn-lt"/>
              </a:defRPr>
            </a:lvl1pPr>
            <a:lvl2pPr>
              <a:lnSpc>
                <a:spcPct val="100000"/>
              </a:lnSpc>
              <a:spcBef>
                <a:spcPts val="1000"/>
              </a:spcBef>
              <a:defRPr>
                <a:solidFill>
                  <a:srgbClr val="013857"/>
                </a:solidFill>
                <a:latin typeface="Montserrat" pitchFamily="2" charset="0"/>
              </a:defRPr>
            </a:lvl2pPr>
            <a:lvl3pPr>
              <a:lnSpc>
                <a:spcPct val="100000"/>
              </a:lnSpc>
              <a:spcBef>
                <a:spcPts val="1000"/>
              </a:spcBef>
              <a:defRPr>
                <a:solidFill>
                  <a:srgbClr val="013857"/>
                </a:solidFill>
                <a:latin typeface="Montserrat" pitchFamily="2" charset="0"/>
              </a:defRPr>
            </a:lvl3pPr>
            <a:lvl4pPr>
              <a:lnSpc>
                <a:spcPct val="100000"/>
              </a:lnSpc>
              <a:spcBef>
                <a:spcPts val="1000"/>
              </a:spcBef>
              <a:defRPr>
                <a:solidFill>
                  <a:srgbClr val="013857"/>
                </a:solidFill>
                <a:latin typeface="Montserrat" pitchFamily="2" charset="0"/>
              </a:defRPr>
            </a:lvl4pPr>
            <a:lvl5pPr>
              <a:lnSpc>
                <a:spcPct val="100000"/>
              </a:lnSpc>
              <a:spcBef>
                <a:spcPts val="1000"/>
              </a:spcBef>
              <a:defRPr>
                <a:solidFill>
                  <a:srgbClr val="013857"/>
                </a:solidFill>
                <a:latin typeface="Montserrat"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p:txBody>
      </p:sp>
      <p:sp>
        <p:nvSpPr>
          <p:cNvPr id="13" name="Date Placeholder 12">
            <a:extLst>
              <a:ext uri="{FF2B5EF4-FFF2-40B4-BE49-F238E27FC236}">
                <a16:creationId xmlns:a16="http://schemas.microsoft.com/office/drawing/2014/main" id="{4A2DE7E5-F715-6B92-EDE4-10D62CFA06F9}"/>
              </a:ext>
            </a:extLst>
          </p:cNvPr>
          <p:cNvSpPr>
            <a:spLocks noGrp="1"/>
          </p:cNvSpPr>
          <p:nvPr>
            <p:ph type="dt" sz="half" idx="10"/>
          </p:nvPr>
        </p:nvSpPr>
        <p:spPr>
          <a:xfrm>
            <a:off x="838199" y="6356350"/>
            <a:ext cx="3197087" cy="365125"/>
          </a:xfrm>
        </p:spPr>
        <p:txBody>
          <a:bodyPr/>
          <a:lstStyle>
            <a:lvl1pPr>
              <a:defRPr sz="1800">
                <a:solidFill>
                  <a:srgbClr val="013857"/>
                </a:solidFill>
                <a:latin typeface="+mn-lt"/>
              </a:defRPr>
            </a:lvl1pPr>
          </a:lstStyle>
          <a:p>
            <a:r>
              <a:rPr lang="en-US"/>
              <a:t>Chartbook Name, 2023 OMAS</a:t>
            </a:r>
          </a:p>
        </p:txBody>
      </p:sp>
      <p:sp>
        <p:nvSpPr>
          <p:cNvPr id="14" name="Footer Placeholder 13">
            <a:extLst>
              <a:ext uri="{FF2B5EF4-FFF2-40B4-BE49-F238E27FC236}">
                <a16:creationId xmlns:a16="http://schemas.microsoft.com/office/drawing/2014/main" id="{CA2B275C-FEA2-B8C9-0EBE-A86FA26868D0}"/>
              </a:ext>
            </a:extLst>
          </p:cNvPr>
          <p:cNvSpPr>
            <a:spLocks noGrp="1"/>
          </p:cNvSpPr>
          <p:nvPr>
            <p:ph type="ftr" sz="quarter" idx="11"/>
          </p:nvPr>
        </p:nvSpPr>
        <p:spPr/>
        <p:txBody>
          <a:bodyPr/>
          <a:lstStyle>
            <a:lvl1pPr>
              <a:defRPr sz="1800">
                <a:solidFill>
                  <a:srgbClr val="013857"/>
                </a:solidFill>
                <a:latin typeface="+mn-lt"/>
              </a:defRPr>
            </a:lvl1pPr>
          </a:lstStyle>
          <a:p>
            <a:r>
              <a:rPr lang="en-US"/>
              <a:t>grc.osu.edu/OMAS</a:t>
            </a:r>
          </a:p>
        </p:txBody>
      </p:sp>
      <p:sp>
        <p:nvSpPr>
          <p:cNvPr id="15" name="Slide Number Placeholder 14">
            <a:extLst>
              <a:ext uri="{FF2B5EF4-FFF2-40B4-BE49-F238E27FC236}">
                <a16:creationId xmlns:a16="http://schemas.microsoft.com/office/drawing/2014/main" id="{237C7BD8-F75F-008A-21CF-FC8C1AFE80B2}"/>
              </a:ext>
            </a:extLst>
          </p:cNvPr>
          <p:cNvSpPr>
            <a:spLocks noGrp="1"/>
          </p:cNvSpPr>
          <p:nvPr>
            <p:ph type="sldNum" sz="quarter" idx="12"/>
          </p:nvPr>
        </p:nvSpPr>
        <p:spPr/>
        <p:txBody>
          <a:bodyPr/>
          <a:lstStyle>
            <a:lvl1pPr>
              <a:defRPr sz="1800">
                <a:solidFill>
                  <a:srgbClr val="013857"/>
                </a:solidFill>
              </a:defRPr>
            </a:lvl1pPr>
          </a:lstStyle>
          <a:p>
            <a:fld id="{0A669724-DD91-4AA3-A612-CAD27DEDD8B7}" type="slidenum">
              <a:rPr lang="en-US" smtClean="0"/>
              <a:pPr/>
              <a:t>‹#›</a:t>
            </a:fld>
            <a:endParaRPr lang="en-US"/>
          </a:p>
        </p:txBody>
      </p:sp>
      <p:sp>
        <p:nvSpPr>
          <p:cNvPr id="6" name="Rectangle 5">
            <a:extLst>
              <a:ext uri="{FF2B5EF4-FFF2-40B4-BE49-F238E27FC236}">
                <a16:creationId xmlns:a16="http://schemas.microsoft.com/office/drawing/2014/main" id="{490669DD-1C10-31B3-B9E1-08796A6421FE}"/>
              </a:ext>
            </a:extLst>
          </p:cNvPr>
          <p:cNvSpPr/>
          <p:nvPr userDrawn="1"/>
        </p:nvSpPr>
        <p:spPr>
          <a:xfrm>
            <a:off x="92" y="1089919"/>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491802-3153-C504-C7A1-4C584D50F070}"/>
              </a:ext>
            </a:extLst>
          </p:cNvPr>
          <p:cNvSpPr/>
          <p:nvPr userDrawn="1"/>
        </p:nvSpPr>
        <p:spPr>
          <a:xfrm>
            <a:off x="1254125" y="1089918"/>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236311-6E69-54FF-2D9A-6F22DE2239A9}"/>
              </a:ext>
            </a:extLst>
          </p:cNvPr>
          <p:cNvSpPr/>
          <p:nvPr userDrawn="1"/>
        </p:nvSpPr>
        <p:spPr>
          <a:xfrm>
            <a:off x="4396831" y="1089918"/>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75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7" y="1"/>
            <a:ext cx="10958256" cy="1215344"/>
          </a:xfrm>
        </p:spPr>
        <p:txBody>
          <a:bodyPr/>
          <a:lstStyle>
            <a:lvl1pPr>
              <a:defRPr b="1">
                <a:solidFill>
                  <a:srgbClr val="013857"/>
                </a:solidFill>
                <a:latin typeface="+mn-lt"/>
              </a:defRPr>
            </a:lvl1pPr>
          </a:lstStyle>
          <a:p>
            <a:r>
              <a:rPr lang="en-US"/>
              <a:t>Executive Summary </a:t>
            </a:r>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31476" y="1345721"/>
            <a:ext cx="11774994" cy="4701403"/>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a:t>
            </a:r>
          </a:p>
        </p:txBody>
      </p:sp>
      <p:sp>
        <p:nvSpPr>
          <p:cNvPr id="14" name="TextBox 13">
            <a:extLst>
              <a:ext uri="{FF2B5EF4-FFF2-40B4-BE49-F238E27FC236}">
                <a16:creationId xmlns:a16="http://schemas.microsoft.com/office/drawing/2014/main" id="{CC03B904-9C57-0B6F-C47C-62C3AE180971}"/>
              </a:ext>
            </a:extLst>
          </p:cNvPr>
          <p:cNvSpPr txBox="1"/>
          <p:nvPr userDrawn="1"/>
        </p:nvSpPr>
        <p:spPr>
          <a:xfrm>
            <a:off x="419097" y="6034415"/>
            <a:ext cx="11353801" cy="261610"/>
          </a:xfrm>
          <a:prstGeom prst="rect">
            <a:avLst/>
          </a:prstGeom>
          <a:noFill/>
        </p:spPr>
        <p:txBody>
          <a:bodyPr wrap="square" rtlCol="0">
            <a:spAutoFit/>
          </a:bodyPr>
          <a:lstStyle/>
          <a:p>
            <a:pPr algn="ctr"/>
            <a:r>
              <a:rPr lang="en-US" sz="1100" b="1" i="1" baseline="0">
                <a:solidFill>
                  <a:schemeClr val="accent1"/>
                </a:solidFill>
                <a:latin typeface="Montserrat SemiBold" pitchFamily="2" charset="0"/>
              </a:rPr>
              <a:t>Visit grc.osu.edu/OMAS for additional information about OMAS, including public use files, codebooks, and methods</a:t>
            </a:r>
          </a:p>
        </p:txBody>
      </p:sp>
      <p:sp>
        <p:nvSpPr>
          <p:cNvPr id="12" name="Date Placeholder 11">
            <a:extLst>
              <a:ext uri="{FF2B5EF4-FFF2-40B4-BE49-F238E27FC236}">
                <a16:creationId xmlns:a16="http://schemas.microsoft.com/office/drawing/2014/main" id="{83F950B4-1758-ACB2-3788-555A1CC0FF5C}"/>
              </a:ext>
            </a:extLst>
          </p:cNvPr>
          <p:cNvSpPr>
            <a:spLocks noGrp="1"/>
          </p:cNvSpPr>
          <p:nvPr>
            <p:ph type="dt" sz="half" idx="10"/>
          </p:nvPr>
        </p:nvSpPr>
        <p:spPr>
          <a:xfrm>
            <a:off x="838200" y="6356350"/>
            <a:ext cx="3607053" cy="365125"/>
          </a:xfrm>
        </p:spPr>
        <p:txBody>
          <a:bodyPr/>
          <a:lstStyle>
            <a:lvl1pPr>
              <a:defRPr sz="1800" b="1">
                <a:solidFill>
                  <a:srgbClr val="013857"/>
                </a:solidFill>
                <a:latin typeface="+mn-lt"/>
              </a:defRPr>
            </a:lvl1pPr>
          </a:lstStyle>
          <a:p>
            <a:r>
              <a:rPr lang="en-US"/>
              <a:t>Chartbook Name, 2023 OMAS</a:t>
            </a:r>
          </a:p>
        </p:txBody>
      </p:sp>
      <p:sp>
        <p:nvSpPr>
          <p:cNvPr id="13" name="Footer Placeholder 12">
            <a:extLst>
              <a:ext uri="{FF2B5EF4-FFF2-40B4-BE49-F238E27FC236}">
                <a16:creationId xmlns:a16="http://schemas.microsoft.com/office/drawing/2014/main" id="{287E4EB6-838B-2356-C7BF-B7953C7DDE5F}"/>
              </a:ext>
            </a:extLst>
          </p:cNvPr>
          <p:cNvSpPr>
            <a:spLocks noGrp="1"/>
          </p:cNvSpPr>
          <p:nvPr>
            <p:ph type="ftr" sz="quarter" idx="11"/>
          </p:nvPr>
        </p:nvSpPr>
        <p:spPr/>
        <p:txBody>
          <a:bodyPr/>
          <a:lstStyle>
            <a:lvl1pPr>
              <a:defRPr b="1">
                <a:solidFill>
                  <a:srgbClr val="013857"/>
                </a:solidFill>
                <a:latin typeface="+mn-lt"/>
              </a:defRPr>
            </a:lvl1pPr>
            <a:lvl2pPr>
              <a:defRPr b="1"/>
            </a:lvl2pPr>
          </a:lstStyle>
          <a:p>
            <a:pPr lvl="1"/>
            <a:r>
              <a:rPr lang="en-US"/>
              <a:t>grc.osu.edu/OMAS</a:t>
            </a:r>
          </a:p>
        </p:txBody>
      </p:sp>
      <p:sp>
        <p:nvSpPr>
          <p:cNvPr id="15" name="Slide Number Placeholder 14">
            <a:extLst>
              <a:ext uri="{FF2B5EF4-FFF2-40B4-BE49-F238E27FC236}">
                <a16:creationId xmlns:a16="http://schemas.microsoft.com/office/drawing/2014/main" id="{9A4B9F5D-1D0A-775B-DC1D-C6D2BB139516}"/>
              </a:ext>
            </a:extLst>
          </p:cNvPr>
          <p:cNvSpPr>
            <a:spLocks noGrp="1"/>
          </p:cNvSpPr>
          <p:nvPr>
            <p:ph type="sldNum" sz="quarter" idx="12"/>
          </p:nvPr>
        </p:nvSpPr>
        <p:spPr/>
        <p:txBody>
          <a:bodyPr/>
          <a:lstStyle>
            <a:lvl1pPr>
              <a:defRPr sz="1800" b="1">
                <a:solidFill>
                  <a:srgbClr val="013857"/>
                </a:solidFill>
              </a:defRPr>
            </a:lvl1pPr>
          </a:lstStyle>
          <a:p>
            <a:fld id="{0A669724-DD91-4AA3-A612-CAD27DEDD8B7}" type="slidenum">
              <a:rPr lang="en-US" smtClean="0"/>
              <a:pPr/>
              <a:t>‹#›</a:t>
            </a:fld>
            <a:endParaRPr lang="en-US"/>
          </a:p>
        </p:txBody>
      </p:sp>
      <p:sp>
        <p:nvSpPr>
          <p:cNvPr id="5" name="Rectangle 4">
            <a:extLst>
              <a:ext uri="{FF2B5EF4-FFF2-40B4-BE49-F238E27FC236}">
                <a16:creationId xmlns:a16="http://schemas.microsoft.com/office/drawing/2014/main" id="{2667B1FB-E404-F30E-EA70-9D67B167A774}"/>
              </a:ext>
            </a:extLst>
          </p:cNvPr>
          <p:cNvSpPr/>
          <p:nvPr userDrawn="1"/>
        </p:nvSpPr>
        <p:spPr>
          <a:xfrm>
            <a:off x="0" y="1091074"/>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E7C925-922B-DCEF-74A6-092149146218}"/>
              </a:ext>
            </a:extLst>
          </p:cNvPr>
          <p:cNvSpPr/>
          <p:nvPr userDrawn="1"/>
        </p:nvSpPr>
        <p:spPr>
          <a:xfrm>
            <a:off x="1252945" y="1091074"/>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F03F06-7D44-1105-BF14-1530BDC45F3C}"/>
              </a:ext>
            </a:extLst>
          </p:cNvPr>
          <p:cNvSpPr/>
          <p:nvPr userDrawn="1"/>
        </p:nvSpPr>
        <p:spPr>
          <a:xfrm>
            <a:off x="4386376" y="1091074"/>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02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0"/>
            <a:ext cx="10966885" cy="1177833"/>
          </a:xfrm>
        </p:spPr>
        <p:txBody>
          <a:bodyPr>
            <a:normAutofit/>
          </a:bodyPr>
          <a:lstStyle>
            <a:lvl1pPr>
              <a:defRPr sz="4400" b="1">
                <a:solidFill>
                  <a:srgbClr val="013857"/>
                </a:solidFill>
                <a:latin typeface="+mn-lt"/>
              </a:defRPr>
            </a:lvl1pPr>
          </a:lstStyle>
          <a:p>
            <a:r>
              <a:rPr lang="en-US"/>
              <a:t>Contents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chemeClr val="tx1"/>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chemeClr val="tx1"/>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chemeClr val="tx1"/>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627017" y="1345721"/>
            <a:ext cx="10966884" cy="4831242"/>
          </a:xfrm>
        </p:spPr>
        <p:txBody>
          <a:bodyPr numCol="2" spcCol="274320">
            <a:noAutofit/>
          </a:bodyPr>
          <a:lstStyle>
            <a:lvl1pPr marL="0" indent="0">
              <a:lnSpc>
                <a:spcPct val="15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3" name="Rectangle 2">
            <a:extLst>
              <a:ext uri="{FF2B5EF4-FFF2-40B4-BE49-F238E27FC236}">
                <a16:creationId xmlns:a16="http://schemas.microsoft.com/office/drawing/2014/main" id="{461168D7-67F5-75AE-01FB-FC16CE41E07E}"/>
              </a:ext>
            </a:extLst>
          </p:cNvPr>
          <p:cNvSpPr/>
          <p:nvPr userDrawn="1"/>
        </p:nvSpPr>
        <p:spPr>
          <a:xfrm>
            <a:off x="-2713" y="1096186"/>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BEBACA-968C-A61C-A485-37E2EFD9650E}"/>
              </a:ext>
            </a:extLst>
          </p:cNvPr>
          <p:cNvSpPr/>
          <p:nvPr userDrawn="1"/>
        </p:nvSpPr>
        <p:spPr>
          <a:xfrm>
            <a:off x="1251321" y="109691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6765A6-C232-8B39-85B3-C27D99E352AF}"/>
              </a:ext>
            </a:extLst>
          </p:cNvPr>
          <p:cNvSpPr/>
          <p:nvPr userDrawn="1"/>
        </p:nvSpPr>
        <p:spPr>
          <a:xfrm>
            <a:off x="4392403" y="1095537"/>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28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8" y="0"/>
            <a:ext cx="10958257" cy="1114993"/>
          </a:xfrm>
        </p:spPr>
        <p:txBody>
          <a:bodyPr/>
          <a:lstStyle>
            <a:lvl1pPr>
              <a:defRPr b="1">
                <a:solidFill>
                  <a:srgbClr val="013857"/>
                </a:solidFill>
                <a:latin typeface="+mn-lt"/>
              </a:defRPr>
            </a:lvl1pPr>
          </a:lstStyle>
          <a:p>
            <a:r>
              <a:rPr lang="en-US"/>
              <a:t>Background</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b="1">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188842" y="1337095"/>
            <a:ext cx="11787809" cy="4839868"/>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7" name="Rectangle 16">
            <a:extLst>
              <a:ext uri="{FF2B5EF4-FFF2-40B4-BE49-F238E27FC236}">
                <a16:creationId xmlns:a16="http://schemas.microsoft.com/office/drawing/2014/main" id="{2FF48677-3C7E-4D7F-3FFF-A7A53BA78D84}"/>
              </a:ext>
            </a:extLst>
          </p:cNvPr>
          <p:cNvSpPr/>
          <p:nvPr userDrawn="1"/>
        </p:nvSpPr>
        <p:spPr>
          <a:xfrm>
            <a:off x="0" y="1105828"/>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2DA01B-E4A4-E704-3AF2-C7F09E07AE98}"/>
              </a:ext>
            </a:extLst>
          </p:cNvPr>
          <p:cNvSpPr/>
          <p:nvPr userDrawn="1"/>
        </p:nvSpPr>
        <p:spPr>
          <a:xfrm>
            <a:off x="1252945" y="1105827"/>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9E3F10F-DE07-610C-4B71-54FADB03D63C}"/>
              </a:ext>
            </a:extLst>
          </p:cNvPr>
          <p:cNvSpPr/>
          <p:nvPr userDrawn="1"/>
        </p:nvSpPr>
        <p:spPr>
          <a:xfrm>
            <a:off x="4386376" y="1105827"/>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7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75511" cy="1208899"/>
          </a:xfrm>
        </p:spPr>
        <p:txBody>
          <a:bodyPr/>
          <a:lstStyle>
            <a:lvl1pPr>
              <a:defRPr b="1">
                <a:solidFill>
                  <a:srgbClr val="013857"/>
                </a:solidFill>
                <a:latin typeface="+mn-lt"/>
              </a:defRPr>
            </a:lvl1pPr>
          </a:lstStyle>
          <a:p>
            <a:r>
              <a:rPr lang="en-US"/>
              <a:t>Objectives </a:t>
            </a:r>
          </a:p>
        </p:txBody>
      </p:sp>
      <p:sp>
        <p:nvSpPr>
          <p:cNvPr id="3" name="Content Placeholder 2">
            <a:extLst>
              <a:ext uri="{FF2B5EF4-FFF2-40B4-BE49-F238E27FC236}">
                <a16:creationId xmlns:a16="http://schemas.microsoft.com/office/drawing/2014/main" id="{03136741-B80F-E25D-F262-F3C9147D1EBF}"/>
              </a:ext>
            </a:extLst>
          </p:cNvPr>
          <p:cNvSpPr>
            <a:spLocks noGrp="1"/>
          </p:cNvSpPr>
          <p:nvPr>
            <p:ph idx="1" hasCustomPrompt="1"/>
          </p:nvPr>
        </p:nvSpPr>
        <p:spPr>
          <a:xfrm>
            <a:off x="238538" y="1371601"/>
            <a:ext cx="11738113" cy="4805362"/>
          </a:xfrm>
        </p:spPr>
        <p:txBody>
          <a:bodyPr>
            <a:noAutofit/>
          </a:bodyPr>
          <a:lstStyle>
            <a:lvl1pPr marL="0" indent="0">
              <a:lnSpc>
                <a:spcPct val="100000"/>
              </a:lnSpc>
              <a:spcBef>
                <a:spcPts val="1000"/>
              </a:spcBef>
              <a:buNone/>
              <a:defRPr sz="1800">
                <a:solidFill>
                  <a:srgbClr val="013857"/>
                </a:solidFill>
                <a:latin typeface="+mn-lt"/>
              </a:defRPr>
            </a:lvl1pPr>
            <a:lvl2pPr>
              <a:lnSpc>
                <a:spcPct val="100000"/>
              </a:lnSpc>
              <a:spcBef>
                <a:spcPts val="1000"/>
              </a:spcBef>
              <a:defRPr>
                <a:solidFill>
                  <a:srgbClr val="013857"/>
                </a:solidFill>
                <a:latin typeface="Montserrat" pitchFamily="2" charset="0"/>
              </a:defRPr>
            </a:lvl2pPr>
            <a:lvl3pPr>
              <a:lnSpc>
                <a:spcPct val="100000"/>
              </a:lnSpc>
              <a:spcBef>
                <a:spcPts val="1000"/>
              </a:spcBef>
              <a:defRPr>
                <a:solidFill>
                  <a:srgbClr val="013857"/>
                </a:solidFill>
                <a:latin typeface="Montserrat" pitchFamily="2" charset="0"/>
              </a:defRPr>
            </a:lvl3pPr>
            <a:lvl4pPr>
              <a:lnSpc>
                <a:spcPct val="100000"/>
              </a:lnSpc>
              <a:spcBef>
                <a:spcPts val="1000"/>
              </a:spcBef>
              <a:defRPr>
                <a:solidFill>
                  <a:srgbClr val="013857"/>
                </a:solidFill>
                <a:latin typeface="Montserrat" pitchFamily="2" charset="0"/>
              </a:defRPr>
            </a:lvl4pPr>
            <a:lvl5pPr>
              <a:lnSpc>
                <a:spcPct val="100000"/>
              </a:lnSpc>
              <a:spcBef>
                <a:spcPts val="1000"/>
              </a:spcBef>
              <a:defRPr>
                <a:solidFill>
                  <a:srgbClr val="013857"/>
                </a:solidFill>
                <a:latin typeface="Montserrat" pitchFamily="2" charset="0"/>
              </a:defRPr>
            </a:lvl5pPr>
          </a:lstStyle>
          <a:p>
            <a:pPr lvl="0"/>
            <a:r>
              <a:rPr lang="en-US"/>
              <a:t>Add text here</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5784930" y="6356350"/>
            <a:ext cx="4114800" cy="365125"/>
          </a:xfrm>
        </p:spPr>
        <p:txBody>
          <a:bodyPr/>
          <a:lstStyle>
            <a:lvl1pPr algn="l">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0" name="Rectangle 9">
            <a:extLst>
              <a:ext uri="{FF2B5EF4-FFF2-40B4-BE49-F238E27FC236}">
                <a16:creationId xmlns:a16="http://schemas.microsoft.com/office/drawing/2014/main" id="{42533FCB-A1D9-93EB-CAE0-3640C693C975}"/>
              </a:ext>
            </a:extLst>
          </p:cNvPr>
          <p:cNvSpPr/>
          <p:nvPr userDrawn="1"/>
        </p:nvSpPr>
        <p:spPr>
          <a:xfrm>
            <a:off x="0" y="1126200"/>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ADC655-FBB5-514A-0970-7AF41E65DFA2}"/>
              </a:ext>
            </a:extLst>
          </p:cNvPr>
          <p:cNvSpPr/>
          <p:nvPr userDrawn="1"/>
        </p:nvSpPr>
        <p:spPr>
          <a:xfrm>
            <a:off x="1254034" y="112660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0E55F2-8E1F-2248-7DF5-23B987CEC282}"/>
              </a:ext>
            </a:extLst>
          </p:cNvPr>
          <p:cNvSpPr/>
          <p:nvPr userDrawn="1"/>
        </p:nvSpPr>
        <p:spPr>
          <a:xfrm>
            <a:off x="4397829" y="1126604"/>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04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tho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66885" cy="1136970"/>
          </a:xfrm>
        </p:spPr>
        <p:txBody>
          <a:bodyPr/>
          <a:lstStyle>
            <a:lvl1pPr>
              <a:defRPr b="1">
                <a:solidFill>
                  <a:srgbClr val="013857"/>
                </a:solidFill>
                <a:latin typeface="+mn-lt"/>
              </a:defRPr>
            </a:lvl1pPr>
          </a:lstStyle>
          <a:p>
            <a:r>
              <a:rPr lang="en-US"/>
              <a:t>Methods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5332686" y="6360830"/>
            <a:ext cx="3906905" cy="365125"/>
          </a:xfrm>
        </p:spPr>
        <p:txBody>
          <a:bodyPr/>
          <a:lstStyle>
            <a:lvl1pPr>
              <a:defRPr sz="1800">
                <a:solidFill>
                  <a:srgbClr val="013857"/>
                </a:solidFill>
                <a:latin typeface="+mn-lt"/>
              </a:defRPr>
            </a:lvl1pPr>
            <a:lvl2pPr>
              <a:defRPr b="1"/>
            </a:lvl2pPr>
          </a:lstStyle>
          <a:p>
            <a:pPr lvl="1"/>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78296" y="1391479"/>
            <a:ext cx="11688417" cy="4785484"/>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3" name="Rectangle 12">
            <a:extLst>
              <a:ext uri="{FF2B5EF4-FFF2-40B4-BE49-F238E27FC236}">
                <a16:creationId xmlns:a16="http://schemas.microsoft.com/office/drawing/2014/main" id="{07B06592-5602-87EC-97BD-07B6F9F23160}"/>
              </a:ext>
            </a:extLst>
          </p:cNvPr>
          <p:cNvSpPr/>
          <p:nvPr userDrawn="1"/>
        </p:nvSpPr>
        <p:spPr>
          <a:xfrm>
            <a:off x="0" y="112565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78BFEF-811D-75BA-ADEB-C6D918AFC1FD}"/>
              </a:ext>
            </a:extLst>
          </p:cNvPr>
          <p:cNvSpPr/>
          <p:nvPr userDrawn="1"/>
        </p:nvSpPr>
        <p:spPr>
          <a:xfrm>
            <a:off x="1252945" y="112564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EA80AD-7F03-2581-E1AA-10EB232D1F6B}"/>
              </a:ext>
            </a:extLst>
          </p:cNvPr>
          <p:cNvSpPr/>
          <p:nvPr userDrawn="1"/>
        </p:nvSpPr>
        <p:spPr>
          <a:xfrm>
            <a:off x="4386376" y="112564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2C8B7CC-F3F8-9D12-5030-538A033715DB}"/>
              </a:ext>
            </a:extLst>
          </p:cNvPr>
          <p:cNvSpPr>
            <a:spLocks noGrp="1"/>
          </p:cNvSpPr>
          <p:nvPr>
            <p:ph sz="quarter" idx="13" hasCustomPrompt="1"/>
          </p:nvPr>
        </p:nvSpPr>
        <p:spPr>
          <a:xfrm>
            <a:off x="838200" y="6356350"/>
            <a:ext cx="4463520" cy="369605"/>
          </a:xfrm>
        </p:spPr>
        <p:txBody>
          <a:bodyPr anchor="ctr"/>
          <a:lstStyle>
            <a:lvl1pPr marL="0" indent="0" algn="l">
              <a:buNone/>
              <a:defRPr sz="1800" b="1"/>
            </a:lvl1pPr>
          </a:lstStyle>
          <a:p>
            <a:pPr lvl="0"/>
            <a:r>
              <a:rPr lang="en-US"/>
              <a:t>Chartbook Name, 2023 OMAS</a:t>
            </a:r>
          </a:p>
        </p:txBody>
      </p:sp>
    </p:spTree>
    <p:extLst>
      <p:ext uri="{BB962C8B-B14F-4D97-AF65-F5344CB8AC3E}">
        <p14:creationId xmlns:p14="http://schemas.microsoft.com/office/powerpoint/2010/main" val="50055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488CEB-F99D-8DB4-8D77-7E353FCAF107}"/>
              </a:ext>
            </a:extLst>
          </p:cNvPr>
          <p:cNvSpPr/>
          <p:nvPr userDrawn="1"/>
        </p:nvSpPr>
        <p:spPr>
          <a:xfrm>
            <a:off x="-10364" y="0"/>
            <a:ext cx="12192000" cy="614218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824FE01-C975-4438-6811-A5CCBCED247E}"/>
              </a:ext>
            </a:extLst>
          </p:cNvPr>
          <p:cNvSpPr>
            <a:spLocks noGrp="1"/>
          </p:cNvSpPr>
          <p:nvPr>
            <p:ph type="title" hasCustomPrompt="1"/>
          </p:nvPr>
        </p:nvSpPr>
        <p:spPr>
          <a:xfrm>
            <a:off x="267858" y="4373143"/>
            <a:ext cx="11702472" cy="824895"/>
          </a:xfrm>
        </p:spPr>
        <p:txBody>
          <a:bodyPr>
            <a:noAutofit/>
          </a:bodyPr>
          <a:lstStyle>
            <a:lvl1pPr>
              <a:defRPr sz="4400" b="1">
                <a:solidFill>
                  <a:schemeClr val="bg1">
                    <a:lumMod val="95000"/>
                  </a:schemeClr>
                </a:solidFill>
                <a:latin typeface="+mn-lt"/>
              </a:defRPr>
            </a:lvl1pPr>
          </a:lstStyle>
          <a:p>
            <a:r>
              <a:rPr lang="en-US"/>
              <a:t>Transition Slide # 1 </a:t>
            </a:r>
          </a:p>
        </p:txBody>
      </p:sp>
      <p:sp>
        <p:nvSpPr>
          <p:cNvPr id="6" name="Rectangle 5">
            <a:extLst>
              <a:ext uri="{FF2B5EF4-FFF2-40B4-BE49-F238E27FC236}">
                <a16:creationId xmlns:a16="http://schemas.microsoft.com/office/drawing/2014/main" id="{45C3ABF4-B648-6FE0-902F-8D61E4C60CDA}"/>
              </a:ext>
            </a:extLst>
          </p:cNvPr>
          <p:cNvSpPr/>
          <p:nvPr userDrawn="1"/>
        </p:nvSpPr>
        <p:spPr>
          <a:xfrm>
            <a:off x="444137" y="6370413"/>
            <a:ext cx="1254034" cy="91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D8E388-8237-2910-4A1C-FC10A4119BDC}"/>
              </a:ext>
            </a:extLst>
          </p:cNvPr>
          <p:cNvSpPr/>
          <p:nvPr userDrawn="1"/>
        </p:nvSpPr>
        <p:spPr>
          <a:xfrm>
            <a:off x="1698171" y="6370931"/>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B58833-F921-6358-03CD-D20238F8528A}"/>
              </a:ext>
            </a:extLst>
          </p:cNvPr>
          <p:cNvSpPr/>
          <p:nvPr userDrawn="1"/>
        </p:nvSpPr>
        <p:spPr>
          <a:xfrm>
            <a:off x="4831602" y="6370931"/>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39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ults slide option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98594" y="6334935"/>
            <a:ext cx="4114799" cy="365126"/>
          </a:xfrm>
        </p:spPr>
        <p:txBody>
          <a:bodyPr/>
          <a:lstStyle>
            <a:lvl1pPr algn="l">
              <a:defRPr sz="1800">
                <a:solidFill>
                  <a:schemeClr val="bg1"/>
                </a:solidFill>
                <a:latin typeface="+mn-lt"/>
              </a:defRPr>
            </a:lvl1pPr>
          </a:lstStyle>
          <a:p>
            <a:r>
              <a:rPr lang="en-US">
                <a:solidFill>
                  <a:schemeClr val="tx1"/>
                </a:solidFill>
              </a:rPr>
              <a:t>Chartbook </a:t>
            </a:r>
            <a:r>
              <a:rPr lang="en-US">
                <a:solidFill>
                  <a:srgbClr val="013857"/>
                </a:solidFill>
              </a:rPr>
              <a:t>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3" name="Content Placeholder 2">
            <a:extLst>
              <a:ext uri="{FF2B5EF4-FFF2-40B4-BE49-F238E27FC236}">
                <a16:creationId xmlns:a16="http://schemas.microsoft.com/office/drawing/2014/main" id="{B04E83DD-EF9D-6492-08F9-12A1451F8BA1}"/>
              </a:ext>
            </a:extLst>
          </p:cNvPr>
          <p:cNvSpPr>
            <a:spLocks noGrp="1"/>
          </p:cNvSpPr>
          <p:nvPr>
            <p:ph sz="half" idx="13" hasCustomPrompt="1"/>
          </p:nvPr>
        </p:nvSpPr>
        <p:spPr>
          <a:xfrm>
            <a:off x="6096001" y="1587260"/>
            <a:ext cx="5468936" cy="4573828"/>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a:lnSpc>
                <a:spcPct val="100000"/>
              </a:lnSpc>
            </a:pPr>
            <a:r>
              <a:rPr lang="en-US"/>
              <a:t>Summary text goes here</a:t>
            </a:r>
          </a:p>
        </p:txBody>
      </p:sp>
      <p:sp>
        <p:nvSpPr>
          <p:cNvPr id="12" name="Rectangle 11">
            <a:extLst>
              <a:ext uri="{FF2B5EF4-FFF2-40B4-BE49-F238E27FC236}">
                <a16:creationId xmlns:a16="http://schemas.microsoft.com/office/drawing/2014/main" id="{39F685BF-1C28-94CD-E202-49D8C4CDA56B}"/>
              </a:ext>
            </a:extLst>
          </p:cNvPr>
          <p:cNvSpPr/>
          <p:nvPr userDrawn="1"/>
        </p:nvSpPr>
        <p:spPr>
          <a:xfrm>
            <a:off x="0" y="1101853"/>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F47234-0B6C-D433-AC4C-E12143245836}"/>
              </a:ext>
            </a:extLst>
          </p:cNvPr>
          <p:cNvSpPr/>
          <p:nvPr userDrawn="1"/>
        </p:nvSpPr>
        <p:spPr>
          <a:xfrm>
            <a:off x="1252945" y="1101852"/>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ADD670-FF48-B72D-8D42-14F91C2E3770}"/>
              </a:ext>
            </a:extLst>
          </p:cNvPr>
          <p:cNvSpPr/>
          <p:nvPr userDrawn="1"/>
        </p:nvSpPr>
        <p:spPr>
          <a:xfrm>
            <a:off x="4386376" y="1101852"/>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17CE218-8D3F-E48D-C8F5-BFA00AB84526}"/>
              </a:ext>
            </a:extLst>
          </p:cNvPr>
          <p:cNvSpPr>
            <a:spLocks noGrp="1"/>
          </p:cNvSpPr>
          <p:nvPr>
            <p:ph sz="quarter" idx="14" hasCustomPrompt="1"/>
          </p:nvPr>
        </p:nvSpPr>
        <p:spPr>
          <a:xfrm>
            <a:off x="368271" y="1807922"/>
            <a:ext cx="5468937" cy="4132503"/>
          </a:xfrm>
        </p:spPr>
        <p:txBody>
          <a:bodyPr/>
          <a:lstStyle>
            <a:lvl1pPr marL="0" indent="0">
              <a:buNone/>
              <a:defRPr/>
            </a:lvl1pPr>
          </a:lstStyle>
          <a:p>
            <a:pPr lvl="0"/>
            <a:r>
              <a:rPr lang="en-US"/>
              <a:t>Graphic goes here</a:t>
            </a:r>
          </a:p>
        </p:txBody>
      </p:sp>
      <p:sp>
        <p:nvSpPr>
          <p:cNvPr id="2" name="Title 1">
            <a:extLst>
              <a:ext uri="{FF2B5EF4-FFF2-40B4-BE49-F238E27FC236}">
                <a16:creationId xmlns:a16="http://schemas.microsoft.com/office/drawing/2014/main" id="{7FE7117B-6431-0427-69B6-CB623957EA74}"/>
              </a:ext>
            </a:extLst>
          </p:cNvPr>
          <p:cNvSpPr>
            <a:spLocks noGrp="1"/>
          </p:cNvSpPr>
          <p:nvPr>
            <p:ph type="title" hasCustomPrompt="1"/>
          </p:nvPr>
        </p:nvSpPr>
        <p:spPr>
          <a:xfrm>
            <a:off x="608585" y="1"/>
            <a:ext cx="10956351" cy="1183586"/>
          </a:xfrm>
        </p:spPr>
        <p:txBody>
          <a:bodyPr>
            <a:normAutofit/>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94407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0106-E410-B296-955D-CCD710EBA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D8EE2C-2E1E-1FB4-91C8-48E7201B8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B2D43-6B1A-325A-89E4-830508D167B7}"/>
              </a:ext>
            </a:extLst>
          </p:cNvPr>
          <p:cNvSpPr>
            <a:spLocks noGrp="1"/>
          </p:cNvSpPr>
          <p:nvPr>
            <p:ph type="dt" sz="half" idx="2"/>
          </p:nvPr>
        </p:nvSpPr>
        <p:spPr>
          <a:xfrm>
            <a:off x="838200" y="6356350"/>
            <a:ext cx="2981960" cy="365125"/>
          </a:xfrm>
          <a:prstGeom prst="rect">
            <a:avLst/>
          </a:prstGeom>
        </p:spPr>
        <p:txBody>
          <a:bodyPr vert="horz" lIns="91440" tIns="45720" rIns="91440" bIns="45720" rtlCol="0" anchor="ctr"/>
          <a:lstStyle>
            <a:lvl1pPr algn="l">
              <a:defRPr sz="1200" b="1">
                <a:solidFill>
                  <a:srgbClr val="013857"/>
                </a:solidFill>
                <a:latin typeface="Montserrat" panose="00000500000000000000" pitchFamily="2" charset="0"/>
              </a:defRPr>
            </a:lvl1pPr>
          </a:lstStyle>
          <a:p>
            <a:r>
              <a:rPr lang="en-US"/>
              <a:t>Mental Health in Ohio, 2019 OMAS</a:t>
            </a:r>
          </a:p>
        </p:txBody>
      </p:sp>
      <p:sp>
        <p:nvSpPr>
          <p:cNvPr id="5" name="Footer Placeholder 4">
            <a:extLst>
              <a:ext uri="{FF2B5EF4-FFF2-40B4-BE49-F238E27FC236}">
                <a16:creationId xmlns:a16="http://schemas.microsoft.com/office/drawing/2014/main" id="{C3C8AA26-D267-41FD-FEDE-69FDDE94472E}"/>
              </a:ext>
            </a:extLst>
          </p:cNvPr>
          <p:cNvSpPr>
            <a:spLocks noGrp="1"/>
          </p:cNvSpPr>
          <p:nvPr>
            <p:ph type="ftr" sz="quarter" idx="3"/>
          </p:nvPr>
        </p:nvSpPr>
        <p:spPr>
          <a:xfrm>
            <a:off x="4780280" y="6356350"/>
            <a:ext cx="4114800" cy="365125"/>
          </a:xfrm>
          <a:prstGeom prst="rect">
            <a:avLst/>
          </a:prstGeom>
        </p:spPr>
        <p:txBody>
          <a:bodyPr vert="horz" lIns="91440" tIns="45720" rIns="91440" bIns="45720" rtlCol="0" anchor="ctr"/>
          <a:lstStyle>
            <a:lvl1pPr algn="ctr">
              <a:defRPr sz="1200" b="1">
                <a:solidFill>
                  <a:srgbClr val="013857"/>
                </a:solidFill>
                <a:latin typeface="Montserrat" panose="00000500000000000000" pitchFamily="2" charset="0"/>
              </a:defRPr>
            </a:lvl1pPr>
          </a:lstStyle>
          <a:p>
            <a:r>
              <a:rPr lang="en-US"/>
              <a:t>grc.osu.edu/OMAS</a:t>
            </a:r>
          </a:p>
        </p:txBody>
      </p:sp>
      <p:sp>
        <p:nvSpPr>
          <p:cNvPr id="6" name="Slide Number Placeholder 5">
            <a:extLst>
              <a:ext uri="{FF2B5EF4-FFF2-40B4-BE49-F238E27FC236}">
                <a16:creationId xmlns:a16="http://schemas.microsoft.com/office/drawing/2014/main" id="{8F16DDDA-DE6D-A711-FD15-C272F622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013857"/>
                </a:solidFill>
              </a:defRPr>
            </a:lvl1pPr>
          </a:lstStyle>
          <a:p>
            <a:fld id="{0A669724-DD91-4AA3-A612-CAD27DEDD8B7}" type="slidenum">
              <a:rPr lang="en-US" smtClean="0"/>
              <a:pPr/>
              <a:t>‹#›</a:t>
            </a:fld>
            <a:endParaRPr lang="en-US"/>
          </a:p>
        </p:txBody>
      </p:sp>
    </p:spTree>
    <p:extLst>
      <p:ext uri="{BB962C8B-B14F-4D97-AF65-F5344CB8AC3E}">
        <p14:creationId xmlns:p14="http://schemas.microsoft.com/office/powerpoint/2010/main" val="333576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2" r:id="rId8"/>
    <p:sldLayoutId id="2147483665" r:id="rId9"/>
    <p:sldLayoutId id="2147483685" r:id="rId10"/>
    <p:sldLayoutId id="2147483686" r:id="rId11"/>
    <p:sldLayoutId id="2147483687" r:id="rId12"/>
    <p:sldLayoutId id="2147483671" r:id="rId13"/>
    <p:sldLayoutId id="214748368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capps.osu.edu/app/oma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grc.osu.edu/OMAS/2023Surve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chrome-extension://efaidnbmnnnibpcajpcglclefindmkaj/https:/odh.ohio.gov/wps/wcm/connect/gov/dea64cca-767c-4495-a75c-61b6f9d0f8fa/2022+Unintentional+Drug+Overdose+Annual+Report.pdf?MOD=AJPERES&amp;CONVERT_TO=url&amp;CACHEID=ROOTWORKSPACE.Z18_79GCH8013HMOA06A2E16IV2082-dea64cca-767c-4495-a75c-61b6f9d0f8fa-oNOoofn." TargetMode="External"/><Relationship Id="rId2" Type="http://schemas.openxmlformats.org/officeDocument/2006/relationships/hyperlink" Target="https://news.gallup.com/poll/284135/percentage-americans-smoke-marijuana.aspx"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grc.osu.edu/OMAS/2023Survey"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4007-B6D5-5C12-BC71-1B0E223A973B}"/>
              </a:ext>
            </a:extLst>
          </p:cNvPr>
          <p:cNvSpPr>
            <a:spLocks noGrp="1"/>
          </p:cNvSpPr>
          <p:nvPr>
            <p:ph type="ctrTitle"/>
          </p:nvPr>
        </p:nvSpPr>
        <p:spPr/>
        <p:txBody>
          <a:bodyPr/>
          <a:lstStyle/>
          <a:p>
            <a:r>
              <a:rPr lang="en-US" b="1">
                <a:latin typeface="+mn-lt"/>
              </a:rPr>
              <a:t>Trends in Substance Use in Ohio</a:t>
            </a:r>
          </a:p>
        </p:txBody>
      </p:sp>
      <p:sp>
        <p:nvSpPr>
          <p:cNvPr id="3" name="Subtitle 2">
            <a:extLst>
              <a:ext uri="{FF2B5EF4-FFF2-40B4-BE49-F238E27FC236}">
                <a16:creationId xmlns:a16="http://schemas.microsoft.com/office/drawing/2014/main" id="{6B4A42AA-1453-195E-BBE6-72B0C624001F}"/>
              </a:ext>
            </a:extLst>
          </p:cNvPr>
          <p:cNvSpPr>
            <a:spLocks noGrp="1"/>
          </p:cNvSpPr>
          <p:nvPr>
            <p:ph type="subTitle" idx="1"/>
          </p:nvPr>
        </p:nvSpPr>
        <p:spPr/>
        <p:txBody>
          <a:bodyPr/>
          <a:lstStyle/>
          <a:p>
            <a:r>
              <a:rPr lang="en-US" dirty="0">
                <a:solidFill>
                  <a:schemeClr val="bg1"/>
                </a:solidFill>
                <a:latin typeface="Montserrat" pitchFamily="2" charset="0"/>
              </a:rPr>
              <a:t>March 2026</a:t>
            </a:r>
            <a:endParaRPr lang="en-US" dirty="0">
              <a:solidFill>
                <a:schemeClr val="bg1"/>
              </a:solidFill>
              <a:latin typeface="+mj-lt"/>
            </a:endParaRPr>
          </a:p>
        </p:txBody>
      </p:sp>
    </p:spTree>
    <p:extLst>
      <p:ext uri="{BB962C8B-B14F-4D97-AF65-F5344CB8AC3E}">
        <p14:creationId xmlns:p14="http://schemas.microsoft.com/office/powerpoint/2010/main" val="428932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C6DD-BBC9-ABC2-18BD-8E3183B10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1E710-C211-7684-91DB-9D038D6DB408}"/>
              </a:ext>
            </a:extLst>
          </p:cNvPr>
          <p:cNvSpPr>
            <a:spLocks noGrp="1"/>
          </p:cNvSpPr>
          <p:nvPr>
            <p:ph type="title"/>
          </p:nvPr>
        </p:nvSpPr>
        <p:spPr/>
        <p:txBody>
          <a:bodyPr/>
          <a:lstStyle/>
          <a:p>
            <a:r>
              <a:rPr lang="en-US" dirty="0"/>
              <a:t>Methods, continued</a:t>
            </a:r>
          </a:p>
        </p:txBody>
      </p:sp>
      <p:sp>
        <p:nvSpPr>
          <p:cNvPr id="3" name="Footer Placeholder 2">
            <a:extLst>
              <a:ext uri="{FF2B5EF4-FFF2-40B4-BE49-F238E27FC236}">
                <a16:creationId xmlns:a16="http://schemas.microsoft.com/office/drawing/2014/main" id="{520F7BDE-48EE-27C1-2682-4C026FC314C4}"/>
              </a:ext>
            </a:extLst>
          </p:cNvPr>
          <p:cNvSpPr>
            <a:spLocks noGrp="1"/>
          </p:cNvSpPr>
          <p:nvPr>
            <p:ph type="ftr" sz="quarter" idx="11"/>
          </p:nvPr>
        </p:nvSpPr>
        <p:spPr/>
        <p:txBody>
          <a:bodyPr/>
          <a:lstStyle/>
          <a:p>
            <a:pPr lvl="1"/>
            <a:r>
              <a:rPr lang="en-US" dirty="0"/>
              <a:t>grc.osu.edu/OMAS</a:t>
            </a:r>
          </a:p>
        </p:txBody>
      </p:sp>
      <p:sp>
        <p:nvSpPr>
          <p:cNvPr id="4" name="Slide Number Placeholder 3">
            <a:extLst>
              <a:ext uri="{FF2B5EF4-FFF2-40B4-BE49-F238E27FC236}">
                <a16:creationId xmlns:a16="http://schemas.microsoft.com/office/drawing/2014/main" id="{0FC872C4-B13A-5104-0800-18F110CFF070}"/>
              </a:ext>
            </a:extLst>
          </p:cNvPr>
          <p:cNvSpPr>
            <a:spLocks noGrp="1"/>
          </p:cNvSpPr>
          <p:nvPr>
            <p:ph type="sldNum" sz="quarter" idx="12"/>
          </p:nvPr>
        </p:nvSpPr>
        <p:spPr/>
        <p:txBody>
          <a:bodyPr/>
          <a:lstStyle/>
          <a:p>
            <a:fld id="{0A669724-DD91-4AA3-A612-CAD27DEDD8B7}" type="slidenum">
              <a:rPr lang="en-US" smtClean="0"/>
              <a:pPr/>
              <a:t>10</a:t>
            </a:fld>
            <a:endParaRPr lang="en-US" dirty="0"/>
          </a:p>
        </p:txBody>
      </p:sp>
      <p:sp>
        <p:nvSpPr>
          <p:cNvPr id="5" name="Content Placeholder 4">
            <a:extLst>
              <a:ext uri="{FF2B5EF4-FFF2-40B4-BE49-F238E27FC236}">
                <a16:creationId xmlns:a16="http://schemas.microsoft.com/office/drawing/2014/main" id="{A6A41BE9-3BFB-94AA-8B74-660596C22111}"/>
              </a:ext>
            </a:extLst>
          </p:cNvPr>
          <p:cNvSpPr>
            <a:spLocks noGrp="1"/>
          </p:cNvSpPr>
          <p:nvPr>
            <p:ph sz="half" idx="1"/>
          </p:nvPr>
        </p:nvSpPr>
        <p:spPr/>
        <p:txBody>
          <a:bodyPr vert="horz" lIns="91440" tIns="45720" rIns="91440" bIns="45720" numCol="1" rtlCol="0" anchor="t">
            <a:noAutofit/>
          </a:bodyPr>
          <a:lstStyle/>
          <a:p>
            <a:pPr>
              <a:lnSpc>
                <a:spcPct val="100000"/>
              </a:lnSpc>
            </a:pPr>
            <a:r>
              <a:rPr lang="en-US" b="1" dirty="0">
                <a:latin typeface="+mn-lt"/>
                <a:cs typeface="Segoe UI"/>
              </a:rPr>
              <a:t>Demographic Information: </a:t>
            </a:r>
            <a:r>
              <a:rPr lang="en-US" dirty="0">
                <a:latin typeface="+mn-lt"/>
                <a:cs typeface="Segoe UI"/>
              </a:rPr>
              <a:t>To see additional demographic information and estimates for the Ohio population represented by the 2023 OMAS, please see the OMAS Series Dashboard at </a:t>
            </a:r>
            <a:r>
              <a:rPr lang="en-US" dirty="0">
                <a:latin typeface="+mn-lt"/>
                <a:cs typeface="Segoe UI"/>
                <a:hlinkClick r:id="rId3"/>
              </a:rPr>
              <a:t>https://grcapps.osu.edu/app/omas</a:t>
            </a:r>
            <a:r>
              <a:rPr lang="en-US" dirty="0">
                <a:latin typeface="+mn-lt"/>
                <a:cs typeface="Segoe UI"/>
              </a:rPr>
              <a:t>. This interactive tool provides fast, real-time result for a data-driven view of Ohio's health and healthcare landscape. </a:t>
            </a:r>
          </a:p>
          <a:p>
            <a:pPr algn="just"/>
            <a:r>
              <a:rPr lang="en-US" b="1" dirty="0">
                <a:latin typeface="+mn-lt"/>
                <a:cs typeface="Segoe UI"/>
              </a:rPr>
              <a:t>Analysis: </a:t>
            </a:r>
            <a:r>
              <a:rPr lang="en-US" dirty="0">
                <a:latin typeface="+mn-lt"/>
                <a:cs typeface="Segoe UI"/>
              </a:rPr>
              <a:t>Descriptive statistics are reported in the figures and tables in the chartbook. No statistical testing was conducted. Estimates from OMAS are reported in this chartbook only when the data are sufficient for calculating and presenting reliable estimates. We define a reliable estimate as one where the size of the unweighted subpopulation of interest is greater than 30 individuals and the coefficient of variation for the estimate is less than 0.3. Estimates with low precision are </a:t>
            </a:r>
            <a:r>
              <a:rPr lang="en-US">
                <a:latin typeface="+mn-lt"/>
                <a:cs typeface="Segoe UI"/>
              </a:rPr>
              <a:t>either hidden from view or are replaced with N/A.</a:t>
            </a:r>
            <a:endParaRPr lang="en-US" dirty="0">
              <a:ea typeface="Calibri" panose="020F0502020204030204"/>
              <a:cs typeface="Calibri" panose="020F0502020204030204"/>
            </a:endParaRPr>
          </a:p>
          <a:p>
            <a:pPr algn="just"/>
            <a:r>
              <a:rPr lang="en-US" b="1" dirty="0">
                <a:ea typeface="Calibri"/>
                <a:cs typeface="Calibri"/>
              </a:rPr>
              <a:t>Interpretation</a:t>
            </a:r>
            <a:r>
              <a:rPr lang="en-US" dirty="0">
                <a:ea typeface="Calibri"/>
                <a:cs typeface="Calibri"/>
              </a:rPr>
              <a:t>: This chartbook is descriptive in nature, and any differences observed between groups should not be used to draw conclusions about underlying causes. The findings presented do not account for important factors that might influence any observed differences (e.g., income, education level, general health status etc.). Therefore, the findings in this chartbook cannot be used to conclude that group differences are due to group membership as there are many factors that </a:t>
            </a:r>
            <a:r>
              <a:rPr lang="en-US">
                <a:ea typeface="Calibri"/>
                <a:cs typeface="Calibri"/>
              </a:rPr>
              <a:t>may be driving these findings, and this analysis was not designed to be able to control for them.</a:t>
            </a:r>
            <a:endParaRPr lang="en-US"/>
          </a:p>
          <a:p>
            <a:pPr>
              <a:lnSpc>
                <a:spcPct val="100000"/>
              </a:lnSpc>
            </a:pPr>
            <a:r>
              <a:rPr lang="en-US" dirty="0">
                <a:latin typeface="+mn-lt"/>
                <a:cs typeface="Arial"/>
              </a:rPr>
              <a:t>For further details about the 2023 OMAS methodology, questionnaire, and access to the dashboard, please visit </a:t>
            </a:r>
            <a:r>
              <a:rPr lang="en-US" b="1" dirty="0">
                <a:latin typeface="+mn-lt"/>
                <a:cs typeface="Arial"/>
                <a:hlinkClick r:id="rId4"/>
              </a:rPr>
              <a:t>https://grc.osu.edu/OMAS/2023Survey</a:t>
            </a:r>
            <a:r>
              <a:rPr lang="en-US" dirty="0">
                <a:latin typeface="+mn-lt"/>
                <a:cs typeface="Arial"/>
              </a:rPr>
              <a:t>.</a:t>
            </a:r>
            <a:r>
              <a:rPr lang="en-US" dirty="0">
                <a:cs typeface="Arial"/>
              </a:rPr>
              <a:t> </a:t>
            </a:r>
            <a:endParaRPr lang="en-US" dirty="0">
              <a:solidFill>
                <a:srgbClr val="000000"/>
              </a:solidFill>
              <a:latin typeface="+mn-lt"/>
              <a:cs typeface="Arial"/>
            </a:endParaRPr>
          </a:p>
          <a:p>
            <a:pPr>
              <a:lnSpc>
                <a:spcPct val="100000"/>
              </a:lnSpc>
            </a:pPr>
            <a:endParaRPr lang="en-US" dirty="0">
              <a:latin typeface="+mn-lt"/>
              <a:cs typeface="Arial"/>
            </a:endParaRPr>
          </a:p>
          <a:p>
            <a:pPr>
              <a:lnSpc>
                <a:spcPct val="100000"/>
              </a:lnSpc>
            </a:pPr>
            <a:br>
              <a:rPr lang="en-US" dirty="0">
                <a:latin typeface="+mn-lt"/>
              </a:rPr>
            </a:br>
            <a:endParaRPr lang="en-US" dirty="0">
              <a:latin typeface="+mn-lt"/>
            </a:endParaRPr>
          </a:p>
          <a:p>
            <a:endParaRPr lang="en-US" dirty="0">
              <a:latin typeface="+mn-lt"/>
            </a:endParaRPr>
          </a:p>
          <a:p>
            <a:endParaRPr lang="en-US" dirty="0"/>
          </a:p>
          <a:p>
            <a:endParaRPr lang="en-US" dirty="0"/>
          </a:p>
        </p:txBody>
      </p:sp>
      <p:sp>
        <p:nvSpPr>
          <p:cNvPr id="7" name="Date Placeholder 3">
            <a:extLst>
              <a:ext uri="{FF2B5EF4-FFF2-40B4-BE49-F238E27FC236}">
                <a16:creationId xmlns:a16="http://schemas.microsoft.com/office/drawing/2014/main" id="{58438919-DD6B-DEF6-5AA7-5850879E9188}"/>
              </a:ext>
            </a:extLst>
          </p:cNvPr>
          <p:cNvSpPr txBox="1">
            <a:spLocks/>
          </p:cNvSpPr>
          <p:nvPr/>
        </p:nvSpPr>
        <p:spPr>
          <a:xfrm>
            <a:off x="838200" y="6356350"/>
            <a:ext cx="38845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Trends in Substance Use, 2023 OMAS</a:t>
            </a:r>
          </a:p>
        </p:txBody>
      </p:sp>
    </p:spTree>
    <p:extLst>
      <p:ext uri="{BB962C8B-B14F-4D97-AF65-F5344CB8AC3E}">
        <p14:creationId xmlns:p14="http://schemas.microsoft.com/office/powerpoint/2010/main" val="85115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68EA-A095-000D-9089-B64933A32841}"/>
              </a:ext>
            </a:extLst>
          </p:cNvPr>
          <p:cNvSpPr>
            <a:spLocks noGrp="1"/>
          </p:cNvSpPr>
          <p:nvPr>
            <p:ph type="title"/>
          </p:nvPr>
        </p:nvSpPr>
        <p:spPr/>
        <p:txBody>
          <a:bodyPr/>
          <a:lstStyle/>
          <a:p>
            <a:r>
              <a:rPr lang="en-US"/>
              <a:t>Methods, continued</a:t>
            </a:r>
          </a:p>
        </p:txBody>
      </p:sp>
      <p:sp>
        <p:nvSpPr>
          <p:cNvPr id="3" name="Date Placeholder 2">
            <a:extLst>
              <a:ext uri="{FF2B5EF4-FFF2-40B4-BE49-F238E27FC236}">
                <a16:creationId xmlns:a16="http://schemas.microsoft.com/office/drawing/2014/main" id="{0B05F3B0-7777-F1B5-434A-E50D77B8D7D2}"/>
              </a:ext>
            </a:extLst>
          </p:cNvPr>
          <p:cNvSpPr>
            <a:spLocks noGrp="1"/>
          </p:cNvSpPr>
          <p:nvPr>
            <p:ph type="dt" sz="half" idx="4294967295"/>
          </p:nvPr>
        </p:nvSpPr>
        <p:spPr>
          <a:xfrm>
            <a:off x="838199" y="6356351"/>
            <a:ext cx="3698631" cy="349249"/>
          </a:xfrm>
        </p:spPr>
        <p:txBody>
          <a:bodyPr/>
          <a:lstStyle/>
          <a:p>
            <a:r>
              <a:rPr lang="en-US" sz="1800">
                <a:latin typeface="+mn-lt"/>
              </a:rPr>
              <a:t>Trends in Substance Use, 2023 OMAS</a:t>
            </a:r>
          </a:p>
        </p:txBody>
      </p:sp>
      <p:sp>
        <p:nvSpPr>
          <p:cNvPr id="4" name="Footer Placeholder 3">
            <a:extLst>
              <a:ext uri="{FF2B5EF4-FFF2-40B4-BE49-F238E27FC236}">
                <a16:creationId xmlns:a16="http://schemas.microsoft.com/office/drawing/2014/main" id="{41CB9A9C-44A3-9CB6-08D2-DDF314BBE9C9}"/>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867FAFFD-ED9C-3EED-E1FE-B437CACCFC91}"/>
              </a:ext>
            </a:extLst>
          </p:cNvPr>
          <p:cNvSpPr>
            <a:spLocks noGrp="1"/>
          </p:cNvSpPr>
          <p:nvPr>
            <p:ph type="sldNum" sz="quarter" idx="12"/>
          </p:nvPr>
        </p:nvSpPr>
        <p:spPr/>
        <p:txBody>
          <a:bodyPr/>
          <a:lstStyle/>
          <a:p>
            <a:fld id="{0A669724-DD91-4AA3-A612-CAD27DEDD8B7}" type="slidenum">
              <a:rPr lang="en-US" smtClean="0"/>
              <a:pPr/>
              <a:t>11</a:t>
            </a:fld>
            <a:endParaRPr lang="en-US"/>
          </a:p>
        </p:txBody>
      </p:sp>
      <p:sp>
        <p:nvSpPr>
          <p:cNvPr id="6" name="Content Placeholder 5">
            <a:extLst>
              <a:ext uri="{FF2B5EF4-FFF2-40B4-BE49-F238E27FC236}">
                <a16:creationId xmlns:a16="http://schemas.microsoft.com/office/drawing/2014/main" id="{99E067CF-16FF-4D12-CECD-7AEDEC910FBB}"/>
              </a:ext>
            </a:extLst>
          </p:cNvPr>
          <p:cNvSpPr>
            <a:spLocks noGrp="1"/>
          </p:cNvSpPr>
          <p:nvPr>
            <p:ph sz="half" idx="1"/>
          </p:nvPr>
        </p:nvSpPr>
        <p:spPr>
          <a:xfrm>
            <a:off x="278296" y="1288026"/>
            <a:ext cx="11688417" cy="4888937"/>
          </a:xfrm>
        </p:spPr>
        <p:txBody>
          <a:bodyPr vert="horz" lIns="91440" tIns="45720" rIns="91440" bIns="45720" numCol="1" rtlCol="0" anchor="t">
            <a:noAutofit/>
          </a:bodyPr>
          <a:lstStyle/>
          <a:p>
            <a:pPr>
              <a:lnSpc>
                <a:spcPct val="100000"/>
              </a:lnSpc>
            </a:pPr>
            <a:r>
              <a:rPr lang="en-US" b="1" dirty="0">
                <a:latin typeface="+mn-lt"/>
                <a:cs typeface="Arial"/>
              </a:rPr>
              <a:t>Variable Definitions</a:t>
            </a:r>
          </a:p>
          <a:p>
            <a:pPr marL="171450" indent="-171450" algn="just">
              <a:buFont typeface="Arial" panose="020B0604020202020204" pitchFamily="34" charset="0"/>
              <a:buChar char="•"/>
            </a:pPr>
            <a:r>
              <a:rPr lang="en-US" i="1" dirty="0">
                <a:latin typeface="+mn-lt"/>
              </a:rPr>
              <a:t>Adults</a:t>
            </a:r>
            <a:r>
              <a:rPr lang="en-US" dirty="0">
                <a:latin typeface="+mn-lt"/>
              </a:rPr>
              <a:t>: </a:t>
            </a:r>
            <a:r>
              <a:rPr lang="en-US" dirty="0"/>
              <a:t>19 years</a:t>
            </a:r>
            <a:r>
              <a:rPr lang="en-US" dirty="0">
                <a:latin typeface="+mn-lt"/>
              </a:rPr>
              <a:t> </a:t>
            </a:r>
            <a:r>
              <a:rPr lang="en-US" dirty="0"/>
              <a:t>old or older </a:t>
            </a:r>
            <a:r>
              <a:rPr lang="en-US" dirty="0">
                <a:latin typeface="+mn-lt"/>
              </a:rPr>
              <a:t>as identified in OMAS</a:t>
            </a:r>
            <a:endParaRPr lang="en-US" dirty="0">
              <a:latin typeface="+mn-lt"/>
              <a:ea typeface="Calibri"/>
              <a:cs typeface="Calibri"/>
            </a:endParaRPr>
          </a:p>
          <a:p>
            <a:pPr marL="171450" indent="-171450" algn="just">
              <a:buFont typeface="Arial" panose="020B0604020202020204" pitchFamily="34" charset="0"/>
              <a:buChar char="•"/>
            </a:pPr>
            <a:r>
              <a:rPr lang="en-US" i="1" dirty="0">
                <a:latin typeface="+mn-lt"/>
              </a:rPr>
              <a:t>Medicaid subpopulation</a:t>
            </a:r>
            <a:r>
              <a:rPr lang="en-US" dirty="0">
                <a:latin typeface="+mn-lt"/>
              </a:rPr>
              <a:t>: Adults/children with Medicaid health insurance coverage</a:t>
            </a:r>
          </a:p>
          <a:p>
            <a:pPr marL="171450" indent="-171450" algn="just">
              <a:buFont typeface="Arial,Sans-Serif" panose="020B0604020202020204" pitchFamily="34" charset="0"/>
              <a:buChar char="•"/>
            </a:pPr>
            <a:r>
              <a:rPr lang="en-US" i="1" dirty="0">
                <a:cs typeface="Calibri"/>
              </a:rPr>
              <a:t>Potentially Medicaid-eligible subpopulation</a:t>
            </a:r>
            <a:r>
              <a:rPr lang="en-US" dirty="0">
                <a:cs typeface="Calibri"/>
              </a:rPr>
              <a:t>: Adults who are not currently enrolled in Medicaid, but who have incomes that meet the Federal Poverty Level (FPL) requirements for enrollment (138% FPL, or 206% FPL for individuals who are pregnant)</a:t>
            </a:r>
          </a:p>
          <a:p>
            <a:pPr marL="171450" indent="-171450" algn="just">
              <a:buFont typeface="Arial,Sans-Serif" panose="020B0604020202020204" pitchFamily="34" charset="0"/>
              <a:buChar char="•"/>
            </a:pPr>
            <a:r>
              <a:rPr lang="en-US" i="1" dirty="0">
                <a:cs typeface="Calibri"/>
              </a:rPr>
              <a:t>Not potentially Medicaid-eligible subpopulation: </a:t>
            </a:r>
            <a:r>
              <a:rPr lang="en-US" dirty="0">
                <a:solidFill>
                  <a:schemeClr val="tx1"/>
                </a:solidFill>
                <a:cs typeface="Calibri"/>
              </a:rPr>
              <a:t>Adults who are not currently enrolled in Medicaid, and who have incomes that do not meet the Federal Poverty Level (FPL) requirements for enrollment (greater than 138% FPL, or 206% FPL for individuals who are pregnant)</a:t>
            </a:r>
          </a:p>
          <a:p>
            <a:pPr marL="171450" indent="-171450" algn="just">
              <a:buFont typeface="Arial" panose="020B0604020202020204" pitchFamily="34" charset="0"/>
              <a:buChar char="•"/>
            </a:pPr>
            <a:r>
              <a:rPr lang="en-US" i="1" dirty="0"/>
              <a:t>Cigarette smoking and e-cigarette use: </a:t>
            </a:r>
            <a:r>
              <a:rPr lang="en-US" dirty="0"/>
              <a:t>Adults who smoke cigarettes or use e-cigarettes daily or most days (self-reported)</a:t>
            </a:r>
          </a:p>
          <a:p>
            <a:pPr marL="171450" indent="-171450" algn="just">
              <a:buFont typeface="Arial" panose="020B0604020202020204" pitchFamily="34" charset="0"/>
              <a:buChar char="•"/>
            </a:pPr>
            <a:r>
              <a:rPr lang="en-US" i="1" dirty="0">
                <a:latin typeface="+mn-lt"/>
              </a:rPr>
              <a:t>Binge drinking:</a:t>
            </a:r>
            <a:r>
              <a:rPr lang="en-US" dirty="0">
                <a:latin typeface="+mn-lt"/>
              </a:rPr>
              <a:t> Past-month drinking 4+ drinks in one sitting for women and 5+ drinks in one sitting for men</a:t>
            </a:r>
            <a:endParaRPr lang="en-US" i="1" dirty="0">
              <a:latin typeface="+mn-lt"/>
            </a:endParaRPr>
          </a:p>
          <a:p>
            <a:pPr marL="171450" indent="-171450" algn="just">
              <a:buFont typeface="Arial" panose="020B0604020202020204" pitchFamily="34" charset="0"/>
              <a:buChar char="•"/>
            </a:pPr>
            <a:r>
              <a:rPr lang="en-US" i="1" dirty="0"/>
              <a:t>Marijuana use: </a:t>
            </a:r>
            <a:r>
              <a:rPr lang="en-US" dirty="0"/>
              <a:t>Past-month use of marijuana, cannabis or THC (excluding CBD or other hemp products not intended to cause a “high”)</a:t>
            </a:r>
          </a:p>
          <a:p>
            <a:pPr marL="171450" indent="-171450" algn="just">
              <a:buFont typeface="Arial" panose="020B0604020202020204" pitchFamily="34" charset="0"/>
              <a:buChar char="•"/>
            </a:pPr>
            <a:r>
              <a:rPr lang="en-US" i="1" dirty="0">
                <a:latin typeface="+mn-lt"/>
              </a:rPr>
              <a:t>Opioid prescription pain relievers: </a:t>
            </a:r>
            <a:r>
              <a:rPr lang="en-US" dirty="0">
                <a:latin typeface="+mn-lt"/>
              </a:rPr>
              <a:t>Prescription in the past 12 months and misuse of a prescription in the past 12 months (used a pain reliever not prescribed to oneself)</a:t>
            </a:r>
          </a:p>
        </p:txBody>
      </p:sp>
    </p:spTree>
    <p:extLst>
      <p:ext uri="{BB962C8B-B14F-4D97-AF65-F5344CB8AC3E}">
        <p14:creationId xmlns:p14="http://schemas.microsoft.com/office/powerpoint/2010/main" val="86584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Ohio denoting classification of each county. The map shows there are 12 Metropolitan, 16 Suburban,  31 Rural Appalachian, and 29 Rural Non-Appalachian counties in the state. The eastern and southern areas of the state are primarily Rural Appalachian.">
            <a:extLst>
              <a:ext uri="{FF2B5EF4-FFF2-40B4-BE49-F238E27FC236}">
                <a16:creationId xmlns:a16="http://schemas.microsoft.com/office/drawing/2014/main" id="{77305EA5-D357-7795-7525-C339C2BCB62F}"/>
              </a:ext>
            </a:extLst>
          </p:cNvPr>
          <p:cNvPicPr>
            <a:picLocks noChangeAspect="1"/>
          </p:cNvPicPr>
          <p:nvPr/>
        </p:nvPicPr>
        <p:blipFill rotWithShape="1">
          <a:blip r:embed="rId3"/>
          <a:srcRect l="1901" r="1901"/>
          <a:stretch/>
        </p:blipFill>
        <p:spPr>
          <a:xfrm>
            <a:off x="521917" y="1440172"/>
            <a:ext cx="5268014" cy="4766099"/>
          </a:xfrm>
          <a:prstGeom prst="rect">
            <a:avLst/>
          </a:prstGeom>
          <a:ln>
            <a:noFill/>
          </a:ln>
        </p:spPr>
      </p:pic>
      <p:sp>
        <p:nvSpPr>
          <p:cNvPr id="2" name="Title 1">
            <a:extLst>
              <a:ext uri="{FF2B5EF4-FFF2-40B4-BE49-F238E27FC236}">
                <a16:creationId xmlns:a16="http://schemas.microsoft.com/office/drawing/2014/main" id="{89CD355B-C1B0-CA4A-234A-873FB2B40C46}"/>
              </a:ext>
            </a:extLst>
          </p:cNvPr>
          <p:cNvSpPr>
            <a:spLocks noGrp="1"/>
          </p:cNvSpPr>
          <p:nvPr>
            <p:ph type="title"/>
          </p:nvPr>
        </p:nvSpPr>
        <p:spPr>
          <a:xfrm>
            <a:off x="619125" y="354052"/>
            <a:ext cx="10515600" cy="735887"/>
          </a:xfrm>
        </p:spPr>
        <p:txBody>
          <a:bodyPr/>
          <a:lstStyle/>
          <a:p>
            <a:r>
              <a:rPr lang="en-US"/>
              <a:t>OMAS County Types</a:t>
            </a:r>
          </a:p>
        </p:txBody>
      </p:sp>
      <p:sp>
        <p:nvSpPr>
          <p:cNvPr id="3" name="Date Placeholder 2">
            <a:extLst>
              <a:ext uri="{FF2B5EF4-FFF2-40B4-BE49-F238E27FC236}">
                <a16:creationId xmlns:a16="http://schemas.microsoft.com/office/drawing/2014/main" id="{5ED8F439-735B-6C7E-2053-C15F70E460E6}"/>
              </a:ext>
            </a:extLst>
          </p:cNvPr>
          <p:cNvSpPr>
            <a:spLocks noGrp="1"/>
          </p:cNvSpPr>
          <p:nvPr>
            <p:ph type="dt" sz="half" idx="10"/>
          </p:nvPr>
        </p:nvSpPr>
        <p:spPr>
          <a:xfrm>
            <a:off x="838200" y="6350810"/>
            <a:ext cx="4114799" cy="365126"/>
          </a:xfrm>
        </p:spPr>
        <p:txBody>
          <a:bodyPr/>
          <a:lstStyle/>
          <a:p>
            <a:r>
              <a:rPr lang="en-US" sz="1800">
                <a:solidFill>
                  <a:schemeClr val="tx1"/>
                </a:solidFill>
                <a:latin typeface="+mn-lt"/>
              </a:rPr>
              <a:t>Trends in Substance Use, 2023 OMAS</a:t>
            </a:r>
            <a:endParaRPr lang="en-US"/>
          </a:p>
        </p:txBody>
      </p:sp>
      <p:sp>
        <p:nvSpPr>
          <p:cNvPr id="4" name="Footer Placeholder 3">
            <a:extLst>
              <a:ext uri="{FF2B5EF4-FFF2-40B4-BE49-F238E27FC236}">
                <a16:creationId xmlns:a16="http://schemas.microsoft.com/office/drawing/2014/main" id="{5F882AA9-5EA6-F603-EBE4-CFE8154B76F1}"/>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424A3144-5BAA-3298-42D3-2938F2C81A88}"/>
              </a:ext>
            </a:extLst>
          </p:cNvPr>
          <p:cNvSpPr>
            <a:spLocks noGrp="1"/>
          </p:cNvSpPr>
          <p:nvPr>
            <p:ph type="sldNum" sz="quarter" idx="12"/>
          </p:nvPr>
        </p:nvSpPr>
        <p:spPr/>
        <p:txBody>
          <a:bodyPr/>
          <a:lstStyle/>
          <a:p>
            <a:fld id="{0A669724-DD91-4AA3-A612-CAD27DEDD8B7}" type="slidenum">
              <a:rPr lang="en-US" smtClean="0"/>
              <a:pPr/>
              <a:t>12</a:t>
            </a:fld>
            <a:endParaRPr lang="en-US"/>
          </a:p>
        </p:txBody>
      </p:sp>
      <p:sp>
        <p:nvSpPr>
          <p:cNvPr id="6" name="Content Placeholder 5">
            <a:extLst>
              <a:ext uri="{FF2B5EF4-FFF2-40B4-BE49-F238E27FC236}">
                <a16:creationId xmlns:a16="http://schemas.microsoft.com/office/drawing/2014/main" id="{F5DA1C82-9F5A-87B6-0124-F3A59B53AE24}"/>
              </a:ext>
            </a:extLst>
          </p:cNvPr>
          <p:cNvSpPr>
            <a:spLocks noGrp="1"/>
          </p:cNvSpPr>
          <p:nvPr>
            <p:ph sz="half" idx="13"/>
          </p:nvPr>
        </p:nvSpPr>
        <p:spPr>
          <a:xfrm>
            <a:off x="5878231" y="1440172"/>
            <a:ext cx="6049913" cy="4526179"/>
          </a:xfrm>
        </p:spPr>
        <p:txBody>
          <a:bodyPr vert="horz" lIns="91440" tIns="45720" rIns="91440" bIns="45720" rtlCol="0" anchor="t">
            <a:noAutofit/>
          </a:bodyPr>
          <a:lstStyle/>
          <a:p>
            <a:r>
              <a:rPr lang="en-US">
                <a:solidFill>
                  <a:schemeClr val="tx1"/>
                </a:solidFill>
                <a:latin typeface="+mn-lt"/>
                <a:cs typeface="Calibri"/>
              </a:rPr>
              <a:t>OMAS assigns counties to one of four mutually exclusive county types – </a:t>
            </a:r>
            <a:r>
              <a:rPr lang="en-US" b="1">
                <a:solidFill>
                  <a:schemeClr val="tx1"/>
                </a:solidFill>
                <a:latin typeface="+mn-lt"/>
                <a:cs typeface="Calibri"/>
              </a:rPr>
              <a:t>rural Appalachian, rural non-Appalachian, metropolitan, and suburban</a:t>
            </a:r>
            <a:r>
              <a:rPr lang="en-US">
                <a:solidFill>
                  <a:schemeClr val="tx1"/>
                </a:solidFill>
                <a:latin typeface="+mn-lt"/>
                <a:cs typeface="Calibri"/>
              </a:rPr>
              <a:t>. OMAS defines these county types in accordance with federal definitions, as follows: (1) </a:t>
            </a:r>
            <a:r>
              <a:rPr lang="en-US">
                <a:solidFill>
                  <a:schemeClr val="tx1"/>
                </a:solidFill>
                <a:cs typeface="Calibri"/>
              </a:rPr>
              <a:t>rural Appalachian</a:t>
            </a:r>
            <a:r>
              <a:rPr lang="en-US">
                <a:solidFill>
                  <a:schemeClr val="tx1"/>
                </a:solidFill>
                <a:latin typeface="+mn-lt"/>
                <a:cs typeface="Calibri"/>
              </a:rPr>
              <a:t> is defined using the Appalachian Regional Commission (ARC) standard; (2) </a:t>
            </a:r>
            <a:r>
              <a:rPr lang="en-US">
                <a:solidFill>
                  <a:schemeClr val="tx1"/>
                </a:solidFill>
                <a:cs typeface="Calibri"/>
              </a:rPr>
              <a:t>metropolitan</a:t>
            </a:r>
            <a:r>
              <a:rPr lang="en-US">
                <a:solidFill>
                  <a:schemeClr val="tx1"/>
                </a:solidFill>
                <a:latin typeface="+mn-lt"/>
                <a:cs typeface="Calibri"/>
              </a:rPr>
              <a:t> is defined using US Census Bureau definitions incorporating urban areas and urban cluster parameters; (3) rural</a:t>
            </a:r>
            <a:r>
              <a:rPr lang="en-US">
                <a:solidFill>
                  <a:schemeClr val="tx1"/>
                </a:solidFill>
                <a:cs typeface="Calibri"/>
              </a:rPr>
              <a:t> non-Appalachian</a:t>
            </a:r>
            <a:r>
              <a:rPr lang="en-US">
                <a:solidFill>
                  <a:schemeClr val="tx1"/>
                </a:solidFill>
                <a:latin typeface="+mn-lt"/>
                <a:cs typeface="Calibri"/>
              </a:rPr>
              <a:t> is defined by the Federal Office of Rural Health Policy at the Health Resources and Services Administration (HRSA), excluding Appalachian counties; (4) suburban is defined by the US Census Bureau and is characterized as a mixed-use or predominantly residential area within commuting distance of a city or metropolitan area.</a:t>
            </a:r>
          </a:p>
          <a:p>
            <a:r>
              <a:rPr lang="en-US">
                <a:solidFill>
                  <a:schemeClr val="tx1"/>
                </a:solidFill>
                <a:cs typeface="Calibri"/>
              </a:rPr>
              <a:t>For further details about the OMAS county types, please visit: </a:t>
            </a:r>
            <a:r>
              <a:rPr lang="en-US" b="1">
                <a:solidFill>
                  <a:schemeClr val="tx1"/>
                </a:solidFill>
                <a:cs typeface="Calibri"/>
              </a:rPr>
              <a:t>grc.osu.edu/OMAS/2023Survey.</a:t>
            </a:r>
            <a:endParaRPr lang="en-US" b="1">
              <a:solidFill>
                <a:schemeClr val="tx1"/>
              </a:solidFill>
              <a:latin typeface="+mn-lt"/>
              <a:ea typeface="Calibri"/>
              <a:cs typeface="Calibri"/>
            </a:endParaRPr>
          </a:p>
        </p:txBody>
      </p:sp>
    </p:spTree>
    <p:extLst>
      <p:ext uri="{BB962C8B-B14F-4D97-AF65-F5344CB8AC3E}">
        <p14:creationId xmlns:p14="http://schemas.microsoft.com/office/powerpoint/2010/main" val="219727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45476" y="4148703"/>
            <a:ext cx="11007969" cy="1325563"/>
          </a:xfrm>
        </p:spPr>
        <p:txBody>
          <a:bodyPr>
            <a:normAutofit fontScale="90000"/>
          </a:bodyPr>
          <a:lstStyle/>
          <a:p>
            <a:r>
              <a:rPr lang="en-US" sz="4900"/>
              <a:t>RESULTS: Trends in Cigarette Smoking from 2010-2023</a:t>
            </a:r>
            <a:br>
              <a:rPr lang="en-US"/>
            </a:br>
            <a:r>
              <a:rPr lang="en-US" sz="3000"/>
              <a:t>Current smoking among adults ages 19 and older in Ohio</a:t>
            </a:r>
          </a:p>
        </p:txBody>
      </p:sp>
    </p:spTree>
    <p:extLst>
      <p:ext uri="{BB962C8B-B14F-4D97-AF65-F5344CB8AC3E}">
        <p14:creationId xmlns:p14="http://schemas.microsoft.com/office/powerpoint/2010/main" val="61644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14</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dirty="0"/>
              <a:t>Smoking prevalence in Ohio in 2023 was nearly half of what it was in 2010 (25% in 2010 vs. 13.9% in 2023).​</a:t>
            </a:r>
          </a:p>
          <a:p>
            <a:pPr marL="285750" indent="-285750">
              <a:buFont typeface="Arial" panose="020B0604020202020204" pitchFamily="34" charset="0"/>
              <a:buChar char="•"/>
            </a:pPr>
            <a:r>
              <a:rPr lang="en-US" dirty="0"/>
              <a:t>The 19-24 age group experienced the largest change over time, from 28.1% to 7.0%.​</a:t>
            </a:r>
            <a:endParaRPr lang="en-US" dirty="0">
              <a:cs typeface="Calibri"/>
            </a:endParaRPr>
          </a:p>
          <a:p>
            <a:pPr marL="285750" indent="-285750">
              <a:buFont typeface="Arial" panose="020B0604020202020204" pitchFamily="34" charset="0"/>
              <a:buChar char="•"/>
            </a:pPr>
            <a:r>
              <a:rPr lang="en-US" dirty="0"/>
              <a:t>The 45-64 age group demonstrated a less steep decline over time, from 25.1% to 17.4%.​</a:t>
            </a:r>
            <a:endParaRPr lang="en-US" dirty="0">
              <a:cs typeface="Calibri"/>
            </a:endParaRPr>
          </a:p>
          <a:p>
            <a:pPr marL="285750" indent="-285750">
              <a:buFont typeface="Arial" panose="020B0604020202020204" pitchFamily="34" charset="0"/>
              <a:buChar char="•"/>
            </a:pPr>
            <a:r>
              <a:rPr lang="en-US" dirty="0"/>
              <a:t>Adults 65 years or older have consistently had the lowest smoking prevalence, with little change over time (10.4% in 2010 and 7.1% in 2023).​</a:t>
            </a:r>
            <a:endParaRPr lang="en-US" dirty="0">
              <a:cs typeface="Calibri"/>
            </a:endParaRP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The decrease in smoking prevalence was similar among men and women, but men almost always had a higher prevalence of smoking compared to women.</a:t>
            </a:r>
            <a:endParaRPr lang="en-US" dirty="0">
              <a:cs typeface="Calibri"/>
            </a:endParaRPr>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fontScale="90000"/>
          </a:bodyPr>
          <a:lstStyle/>
          <a:p>
            <a:r>
              <a:rPr lang="en-US"/>
              <a:t>Smoking has declined among all ages, but younger adults experienced the steepest decline and older adults changed little</a:t>
            </a:r>
          </a:p>
        </p:txBody>
      </p:sp>
      <p:sp>
        <p:nvSpPr>
          <p:cNvPr id="6" name="TextBox 1">
            <a:extLst>
              <a:ext uri="{FF2B5EF4-FFF2-40B4-BE49-F238E27FC236}">
                <a16:creationId xmlns:a16="http://schemas.microsoft.com/office/drawing/2014/main" id="{9C2432E5-46EF-7CDE-65FF-D8B028F2CF9B}"/>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different colored lines&#10;&#10;AI-generated content may be incorrect.">
            <a:extLst>
              <a:ext uri="{FF2B5EF4-FFF2-40B4-BE49-F238E27FC236}">
                <a16:creationId xmlns:a16="http://schemas.microsoft.com/office/drawing/2014/main" id="{50A12F74-55D9-7047-C42D-75CA99F09F6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32182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dirty="0">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96001" y="1587260"/>
            <a:ext cx="5468935"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There is a clear and consistent pattern in smoking prevalence by education level. As education level increases, the smoking prevalence decreases.</a:t>
            </a:r>
          </a:p>
          <a:p>
            <a:pPr marL="285750" indent="-285750">
              <a:buFont typeface="Arial" panose="020B0604020202020204" pitchFamily="34" charset="0"/>
              <a:buChar char="•"/>
            </a:pPr>
            <a:r>
              <a:rPr lang="en-US" dirty="0"/>
              <a:t>All education groups experienced a decline in smoking prevalence over time from 2010 to 2023.</a:t>
            </a:r>
            <a:endParaRPr lang="en-US" dirty="0">
              <a:cs typeface="Calibri"/>
            </a:endParaRPr>
          </a:p>
          <a:p>
            <a:pPr marL="285750" indent="-285750">
              <a:buFont typeface="Arial" panose="020B0604020202020204" pitchFamily="34" charset="0"/>
              <a:buChar char="•"/>
            </a:pPr>
            <a:r>
              <a:rPr lang="en-US" dirty="0"/>
              <a:t>While the differences in smoking between adults with a college degree and those with a high school or equivalent degree narrowed over time, the gap widened for the least educated group.</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A nearly identical pattern is observed when examining income categories, with smoking prevalence decreasing as income increases. All groups experienced a decline over time. </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fontScale="90000"/>
          </a:bodyPr>
          <a:lstStyle/>
          <a:p>
            <a:r>
              <a:rPr lang="en-US" dirty="0"/>
              <a:t>Education-related smoking differences have persisted in Ohio, with the least educated experiencing the smallest decline</a:t>
            </a:r>
          </a:p>
        </p:txBody>
      </p:sp>
      <p:sp>
        <p:nvSpPr>
          <p:cNvPr id="6" name="TextBox 1">
            <a:extLst>
              <a:ext uri="{FF2B5EF4-FFF2-40B4-BE49-F238E27FC236}">
                <a16:creationId xmlns:a16="http://schemas.microsoft.com/office/drawing/2014/main" id="{B85A2820-6C8A-7C77-4366-78E026C8E98D}"/>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smoking levels&#10;&#10;AI-generated content may be incorrect.">
            <a:extLst>
              <a:ext uri="{FF2B5EF4-FFF2-40B4-BE49-F238E27FC236}">
                <a16:creationId xmlns:a16="http://schemas.microsoft.com/office/drawing/2014/main" id="{53AE4DBE-F4C7-EAF6-444B-E671AC1AB96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400269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16</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dirty="0"/>
              <a:t>Appalachian counties have consistently experienced the highest and suburban counties the lowest smoking prevalence in Ohio.</a:t>
            </a:r>
          </a:p>
          <a:p>
            <a:pPr marL="285750" indent="-285750">
              <a:buFont typeface="Arial" panose="020B0604020202020204" pitchFamily="34" charset="0"/>
              <a:buChar char="•"/>
            </a:pPr>
            <a:r>
              <a:rPr lang="en-US" dirty="0"/>
              <a:t>All county types experienced a decline in smoking prevalence from 2010 to 2023.</a:t>
            </a:r>
            <a:endParaRPr lang="en-US" dirty="0">
              <a:cs typeface="Calibri"/>
            </a:endParaRPr>
          </a:p>
          <a:p>
            <a:pPr marL="285750" indent="-285750">
              <a:buFont typeface="Arial" panose="020B0604020202020204" pitchFamily="34" charset="0"/>
              <a:buChar char="•"/>
            </a:pPr>
            <a:r>
              <a:rPr lang="en-US" dirty="0"/>
              <a:t>In 2010, smoking prevalence did not vary considerably by county type, but by 2023 there was a wider range in prevalence by county type.</a:t>
            </a:r>
            <a:endParaRPr lang="en-US" dirty="0">
              <a:cs typeface="Calibri"/>
            </a:endParaRPr>
          </a:p>
          <a:p>
            <a:r>
              <a:rPr lang="en-US" u="sng" dirty="0"/>
              <a:t>Additional Insights (Results Not Shown)</a:t>
            </a:r>
          </a:p>
          <a:p>
            <a:pPr marL="285750" indent="-285750">
              <a:buFont typeface="Arial" panose="020B0604020202020204" pitchFamily="34" charset="0"/>
              <a:buChar char="•"/>
              <a:tabLst>
                <a:tab pos="3433763" algn="l"/>
              </a:tabLst>
            </a:pPr>
            <a:r>
              <a:rPr lang="en-US" dirty="0"/>
              <a:t>County type differences are less prominent among adults aged 55 and older, where the differences are minimal. </a:t>
            </a:r>
            <a:endParaRPr lang="en-US" dirty="0">
              <a:cs typeface="Calibri"/>
            </a:endParaRPr>
          </a:p>
          <a:p>
            <a:pPr marL="285750" indent="-285750">
              <a:buFont typeface="Arial" panose="020B0604020202020204" pitchFamily="34" charset="0"/>
              <a:buChar char="•"/>
            </a:pPr>
            <a:r>
              <a:rPr lang="en-US" dirty="0"/>
              <a:t>County type differences are also less prominent among low-income compared to high-income groups.</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p:txBody>
          <a:bodyPr>
            <a:normAutofit fontScale="90000"/>
          </a:bodyPr>
          <a:lstStyle/>
          <a:p>
            <a:r>
              <a:rPr lang="en-US"/>
              <a:t>Smoking has declined in all regions, but Appalachian counties consistently have the highest smoking prevalence in Ohio</a:t>
            </a:r>
          </a:p>
        </p:txBody>
      </p:sp>
      <p:sp>
        <p:nvSpPr>
          <p:cNvPr id="6" name="TextBox 1">
            <a:extLst>
              <a:ext uri="{FF2B5EF4-FFF2-40B4-BE49-F238E27FC236}">
                <a16:creationId xmlns:a16="http://schemas.microsoft.com/office/drawing/2014/main" id="{9F2F148C-D4FC-5BD7-BD71-A1A126DE1E93}"/>
              </a:ext>
            </a:extLst>
          </p:cNvPr>
          <p:cNvSpPr txBox="1"/>
          <p:nvPr/>
        </p:nvSpPr>
        <p:spPr>
          <a:xfrm>
            <a:off x="368302" y="5899478"/>
            <a:ext cx="5468936" cy="52322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smoking and tobacco&#10;&#10;AI-generated content may be incorrect.">
            <a:extLst>
              <a:ext uri="{FF2B5EF4-FFF2-40B4-BE49-F238E27FC236}">
                <a16:creationId xmlns:a16="http://schemas.microsoft.com/office/drawing/2014/main" id="{B55192DC-68CB-C3DC-E47A-775A256CC52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426442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17</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dirty="0"/>
              <a:t>Adults 19-64 years who are enrolled in Medicaid or who are potentially eligible for Medicaid have consistently demonstrated the highest smoking prevalence. </a:t>
            </a:r>
          </a:p>
          <a:p>
            <a:pPr marL="285750" indent="-285750">
              <a:buFont typeface="Arial" panose="020B0604020202020204" pitchFamily="34" charset="0"/>
              <a:buChar char="•"/>
            </a:pPr>
            <a:r>
              <a:rPr lang="en-US" dirty="0"/>
              <a:t>All groups have demonstrated a rather steep decline from 2019 through 2023.</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Smoking prevalence among 19-34-year-olds enrolled in Medicaid dropped by more than half over time.</a:t>
            </a:r>
            <a:endParaRPr lang="en-US" dirty="0">
              <a:cs typeface="Calibri"/>
            </a:endParaRPr>
          </a:p>
          <a:p>
            <a:pPr marL="285750" indent="-285750">
              <a:buFont typeface="Arial" panose="020B0604020202020204" pitchFamily="34" charset="0"/>
              <a:buChar char="•"/>
            </a:pPr>
            <a:r>
              <a:rPr lang="en-US" dirty="0"/>
              <a:t>Smoking prevalence among adults aged 50 and older and enrolled in Medicaid changed little over time. </a:t>
            </a:r>
          </a:p>
          <a:p>
            <a:pPr marL="285750" indent="-285750">
              <a:buFont typeface="Arial" panose="020B0604020202020204" pitchFamily="34" charset="0"/>
              <a:buChar char="•"/>
            </a:pPr>
            <a:r>
              <a:rPr lang="en-US" dirty="0">
                <a:ea typeface="Calibri" panose="020F0502020204030204"/>
                <a:cs typeface="Calibri"/>
              </a:rPr>
              <a:t>In 2023, among adults enrolled in Medicaid, the smoking prevalence among men was 5 percentage points higher than the prevalence among women.</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140677" y="1"/>
            <a:ext cx="11424259" cy="1183586"/>
          </a:xfrm>
        </p:spPr>
        <p:txBody>
          <a:bodyPr>
            <a:noAutofit/>
          </a:bodyPr>
          <a:lstStyle/>
          <a:p>
            <a:r>
              <a:rPr lang="en-US" sz="3100" dirty="0"/>
              <a:t>Smoking differences have persisted for working-age adults enrolled in Medicaid and those potentially vs. not potentially eligible</a:t>
            </a:r>
          </a:p>
        </p:txBody>
      </p:sp>
      <p:sp>
        <p:nvSpPr>
          <p:cNvPr id="6" name="TextBox 1">
            <a:extLst>
              <a:ext uri="{FF2B5EF4-FFF2-40B4-BE49-F238E27FC236}">
                <a16:creationId xmlns:a16="http://schemas.microsoft.com/office/drawing/2014/main" id="{4C97EED2-D98B-ADF5-16C7-9D3C27FBFA12}"/>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smoking and medical marijuana&#10;&#10;AI-generated content may be incorrect.">
            <a:extLst>
              <a:ext uri="{FF2B5EF4-FFF2-40B4-BE49-F238E27FC236}">
                <a16:creationId xmlns:a16="http://schemas.microsoft.com/office/drawing/2014/main" id="{282B5089-716C-30D9-856E-4233E0708E9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128971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45476" y="4148703"/>
            <a:ext cx="11007969" cy="1325563"/>
          </a:xfrm>
        </p:spPr>
        <p:txBody>
          <a:bodyPr>
            <a:normAutofit fontScale="90000"/>
          </a:bodyPr>
          <a:lstStyle/>
          <a:p>
            <a:r>
              <a:rPr lang="en-US" sz="4900"/>
              <a:t>RESULTS: Trends in E-Cigarette Use / Vaping from 2019-2023</a:t>
            </a:r>
            <a:br>
              <a:rPr lang="en-US" sz="4900"/>
            </a:br>
            <a:r>
              <a:rPr lang="en-US" sz="3000"/>
              <a:t>Current use of e-cigarettes/vaping among adults ages 19 and older in Ohio</a:t>
            </a:r>
          </a:p>
        </p:txBody>
      </p:sp>
    </p:spTree>
    <p:extLst>
      <p:ext uri="{BB962C8B-B14F-4D97-AF65-F5344CB8AC3E}">
        <p14:creationId xmlns:p14="http://schemas.microsoft.com/office/powerpoint/2010/main" val="62493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19</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03102" y="1483054"/>
            <a:ext cx="5468936"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The prevalence of e-cigarette or vape use in Ohio increased from 5% in 2019 to 7.3% in 2023.</a:t>
            </a:r>
          </a:p>
          <a:p>
            <a:pPr marL="285750" indent="-285750">
              <a:buFont typeface="Arial" panose="020B0604020202020204" pitchFamily="34" charset="0"/>
              <a:buChar char="•"/>
            </a:pPr>
            <a:r>
              <a:rPr lang="en-US" dirty="0"/>
              <a:t>All age groups, except for the oldest (65 years plus), demonstrated an increase in prevalence since 2019.</a:t>
            </a:r>
            <a:endParaRPr lang="en-US" dirty="0">
              <a:cs typeface="Calibri"/>
            </a:endParaRPr>
          </a:p>
          <a:p>
            <a:pPr marL="285750" indent="-285750">
              <a:buFont typeface="Arial" panose="020B0604020202020204" pitchFamily="34" charset="0"/>
              <a:buChar char="•"/>
            </a:pPr>
            <a:r>
              <a:rPr lang="en-US" dirty="0"/>
              <a:t>Young adults aged 19-24 have the highest prevalence of e-cigarette/vape use, and use has steadily increased in this group over time.</a:t>
            </a:r>
          </a:p>
          <a:p>
            <a:r>
              <a:rPr lang="en-US" u="sng" dirty="0"/>
              <a:t>Additional Insights (Results Not Shown)</a:t>
            </a:r>
          </a:p>
          <a:p>
            <a:pPr marL="285750" indent="-285750">
              <a:buFont typeface="Arial" panose="020B0604020202020204" pitchFamily="34" charset="0"/>
              <a:buChar char="•"/>
            </a:pPr>
            <a:r>
              <a:rPr lang="en-US" dirty="0"/>
              <a:t>The prevalence of e-cigarette/vape use increased steadily from 2019 to 2023 among females (4.1% to 7.0%), whereas the prevalence decreased from 2019 to 2021 (6.0% to 5.5%) and increased again (to 7.7%) in 2023 among males.</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fontScale="90000"/>
          </a:bodyPr>
          <a:lstStyle/>
          <a:p>
            <a:r>
              <a:rPr lang="en-US"/>
              <a:t>In contrast to cigarette smoking, e-cigarette/vaping prevalence increased since 2019 among all age groups but those age 65+ years</a:t>
            </a:r>
          </a:p>
        </p:txBody>
      </p:sp>
      <p:sp>
        <p:nvSpPr>
          <p:cNvPr id="6" name="TextBox 1">
            <a:extLst>
              <a:ext uri="{FF2B5EF4-FFF2-40B4-BE49-F238E27FC236}">
                <a16:creationId xmlns:a16="http://schemas.microsoft.com/office/drawing/2014/main" id="{2CF1CDAB-8D71-30F9-A2B7-65421F90B8EE}"/>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1" name="Content Placeholder 10" descr="A graph of different colored lines&#10;&#10;AI-generated content may be incorrect.">
            <a:extLst>
              <a:ext uri="{FF2B5EF4-FFF2-40B4-BE49-F238E27FC236}">
                <a16:creationId xmlns:a16="http://schemas.microsoft.com/office/drawing/2014/main" id="{42D96C65-70C5-DD6A-C844-90462A06A87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57449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DE97-8894-F336-D71B-75046FFD3873}"/>
              </a:ext>
            </a:extLst>
          </p:cNvPr>
          <p:cNvSpPr>
            <a:spLocks noGrp="1"/>
          </p:cNvSpPr>
          <p:nvPr>
            <p:ph type="title"/>
          </p:nvPr>
        </p:nvSpPr>
        <p:spPr>
          <a:xfrm>
            <a:off x="609857" y="1"/>
            <a:ext cx="10081832" cy="1187354"/>
          </a:xfrm>
        </p:spPr>
        <p:txBody>
          <a:bodyPr/>
          <a:lstStyle/>
          <a:p>
            <a:r>
              <a:rPr lang="en-US">
                <a:latin typeface="+mn-lt"/>
              </a:rPr>
              <a:t>Authors</a:t>
            </a:r>
          </a:p>
        </p:txBody>
      </p:sp>
      <p:sp>
        <p:nvSpPr>
          <p:cNvPr id="3" name="Content Placeholder 2">
            <a:extLst>
              <a:ext uri="{FF2B5EF4-FFF2-40B4-BE49-F238E27FC236}">
                <a16:creationId xmlns:a16="http://schemas.microsoft.com/office/drawing/2014/main" id="{D05388DA-E6BF-4E61-69B7-EAFE60AABD16}"/>
              </a:ext>
            </a:extLst>
          </p:cNvPr>
          <p:cNvSpPr>
            <a:spLocks noGrp="1"/>
          </p:cNvSpPr>
          <p:nvPr>
            <p:ph idx="1"/>
          </p:nvPr>
        </p:nvSpPr>
        <p:spPr/>
        <p:txBody>
          <a:bodyPr/>
          <a:lstStyle/>
          <a:p>
            <a:r>
              <a:rPr lang="en-US" sz="1800" dirty="0">
                <a:latin typeface="+mn-lt"/>
              </a:rPr>
              <a:t>Amy Ferketich, PhD</a:t>
            </a:r>
            <a:r>
              <a:rPr lang="en-US" sz="1800" baseline="30000" dirty="0">
                <a:latin typeface="+mn-lt"/>
              </a:rPr>
              <a:t>1</a:t>
            </a:r>
            <a:r>
              <a:rPr lang="en-US" sz="1800" dirty="0">
                <a:latin typeface="+mn-lt"/>
              </a:rPr>
              <a:t> </a:t>
            </a:r>
          </a:p>
          <a:p>
            <a:r>
              <a:rPr lang="en-US" sz="1800" dirty="0"/>
              <a:t>Beth Canfield-Simbro, PhD</a:t>
            </a:r>
            <a:r>
              <a:rPr lang="en-US" sz="1800" baseline="30000" dirty="0">
                <a:latin typeface="+mn-lt"/>
              </a:rPr>
              <a:t>2</a:t>
            </a:r>
          </a:p>
        </p:txBody>
      </p:sp>
      <p:sp>
        <p:nvSpPr>
          <p:cNvPr id="4" name="Date Placeholder 3">
            <a:extLst>
              <a:ext uri="{FF2B5EF4-FFF2-40B4-BE49-F238E27FC236}">
                <a16:creationId xmlns:a16="http://schemas.microsoft.com/office/drawing/2014/main" id="{35884DD0-2E6E-619F-703D-34B8F3EA18BC}"/>
              </a:ext>
            </a:extLst>
          </p:cNvPr>
          <p:cNvSpPr>
            <a:spLocks noGrp="1"/>
          </p:cNvSpPr>
          <p:nvPr>
            <p:ph type="dt" sz="half" idx="10"/>
          </p:nvPr>
        </p:nvSpPr>
        <p:spPr>
          <a:xfrm>
            <a:off x="838199" y="6356350"/>
            <a:ext cx="3815863" cy="365125"/>
          </a:xfrm>
        </p:spPr>
        <p:txBody>
          <a:bodyPr/>
          <a:lstStyle/>
          <a:p>
            <a:r>
              <a:rPr lang="en-US"/>
              <a:t>Trends in Substance Use, 2023 OMAS</a:t>
            </a:r>
          </a:p>
        </p:txBody>
      </p:sp>
      <p:sp>
        <p:nvSpPr>
          <p:cNvPr id="5" name="Footer Placeholder 4">
            <a:extLst>
              <a:ext uri="{FF2B5EF4-FFF2-40B4-BE49-F238E27FC236}">
                <a16:creationId xmlns:a16="http://schemas.microsoft.com/office/drawing/2014/main" id="{B29A9834-C8DE-1581-6859-65ECCB2748D6}"/>
              </a:ext>
            </a:extLst>
          </p:cNvPr>
          <p:cNvSpPr>
            <a:spLocks noGrp="1"/>
          </p:cNvSpPr>
          <p:nvPr>
            <p:ph type="ftr" sz="quarter" idx="11"/>
          </p:nvPr>
        </p:nvSpPr>
        <p:spPr/>
        <p:txBody>
          <a:bodyPr/>
          <a:lstStyle/>
          <a:p>
            <a:r>
              <a:rPr lang="en-US"/>
              <a:t>grc.osu.edu/OMAS</a:t>
            </a:r>
          </a:p>
        </p:txBody>
      </p:sp>
      <p:sp>
        <p:nvSpPr>
          <p:cNvPr id="6" name="Slide Number Placeholder 5">
            <a:extLst>
              <a:ext uri="{FF2B5EF4-FFF2-40B4-BE49-F238E27FC236}">
                <a16:creationId xmlns:a16="http://schemas.microsoft.com/office/drawing/2014/main" id="{59B7EDD8-D73D-045C-31D2-467B4CD45FAF}"/>
              </a:ext>
            </a:extLst>
          </p:cNvPr>
          <p:cNvSpPr>
            <a:spLocks noGrp="1"/>
          </p:cNvSpPr>
          <p:nvPr>
            <p:ph type="sldNum" sz="quarter" idx="12"/>
          </p:nvPr>
        </p:nvSpPr>
        <p:spPr/>
        <p:txBody>
          <a:bodyPr/>
          <a:lstStyle/>
          <a:p>
            <a:fld id="{0A669724-DD91-4AA3-A612-CAD27DEDD8B7}" type="slidenum">
              <a:rPr lang="en-US" smtClean="0"/>
              <a:t>2</a:t>
            </a:fld>
            <a:endParaRPr lang="en-US"/>
          </a:p>
        </p:txBody>
      </p:sp>
      <p:sp>
        <p:nvSpPr>
          <p:cNvPr id="8" name="TextBox 7">
            <a:extLst>
              <a:ext uri="{FF2B5EF4-FFF2-40B4-BE49-F238E27FC236}">
                <a16:creationId xmlns:a16="http://schemas.microsoft.com/office/drawing/2014/main" id="{AB204353-DF1F-1738-4715-A07DD066CAFA}"/>
              </a:ext>
            </a:extLst>
          </p:cNvPr>
          <p:cNvSpPr txBox="1"/>
          <p:nvPr/>
        </p:nvSpPr>
        <p:spPr>
          <a:xfrm>
            <a:off x="6096000" y="4482100"/>
            <a:ext cx="5534703" cy="734945"/>
          </a:xfrm>
          <a:prstGeom prst="rect">
            <a:avLst/>
          </a:prstGeom>
          <a:noFill/>
        </p:spPr>
        <p:txBody>
          <a:bodyPr wrap="square">
            <a:spAutoFit/>
          </a:bodyPr>
          <a:lstStyle/>
          <a:p>
            <a:pPr marL="0" indent="0">
              <a:lnSpc>
                <a:spcPct val="120000"/>
              </a:lnSpc>
              <a:buFont typeface="Arial" panose="020B0604020202020204" pitchFamily="34" charset="0"/>
              <a:buNone/>
            </a:pPr>
            <a:r>
              <a:rPr lang="en-US" sz="1800" b="1" baseline="30000"/>
              <a:t>1</a:t>
            </a:r>
            <a:r>
              <a:rPr lang="en-US" sz="1800" b="1"/>
              <a:t>The Ohio State University College of Public Health</a:t>
            </a:r>
          </a:p>
          <a:p>
            <a:pPr marL="0" indent="0">
              <a:lnSpc>
                <a:spcPct val="120000"/>
              </a:lnSpc>
              <a:buFont typeface="Arial" panose="020B0604020202020204" pitchFamily="34" charset="0"/>
              <a:buNone/>
            </a:pPr>
            <a:r>
              <a:rPr lang="en-US" sz="1800" b="1" baseline="30000"/>
              <a:t>2</a:t>
            </a:r>
            <a:r>
              <a:rPr lang="en-US" sz="1800" b="1"/>
              <a:t>University of Mount Union</a:t>
            </a:r>
          </a:p>
        </p:txBody>
      </p:sp>
    </p:spTree>
    <p:extLst>
      <p:ext uri="{BB962C8B-B14F-4D97-AF65-F5344CB8AC3E}">
        <p14:creationId xmlns:p14="http://schemas.microsoft.com/office/powerpoint/2010/main" val="392714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20</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03102" y="1351317"/>
            <a:ext cx="5468936"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From 2019 to 2023, e-cigarette/vaping prevalence remained consistent among adults with a college education or higher degree.</a:t>
            </a:r>
          </a:p>
          <a:p>
            <a:pPr marL="285750" indent="-285750">
              <a:buFont typeface="Arial" panose="020B0604020202020204" pitchFamily="34" charset="0"/>
              <a:buChar char="•"/>
            </a:pPr>
            <a:r>
              <a:rPr lang="en-US" dirty="0"/>
              <a:t>In contrast, adults with less than a college degree experienced an increase in e-cigarette/vaping prevalence.</a:t>
            </a:r>
            <a:endParaRPr lang="en-US" dirty="0">
              <a:cs typeface="Calibri"/>
            </a:endParaRPr>
          </a:p>
          <a:p>
            <a:pPr marL="285750" indent="-285750">
              <a:buFont typeface="Arial" panose="020B0604020202020204" pitchFamily="34" charset="0"/>
              <a:buChar char="•"/>
            </a:pPr>
            <a:r>
              <a:rPr lang="en-US" dirty="0"/>
              <a:t>The education-related differences are widening when comparing those with a college degree or higher level of education to those with less education.</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A similar pattern is observed when using income as a measure of socioeconomic status: the highest income group had the smallest increase in prevalence over time, and lower income groups increased prevalence to a greater extent from 2019 to 2023.</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fontScale="90000"/>
          </a:bodyPr>
          <a:lstStyle/>
          <a:p>
            <a:r>
              <a:rPr lang="en-US"/>
              <a:t>E-cigarette/vaping prevalence increased over time for all education groups except those with a 4-year college degree or more</a:t>
            </a:r>
          </a:p>
        </p:txBody>
      </p:sp>
      <p:sp>
        <p:nvSpPr>
          <p:cNvPr id="6" name="TextBox 1">
            <a:extLst>
              <a:ext uri="{FF2B5EF4-FFF2-40B4-BE49-F238E27FC236}">
                <a16:creationId xmlns:a16="http://schemas.microsoft.com/office/drawing/2014/main" id="{8C136699-B42F-BF73-D245-501178D53B58}"/>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a number of people with different colored lines&#10;&#10;AI-generated content may be incorrect.">
            <a:extLst>
              <a:ext uri="{FF2B5EF4-FFF2-40B4-BE49-F238E27FC236}">
                <a16:creationId xmlns:a16="http://schemas.microsoft.com/office/drawing/2014/main" id="{FBED5F19-BBC5-1BEC-7967-36DACD3AC02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17962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21</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03101" y="1467180"/>
            <a:ext cx="5640663" cy="4857420"/>
          </a:xfrm>
        </p:spPr>
        <p:txBody>
          <a:bodyPr vert="horz" lIns="91440" tIns="45720" rIns="91440" bIns="45720" rtlCol="0" anchor="t">
            <a:noAutofit/>
          </a:bodyPr>
          <a:lstStyle/>
          <a:p>
            <a:pPr marL="285750" indent="-285750">
              <a:buFont typeface="Arial" panose="020B0604020202020204" pitchFamily="34" charset="0"/>
              <a:buChar char="•"/>
            </a:pPr>
            <a:r>
              <a:rPr lang="en-US" dirty="0"/>
              <a:t>Appalachian counties have consistently experienced the highest e-cigarette/vaping prevalence in Ohio.</a:t>
            </a:r>
          </a:p>
          <a:p>
            <a:pPr marL="285750" indent="-285750">
              <a:buFont typeface="Arial" panose="020B0604020202020204" pitchFamily="34" charset="0"/>
              <a:buChar char="•"/>
            </a:pPr>
            <a:r>
              <a:rPr lang="en-US" dirty="0"/>
              <a:t>All county types experienced an increase in e-cigarette/vaping prevalence from 2019 to 2023.</a:t>
            </a:r>
            <a:endParaRPr lang="en-US" dirty="0">
              <a:cs typeface="Calibri"/>
            </a:endParaRPr>
          </a:p>
          <a:p>
            <a:pPr marL="285750" indent="-285750">
              <a:buFont typeface="Arial" panose="020B0604020202020204" pitchFamily="34" charset="0"/>
              <a:buChar char="•"/>
            </a:pPr>
            <a:r>
              <a:rPr lang="en-US" dirty="0"/>
              <a:t>In 2019, e-cigarette/vaping prevalence did not vary considerably by county type (4.6% to 5.6%), but by 2023 the range in prevalence was greater (6.9% to 9.4%).</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County type differences in e-cigarette/vaping prevalence are less pronounced among adults aged 19-34 compared to all adults.</a:t>
            </a:r>
            <a:endParaRPr lang="en-US" dirty="0">
              <a:cs typeface="Calibri"/>
            </a:endParaRPr>
          </a:p>
          <a:p>
            <a:pPr marL="285750" indent="-285750">
              <a:buFont typeface="Arial" panose="020B0604020202020204" pitchFamily="34" charset="0"/>
              <a:buChar char="•"/>
            </a:pPr>
            <a:r>
              <a:rPr lang="en-US" dirty="0"/>
              <a:t>In 2023, the differences between Appalachian vs. other counties are most pronounced among low-income adults (&lt; 138% FPL).</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fontScale="90000"/>
          </a:bodyPr>
          <a:lstStyle/>
          <a:p>
            <a:r>
              <a:rPr lang="en-US"/>
              <a:t>E-cigarette/vaping prevalence increased over time in all county types, with the sharpest increase in Appalachian counties</a:t>
            </a:r>
          </a:p>
        </p:txBody>
      </p:sp>
      <p:sp>
        <p:nvSpPr>
          <p:cNvPr id="6" name="TextBox 1">
            <a:extLst>
              <a:ext uri="{FF2B5EF4-FFF2-40B4-BE49-F238E27FC236}">
                <a16:creationId xmlns:a16="http://schemas.microsoft.com/office/drawing/2014/main" id="{57538E88-BCE1-CD49-DB57-F7D4046D8C85}"/>
              </a:ext>
            </a:extLst>
          </p:cNvPr>
          <p:cNvSpPr txBox="1"/>
          <p:nvPr/>
        </p:nvSpPr>
        <p:spPr>
          <a:xfrm>
            <a:off x="286294" y="617709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6" name="Content Placeholder 15" descr="A graph of a number of people with different colored lines&#10;&#10;AI-generated content may be incorrect.">
            <a:extLst>
              <a:ext uri="{FF2B5EF4-FFF2-40B4-BE49-F238E27FC236}">
                <a16:creationId xmlns:a16="http://schemas.microsoft.com/office/drawing/2014/main" id="{03D22EF2-8AF5-9B8E-8002-19FD04DA49E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1044852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22</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03102" y="1351316"/>
            <a:ext cx="5586874" cy="4825365"/>
          </a:xfrm>
        </p:spPr>
        <p:txBody>
          <a:bodyPr vert="horz" lIns="91440" tIns="45720" rIns="91440" bIns="45720" rtlCol="0" anchor="t">
            <a:noAutofit/>
          </a:bodyPr>
          <a:lstStyle/>
          <a:p>
            <a:pPr marL="285750" indent="-285750">
              <a:buFont typeface="Arial" panose="020B0604020202020204" pitchFamily="34" charset="0"/>
              <a:buChar char="•"/>
            </a:pPr>
            <a:r>
              <a:rPr lang="en-US" dirty="0"/>
              <a:t>Adults 19-64 years who are enrolled in Medicaid or who are potentially eligible for Medicaid have consistently demonstrated the highest e-cigarette/ vaping prevalence. </a:t>
            </a:r>
          </a:p>
          <a:p>
            <a:pPr marL="285750" indent="-285750">
              <a:buFont typeface="Arial" panose="020B0604020202020204" pitchFamily="34" charset="0"/>
              <a:buChar char="•"/>
            </a:pPr>
            <a:r>
              <a:rPr lang="en-US" dirty="0"/>
              <a:t>Differences have widened since 2019, particularly among adults enrolled in Medicaid.</a:t>
            </a:r>
            <a:endParaRPr lang="en-US" dirty="0">
              <a:cs typeface="Calibri"/>
            </a:endParaRPr>
          </a:p>
          <a:p>
            <a:pPr marL="285750" indent="-285750">
              <a:buFont typeface="Arial" panose="020B0604020202020204" pitchFamily="34" charset="0"/>
              <a:buChar char="•"/>
            </a:pPr>
            <a:r>
              <a:rPr lang="en-US" dirty="0"/>
              <a:t>Those who are not potentially eligible for Medicaid have consistently experienced the lowest prevalence. </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Among women, the gap in e-cigarette/vaping prevalence narrowed over time for potentially eligible and not potentially eligible. </a:t>
            </a:r>
            <a:endParaRPr lang="en-US" dirty="0">
              <a:cs typeface="Calibri"/>
            </a:endParaRPr>
          </a:p>
          <a:p>
            <a:pPr marL="285750" indent="-285750">
              <a:buFont typeface="Arial" panose="020B0604020202020204" pitchFamily="34" charset="0"/>
              <a:buChar char="•"/>
            </a:pPr>
            <a:r>
              <a:rPr lang="en-US" dirty="0"/>
              <a:t>Among adults aged 40-64, prevalence is similar between potentially eligible and not potentially eligible.</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fontScale="90000"/>
          </a:bodyPr>
          <a:lstStyle/>
          <a:p>
            <a:r>
              <a:rPr lang="en-US"/>
              <a:t>E-cigarette/vaping prevalence increased more sharply among Medicaid-enrolled and those potentially eligible for Medicaid</a:t>
            </a:r>
          </a:p>
        </p:txBody>
      </p:sp>
      <p:sp>
        <p:nvSpPr>
          <p:cNvPr id="6" name="TextBox 1">
            <a:extLst>
              <a:ext uri="{FF2B5EF4-FFF2-40B4-BE49-F238E27FC236}">
                <a16:creationId xmlns:a16="http://schemas.microsoft.com/office/drawing/2014/main" id="{28D00774-6C1B-82F5-8F2F-9F75EFF19F72}"/>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a number of people with different colored lines&#10;&#10;AI-generated content may be incorrect.">
            <a:extLst>
              <a:ext uri="{FF2B5EF4-FFF2-40B4-BE49-F238E27FC236}">
                <a16:creationId xmlns:a16="http://schemas.microsoft.com/office/drawing/2014/main" id="{76A63CA3-1231-D6F4-1BB7-D3C6140F16B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59517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175846" y="4148703"/>
            <a:ext cx="11887200" cy="1642497"/>
          </a:xfrm>
        </p:spPr>
        <p:txBody>
          <a:bodyPr>
            <a:normAutofit fontScale="90000"/>
          </a:bodyPr>
          <a:lstStyle/>
          <a:p>
            <a:r>
              <a:rPr lang="en-US" sz="4900"/>
              <a:t>RESULTS: Trends in Binge Drinking from 2010-2023</a:t>
            </a:r>
            <a:br>
              <a:rPr lang="en-US"/>
            </a:br>
            <a:r>
              <a:rPr lang="en-US" sz="3200"/>
              <a:t>Past-month binge drinking among adults ages 19 and older in Ohio</a:t>
            </a:r>
            <a:endParaRPr lang="en-US" sz="3000"/>
          </a:p>
        </p:txBody>
      </p:sp>
    </p:spTree>
    <p:extLst>
      <p:ext uri="{BB962C8B-B14F-4D97-AF65-F5344CB8AC3E}">
        <p14:creationId xmlns:p14="http://schemas.microsoft.com/office/powerpoint/2010/main" val="2315042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24</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03101" y="1351317"/>
            <a:ext cx="5595839"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The binge drinking prevalence in Ohio increased from 17.6% in 2010 to 22.9% in 2023.</a:t>
            </a:r>
          </a:p>
          <a:p>
            <a:pPr marL="285750" indent="-285750">
              <a:buFont typeface="Arial" panose="020B0604020202020204" pitchFamily="34" charset="0"/>
              <a:buChar char="•"/>
            </a:pPr>
            <a:r>
              <a:rPr lang="en-US" dirty="0"/>
              <a:t>There has been a lot of variability in binge drinking prevalence among the youngest adults, increasing through 2019 but then sharply decreasing during the pandemic.</a:t>
            </a:r>
            <a:endParaRPr lang="en-US" dirty="0">
              <a:cs typeface="Calibri"/>
            </a:endParaRPr>
          </a:p>
          <a:p>
            <a:pPr marL="285750" indent="-285750">
              <a:buFont typeface="Arial" panose="020B0604020202020204" pitchFamily="34" charset="0"/>
              <a:buChar char="•"/>
            </a:pPr>
            <a:r>
              <a:rPr lang="en-US" dirty="0"/>
              <a:t>The 45-64 age group demonstrated a sharp increase, from 14.4% to 24.3%.</a:t>
            </a:r>
            <a:endParaRPr lang="en-US" dirty="0">
              <a:cs typeface="Calibri"/>
            </a:endParaRPr>
          </a:p>
          <a:p>
            <a:pPr marL="285750" indent="-285750">
              <a:buFont typeface="Arial" panose="020B0604020202020204" pitchFamily="34" charset="0"/>
              <a:buChar char="•"/>
            </a:pPr>
            <a:r>
              <a:rPr lang="en-US" dirty="0"/>
              <a:t>Adults 65 years or older demonstrated a two-fold increase in prevalence, from 4.3% to 9.1%.</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Males have consistently had a higher prevalence of binge drinking compared to females. However, the gap has been narrowing over time.</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a:bodyPr>
          <a:lstStyle/>
          <a:p>
            <a:r>
              <a:rPr lang="en-US"/>
              <a:t>Over time, past-month binge drinking has increased for all groups except the youngest adults (age 19-24 years)</a:t>
            </a:r>
          </a:p>
        </p:txBody>
      </p:sp>
      <p:sp>
        <p:nvSpPr>
          <p:cNvPr id="6" name="TextBox 1">
            <a:extLst>
              <a:ext uri="{FF2B5EF4-FFF2-40B4-BE49-F238E27FC236}">
                <a16:creationId xmlns:a16="http://schemas.microsoft.com/office/drawing/2014/main" id="{377C2372-B0D8-C8AC-4663-29C3E22417C2}"/>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6" name="Content Placeholder 15" descr="A graph of a number of people with different colored lines&#10;&#10;AI-generated content may be incorrect.">
            <a:extLst>
              <a:ext uri="{FF2B5EF4-FFF2-40B4-BE49-F238E27FC236}">
                <a16:creationId xmlns:a16="http://schemas.microsoft.com/office/drawing/2014/main" id="{4ECA73C6-3DD3-22D0-CBC2-FE9BDF56811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1476650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dirty="0">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096000" y="1467180"/>
            <a:ext cx="5549152"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All education groups experienced an increase in binge drinking over time from 2010 to 2023.</a:t>
            </a:r>
          </a:p>
          <a:p>
            <a:pPr marL="285750" indent="-285750">
              <a:buFont typeface="Arial" panose="020B0604020202020204" pitchFamily="34" charset="0"/>
              <a:buChar char="•"/>
            </a:pPr>
            <a:r>
              <a:rPr lang="en-US" dirty="0"/>
              <a:t>Education-related gaps in binge drinking narrowed over time, largely driven by sharp increases in binge drinking prevalence among adults with less than a high school education since 2019.</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Historically, binge drinking was more prevalent among higher income groups. Since 2015, binge drinking prevalence has been rising sharply among low-income adults (&lt; 138% FPL).</a:t>
            </a:r>
            <a:endParaRPr lang="en-US" dirty="0">
              <a:cs typeface="Calibri"/>
            </a:endParaRPr>
          </a:p>
          <a:p>
            <a:pPr marL="285750" indent="-285750">
              <a:buFont typeface="Arial" panose="020B0604020202020204" pitchFamily="34" charset="0"/>
              <a:buChar char="•"/>
            </a:pPr>
            <a:r>
              <a:rPr lang="en-US" dirty="0"/>
              <a:t>In 2023, binge drinking prevalence was similar between the highest income (&gt; 400% FPL) and the lowest income (&lt; 138% FPL) groups.</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a:bodyPr>
          <a:lstStyle/>
          <a:p>
            <a:r>
              <a:rPr lang="en-US"/>
              <a:t>Binge drinking prevalence increased over time, and more rapidly during the COVID-19 pandemic, for most groups</a:t>
            </a:r>
          </a:p>
        </p:txBody>
      </p:sp>
      <p:sp>
        <p:nvSpPr>
          <p:cNvPr id="6" name="TextBox 1">
            <a:extLst>
              <a:ext uri="{FF2B5EF4-FFF2-40B4-BE49-F238E27FC236}">
                <a16:creationId xmlns:a16="http://schemas.microsoft.com/office/drawing/2014/main" id="{8A6DC747-2A43-4F23-9E03-97BEBA1DF9B6}"/>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a number of people in the middle of a line&#10;&#10;AI-generated content may be incorrect.">
            <a:extLst>
              <a:ext uri="{FF2B5EF4-FFF2-40B4-BE49-F238E27FC236}">
                <a16:creationId xmlns:a16="http://schemas.microsoft.com/office/drawing/2014/main" id="{D04515CF-0356-69B4-4647-FB392D92175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2096923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26</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03101" y="1483054"/>
            <a:ext cx="5640663"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All county types experienced an increase in binge drinking prevalence from 2010 to 2023.</a:t>
            </a:r>
          </a:p>
          <a:p>
            <a:pPr marL="285750" indent="-285750">
              <a:buFont typeface="Arial" panose="020B0604020202020204" pitchFamily="34" charset="0"/>
              <a:buChar char="•"/>
            </a:pPr>
            <a:r>
              <a:rPr lang="en-US" dirty="0"/>
              <a:t>Only rural Appalachian counties continued to experience an increase in binge drinking from 2021 to 2023.</a:t>
            </a:r>
            <a:endParaRPr lang="en-US" dirty="0">
              <a:cs typeface="Calibri"/>
            </a:endParaRPr>
          </a:p>
          <a:p>
            <a:pPr marL="285750" indent="-285750">
              <a:buFont typeface="Arial" panose="020B0604020202020204" pitchFamily="34" charset="0"/>
              <a:buChar char="•"/>
            </a:pPr>
            <a:r>
              <a:rPr lang="en-US" dirty="0"/>
              <a:t>County type differences have been similar over time, as evidenced by a similar range in binge drinking prevalence in 2010 and 2023. </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County type differences are not as pronounced among males as they are among females over time.</a:t>
            </a:r>
            <a:endParaRPr lang="en-US" dirty="0">
              <a:cs typeface="Calibri"/>
            </a:endParaRPr>
          </a:p>
          <a:p>
            <a:pPr marL="285750" indent="-285750">
              <a:buFont typeface="Arial" panose="020B0604020202020204" pitchFamily="34" charset="0"/>
              <a:buChar char="•"/>
            </a:pPr>
            <a:r>
              <a:rPr lang="en-US" dirty="0"/>
              <a:t>County type in binge drinking over time are similar among low-income and high-income adults.</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fontScale="90000"/>
          </a:bodyPr>
          <a:lstStyle/>
          <a:p>
            <a:r>
              <a:rPr lang="en-US"/>
              <a:t>Binge drinking has been increasing for all county types since 2015, with sharp increases among rural Appalachian counties</a:t>
            </a:r>
          </a:p>
        </p:txBody>
      </p:sp>
      <p:sp>
        <p:nvSpPr>
          <p:cNvPr id="6" name="TextBox 1">
            <a:extLst>
              <a:ext uri="{FF2B5EF4-FFF2-40B4-BE49-F238E27FC236}">
                <a16:creationId xmlns:a16="http://schemas.microsoft.com/office/drawing/2014/main" id="{1977F6A2-260C-6203-241C-63D7171D0264}"/>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drinking and drinking&#10;&#10;AI-generated content may be incorrect.">
            <a:extLst>
              <a:ext uri="{FF2B5EF4-FFF2-40B4-BE49-F238E27FC236}">
                <a16:creationId xmlns:a16="http://schemas.microsoft.com/office/drawing/2014/main" id="{2C4C4265-8FF5-61AC-DEF8-C1D3F79EAAC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2895550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27</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03102" y="1467180"/>
            <a:ext cx="5586874"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All groups experienced an increase in the prevalence of binge drinking from 2010 to 2023.</a:t>
            </a:r>
          </a:p>
          <a:p>
            <a:pPr marL="285750" indent="-285750">
              <a:buFont typeface="Arial" panose="020B0604020202020204" pitchFamily="34" charset="0"/>
              <a:buChar char="•"/>
            </a:pPr>
            <a:r>
              <a:rPr lang="en-US" dirty="0"/>
              <a:t>Differences in binge drinking prevalence among groups defined by Medicaid status have decreased over time.</a:t>
            </a:r>
            <a:endParaRPr lang="en-US" dirty="0">
              <a:cs typeface="Calibri"/>
            </a:endParaRPr>
          </a:p>
          <a:p>
            <a:pPr marL="285750" indent="-285750">
              <a:buFont typeface="Arial" panose="020B0604020202020204" pitchFamily="34" charset="0"/>
              <a:buChar char="•"/>
            </a:pPr>
            <a:r>
              <a:rPr lang="en-US" dirty="0"/>
              <a:t>From 2021 to 2023, binge drinking prevalence increased among potentially eligible adults and decreased among not potentially eligible adults.</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Over time, the binge drinking prevalence differences between the three groups defined by Medicaid status/eligibility are greater for males than females.</a:t>
            </a:r>
            <a:endParaRPr lang="en-US" dirty="0">
              <a:cs typeface="Calibri"/>
            </a:endParaRPr>
          </a:p>
          <a:p>
            <a:pPr marL="285750" indent="-285750">
              <a:buFont typeface="Arial" panose="020B0604020202020204" pitchFamily="34" charset="0"/>
              <a:buChar char="•"/>
            </a:pPr>
            <a:r>
              <a:rPr lang="en-US" dirty="0"/>
              <a:t>Among adults aged 50-64, binge drinking prevalence is similar between the three groups defined by Medicaid status/eligibility.</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a:bodyPr>
          <a:lstStyle/>
          <a:p>
            <a:r>
              <a:rPr lang="en-US"/>
              <a:t>Adults aged 19-64 years and enrolled in Medicaid have had the lowest prevalence of binge drinking over time</a:t>
            </a:r>
          </a:p>
        </p:txBody>
      </p:sp>
      <p:sp>
        <p:nvSpPr>
          <p:cNvPr id="6" name="TextBox 1">
            <a:extLst>
              <a:ext uri="{FF2B5EF4-FFF2-40B4-BE49-F238E27FC236}">
                <a16:creationId xmlns:a16="http://schemas.microsoft.com/office/drawing/2014/main" id="{088F7794-97FD-F588-DCCF-0D532B0CB05D}"/>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6" name="Content Placeholder 15" descr="A graph of a number of people with ageing&#10;&#10;AI-generated content may be incorrect.">
            <a:extLst>
              <a:ext uri="{FF2B5EF4-FFF2-40B4-BE49-F238E27FC236}">
                <a16:creationId xmlns:a16="http://schemas.microsoft.com/office/drawing/2014/main" id="{33316CA7-3856-B959-9B0F-B53025F5FF2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96560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175846" y="4148703"/>
            <a:ext cx="11887200" cy="1642497"/>
          </a:xfrm>
        </p:spPr>
        <p:txBody>
          <a:bodyPr>
            <a:normAutofit/>
          </a:bodyPr>
          <a:lstStyle/>
          <a:p>
            <a:r>
              <a:rPr lang="en-US" sz="4900" dirty="0"/>
              <a:t>RESULTS: Marijuana Use in 2023</a:t>
            </a:r>
            <a:br>
              <a:rPr lang="en-US" dirty="0"/>
            </a:br>
            <a:r>
              <a:rPr lang="en-US" sz="3200" dirty="0"/>
              <a:t>Past-month use of marijuana among adults ages 19 and older in Ohio</a:t>
            </a:r>
            <a:endParaRPr lang="en-US" sz="3000" dirty="0"/>
          </a:p>
        </p:txBody>
      </p:sp>
    </p:spTree>
    <p:extLst>
      <p:ext uri="{BB962C8B-B14F-4D97-AF65-F5344CB8AC3E}">
        <p14:creationId xmlns:p14="http://schemas.microsoft.com/office/powerpoint/2010/main" val="3841665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29</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354763" y="1587260"/>
            <a:ext cx="5371072"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In 2023, over one-quarter of adults between ages 19 and 34  used marijuana, cannabis, or THC in the past 30 days</a:t>
            </a:r>
          </a:p>
          <a:p>
            <a:pPr marL="285750" indent="-285750">
              <a:buFont typeface="Arial" panose="020B0604020202020204" pitchFamily="34" charset="0"/>
              <a:buChar char="•"/>
            </a:pPr>
            <a:r>
              <a:rPr lang="en-US" dirty="0"/>
              <a:t>The prevalence of marijuana, cannabis, or THC use is low among those 65 years or older.</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Males have a higher prevalence of marijuana, cannabis, or THC use compared to females (20.1% vs. 16.0%). </a:t>
            </a:r>
          </a:p>
          <a:p>
            <a:pPr marL="285750" indent="-285750">
              <a:buFont typeface="Arial" panose="020B0604020202020204" pitchFamily="34" charset="0"/>
              <a:buChar char="•"/>
            </a:pPr>
            <a:r>
              <a:rPr lang="en-US" dirty="0"/>
              <a:t>Age-related differences in prevalence are consistent for males and females.</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a:bodyPr>
          <a:lstStyle/>
          <a:p>
            <a:r>
              <a:rPr lang="en-US" dirty="0"/>
              <a:t>Nearly 1 in 5 adults in Ohio had used marijuana, cannabis, or THC in the past month in 2023</a:t>
            </a:r>
          </a:p>
        </p:txBody>
      </p:sp>
      <p:sp>
        <p:nvSpPr>
          <p:cNvPr id="6" name="TextBox 1">
            <a:extLst>
              <a:ext uri="{FF2B5EF4-FFF2-40B4-BE49-F238E27FC236}">
                <a16:creationId xmlns:a16="http://schemas.microsoft.com/office/drawing/2014/main" id="{CE767BF3-2E06-7F85-2D25-3029B7C7B764}"/>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6" name="Content Placeholder 15" descr="A graph of different colored bars&#10;&#10;AI-generated content may be incorrect.">
            <a:extLst>
              <a:ext uri="{FF2B5EF4-FFF2-40B4-BE49-F238E27FC236}">
                <a16:creationId xmlns:a16="http://schemas.microsoft.com/office/drawing/2014/main" id="{AF3AFF14-C62B-CE82-E76A-BBDD9D78F74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Tree>
    <p:extLst>
      <p:ext uri="{BB962C8B-B14F-4D97-AF65-F5344CB8AC3E}">
        <p14:creationId xmlns:p14="http://schemas.microsoft.com/office/powerpoint/2010/main" val="165034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29C7-E457-B974-9FD7-C78D8D5D6278}"/>
              </a:ext>
            </a:extLst>
          </p:cNvPr>
          <p:cNvSpPr>
            <a:spLocks noGrp="1"/>
          </p:cNvSpPr>
          <p:nvPr>
            <p:ph type="title"/>
          </p:nvPr>
        </p:nvSpPr>
        <p:spPr/>
        <p:txBody>
          <a:bodyPr/>
          <a:lstStyle/>
          <a:p>
            <a:r>
              <a:rPr lang="en-US">
                <a:latin typeface="+mn-lt"/>
              </a:rPr>
              <a:t>Executive Summary</a:t>
            </a:r>
          </a:p>
        </p:txBody>
      </p:sp>
      <p:sp>
        <p:nvSpPr>
          <p:cNvPr id="3" name="Content Placeholder 2">
            <a:extLst>
              <a:ext uri="{FF2B5EF4-FFF2-40B4-BE49-F238E27FC236}">
                <a16:creationId xmlns:a16="http://schemas.microsoft.com/office/drawing/2014/main" id="{8FDAD658-15C8-5D63-C087-97D5B6C70376}"/>
              </a:ext>
            </a:extLst>
          </p:cNvPr>
          <p:cNvSpPr>
            <a:spLocks noGrp="1"/>
          </p:cNvSpPr>
          <p:nvPr>
            <p:ph sz="half" idx="1"/>
          </p:nvPr>
        </p:nvSpPr>
        <p:spPr>
          <a:xfrm>
            <a:off x="290743" y="1213552"/>
            <a:ext cx="11793394" cy="4386443"/>
          </a:xfrm>
        </p:spPr>
        <p:txBody>
          <a:bodyPr vert="horz" lIns="91440" tIns="45720" rIns="91440" bIns="45720" numCol="1" rtlCol="0" anchor="t">
            <a:noAutofit/>
          </a:bodyPr>
          <a:lstStyle/>
          <a:p>
            <a:r>
              <a:rPr lang="en-US" b="1" dirty="0"/>
              <a:t>Summary: </a:t>
            </a:r>
            <a:r>
              <a:rPr lang="en-US" dirty="0"/>
              <a:t>Substance use remains a serious issue for many adult Ohioans. While cigarette smoking continues to decline, vaping has increased. Recreational marijuana use is now legal in Ohio; thus, it will be important to track trends in marijuana use going forward. </a:t>
            </a:r>
            <a:endParaRPr lang="en-US" dirty="0">
              <a:latin typeface="+mn-lt"/>
            </a:endParaRPr>
          </a:p>
          <a:p>
            <a:pPr>
              <a:lnSpc>
                <a:spcPct val="100000"/>
              </a:lnSpc>
            </a:pPr>
            <a:r>
              <a:rPr lang="en-US" b="1" dirty="0">
                <a:latin typeface="+mn-lt"/>
              </a:rPr>
              <a:t>Key Findings</a:t>
            </a:r>
            <a:r>
              <a:rPr lang="en-US" b="1" dirty="0"/>
              <a:t>*:</a:t>
            </a:r>
            <a:r>
              <a:rPr lang="en-US" b="1" dirty="0">
                <a:cs typeface="Arial"/>
              </a:rPr>
              <a:t> </a:t>
            </a:r>
            <a:endParaRPr lang="en-US" dirty="0">
              <a:latin typeface="+mn-lt"/>
              <a:cs typeface="Arial"/>
            </a:endParaRPr>
          </a:p>
          <a:p>
            <a:pPr marL="342900" indent="-342900">
              <a:lnSpc>
                <a:spcPct val="100000"/>
              </a:lnSpc>
              <a:buAutoNum type="arabicPeriod"/>
            </a:pPr>
            <a:r>
              <a:rPr lang="en-US" dirty="0">
                <a:latin typeface="+mn-lt"/>
              </a:rPr>
              <a:t>The smoking prevalence in Ohio in 2023 (13.9%) was nearly half of what it was in 2010 (25%). However, e-cigarette and vape use increased from 5% in 2019 to 7.3% in 2023. </a:t>
            </a:r>
            <a:endParaRPr lang="en-US" dirty="0">
              <a:latin typeface="+mn-lt"/>
              <a:cs typeface="Calibri"/>
            </a:endParaRPr>
          </a:p>
          <a:p>
            <a:pPr marL="342900" indent="-342900">
              <a:lnSpc>
                <a:spcPct val="100000"/>
              </a:lnSpc>
              <a:buAutoNum type="arabicPeriod"/>
            </a:pPr>
            <a:r>
              <a:rPr lang="en-US" dirty="0"/>
              <a:t>Binge drinking prevalence increased in Ohio, from 17.6% in 2010 to 22.9% in 2023. </a:t>
            </a:r>
            <a:endParaRPr lang="en-US" dirty="0">
              <a:cs typeface="Calibri"/>
            </a:endParaRPr>
          </a:p>
          <a:p>
            <a:pPr marL="342900" indent="-342900">
              <a:buAutoNum type="arabicPeriod"/>
            </a:pPr>
            <a:r>
              <a:rPr lang="en-US" dirty="0">
                <a:latin typeface="+mn-lt"/>
              </a:rPr>
              <a:t>In 2023, n</a:t>
            </a:r>
            <a:r>
              <a:rPr lang="en-US" dirty="0"/>
              <a:t>early 1 in 5 adults in Ohio had used marijuana, cannabis, or THC in the past month.</a:t>
            </a:r>
            <a:endParaRPr lang="en-US" dirty="0">
              <a:latin typeface="+mn-lt"/>
              <a:cs typeface="Calibri"/>
            </a:endParaRPr>
          </a:p>
          <a:p>
            <a:pPr marL="342900" indent="-342900">
              <a:buFont typeface="Arial" panose="020B0604020202020204" pitchFamily="34" charset="0"/>
              <a:buAutoNum type="arabicPeriod"/>
            </a:pPr>
            <a:r>
              <a:rPr lang="en-US" dirty="0">
                <a:latin typeface="+mn-lt"/>
              </a:rPr>
              <a:t>Differences still exist, as these three behaviors are more common among younger adults and adults with a lower level of education. However, smoking is more common in Appalachian counties and vaping, binge drinking, and marijuana use are more common in Metropolitan counties. Smoking is also more common among working-age adults enrolled in Medicaid and those potentially eligible for Medicaid.</a:t>
            </a:r>
            <a:endParaRPr lang="en-US" dirty="0">
              <a:latin typeface="+mn-lt"/>
              <a:cs typeface="Calibri"/>
            </a:endParaRPr>
          </a:p>
          <a:p>
            <a:pPr marL="342900" indent="-342900">
              <a:lnSpc>
                <a:spcPct val="100000"/>
              </a:lnSpc>
              <a:buAutoNum type="arabicPeriod"/>
            </a:pPr>
            <a:r>
              <a:rPr lang="en-US" dirty="0"/>
              <a:t>Fewer than 1 in 5 adults reported receiving a prescription for an opioid in Ohio in 2023. Misuse is more common among adults with less than a high school education, </a:t>
            </a:r>
            <a:r>
              <a:rPr lang="en-US" dirty="0">
                <a:latin typeface="+mn-lt"/>
              </a:rPr>
              <a:t>living in Metropolitan counties, and enrolled in and potentially eligible for Medicaid.</a:t>
            </a:r>
            <a:endParaRPr lang="en-US" dirty="0">
              <a:cs typeface="Calibri" panose="020F0502020204030204"/>
            </a:endParaRPr>
          </a:p>
          <a:p>
            <a:pPr>
              <a:lnSpc>
                <a:spcPct val="100000"/>
              </a:lnSpc>
            </a:pPr>
            <a:endParaRPr lang="en-US" i="1" dirty="0">
              <a:latin typeface="+mn-lt"/>
              <a:cs typeface="Arial"/>
            </a:endParaRPr>
          </a:p>
          <a:p>
            <a:pPr marL="285750" indent="-285750">
              <a:lnSpc>
                <a:spcPct val="100000"/>
              </a:lnSpc>
              <a:buAutoNum type="arabicPeriod"/>
            </a:pPr>
            <a:endParaRPr lang="en-US" dirty="0">
              <a:latin typeface="+mn-lt"/>
              <a:cs typeface="Arial"/>
            </a:endParaRPr>
          </a:p>
          <a:p>
            <a:endParaRPr lang="en-US" dirty="0">
              <a:latin typeface="+mn-lt"/>
            </a:endParaRPr>
          </a:p>
        </p:txBody>
      </p:sp>
      <p:sp>
        <p:nvSpPr>
          <p:cNvPr id="4" name="Date Placeholder 3">
            <a:extLst>
              <a:ext uri="{FF2B5EF4-FFF2-40B4-BE49-F238E27FC236}">
                <a16:creationId xmlns:a16="http://schemas.microsoft.com/office/drawing/2014/main" id="{6B9A95D7-522E-F00B-E4BB-8F4B138BFF8D}"/>
              </a:ext>
            </a:extLst>
          </p:cNvPr>
          <p:cNvSpPr>
            <a:spLocks noGrp="1"/>
          </p:cNvSpPr>
          <p:nvPr>
            <p:ph type="dt" sz="half" idx="10"/>
          </p:nvPr>
        </p:nvSpPr>
        <p:spPr>
          <a:xfrm>
            <a:off x="465546" y="6288087"/>
            <a:ext cx="4153263" cy="501649"/>
          </a:xfrm>
        </p:spPr>
        <p:txBody>
          <a:bodyPr/>
          <a:lstStyle/>
          <a:p>
            <a:r>
              <a:rPr lang="en-US"/>
              <a:t>Trends in Substance Use, 2023 OMAS</a:t>
            </a:r>
          </a:p>
        </p:txBody>
      </p:sp>
      <p:sp>
        <p:nvSpPr>
          <p:cNvPr id="5" name="Footer Placeholder 4">
            <a:extLst>
              <a:ext uri="{FF2B5EF4-FFF2-40B4-BE49-F238E27FC236}">
                <a16:creationId xmlns:a16="http://schemas.microsoft.com/office/drawing/2014/main" id="{A1B695E5-EB37-9EEA-A2A6-776764145E22}"/>
              </a:ext>
            </a:extLst>
          </p:cNvPr>
          <p:cNvSpPr>
            <a:spLocks noGrp="1"/>
          </p:cNvSpPr>
          <p:nvPr>
            <p:ph type="ftr" sz="quarter" idx="11"/>
          </p:nvPr>
        </p:nvSpPr>
        <p:spPr/>
        <p:txBody>
          <a:bodyPr/>
          <a:lstStyle/>
          <a:p>
            <a:r>
              <a:rPr lang="en-US" sz="1800"/>
              <a:t>grc.osu.edu/OMAS</a:t>
            </a:r>
          </a:p>
        </p:txBody>
      </p:sp>
      <p:sp>
        <p:nvSpPr>
          <p:cNvPr id="6" name="Slide Number Placeholder 5">
            <a:extLst>
              <a:ext uri="{FF2B5EF4-FFF2-40B4-BE49-F238E27FC236}">
                <a16:creationId xmlns:a16="http://schemas.microsoft.com/office/drawing/2014/main" id="{B97A31D1-6151-8547-26F0-D5C7167FD918}"/>
              </a:ext>
            </a:extLst>
          </p:cNvPr>
          <p:cNvSpPr>
            <a:spLocks noGrp="1"/>
          </p:cNvSpPr>
          <p:nvPr>
            <p:ph type="sldNum" sz="quarter" idx="12"/>
          </p:nvPr>
        </p:nvSpPr>
        <p:spPr/>
        <p:txBody>
          <a:bodyPr/>
          <a:lstStyle/>
          <a:p>
            <a:fld id="{0A669724-DD91-4AA3-A612-CAD27DEDD8B7}" type="slidenum">
              <a:rPr lang="en-US" smtClean="0"/>
              <a:pPr/>
              <a:t>3</a:t>
            </a:fld>
            <a:endParaRPr lang="en-US"/>
          </a:p>
        </p:txBody>
      </p:sp>
      <p:sp>
        <p:nvSpPr>
          <p:cNvPr id="8" name="TextBox 1">
            <a:extLst>
              <a:ext uri="{FF2B5EF4-FFF2-40B4-BE49-F238E27FC236}">
                <a16:creationId xmlns:a16="http://schemas.microsoft.com/office/drawing/2014/main" id="{8918B390-EF6D-8DE2-C649-2E45B08570DC}"/>
              </a:ext>
            </a:extLst>
          </p:cNvPr>
          <p:cNvSpPr txBox="1"/>
          <p:nvPr/>
        </p:nvSpPr>
        <p:spPr>
          <a:xfrm>
            <a:off x="1830614" y="578085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spTree>
    <p:extLst>
      <p:ext uri="{BB962C8B-B14F-4D97-AF65-F5344CB8AC3E}">
        <p14:creationId xmlns:p14="http://schemas.microsoft.com/office/powerpoint/2010/main" val="238889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30</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39775" y="1483054"/>
            <a:ext cx="5577096"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In 2023, one-quarter of adults with less than a high school education had used marijuana, cannabis, or THC in the last month. </a:t>
            </a:r>
          </a:p>
          <a:p>
            <a:pPr marL="285750" indent="-285750">
              <a:buFont typeface="Arial" panose="020B0604020202020204" pitchFamily="34" charset="0"/>
              <a:buChar char="•"/>
            </a:pPr>
            <a:r>
              <a:rPr lang="en-US" dirty="0"/>
              <a:t>While the prevalence is lower among adults with a high school degree or some college, it is still one-fifth of the population. </a:t>
            </a:r>
          </a:p>
          <a:p>
            <a:r>
              <a:rPr lang="en-US" u="sng" dirty="0"/>
              <a:t>Additional Insights (Results Not Shown)</a:t>
            </a:r>
          </a:p>
          <a:p>
            <a:pPr marL="285750" indent="-285750">
              <a:buFont typeface="Arial" panose="020B0604020202020204" pitchFamily="34" charset="0"/>
              <a:buChar char="•"/>
            </a:pPr>
            <a:r>
              <a:rPr lang="en-US" dirty="0"/>
              <a:t>When examining the association between marijuana, cannabis, or THC use and income categories, adults in the lowest category (&lt; 138% FPL) have the highest prevalence of use.</a:t>
            </a:r>
            <a:endParaRPr lang="en-US" dirty="0">
              <a:cs typeface="Calibri"/>
            </a:endParaRPr>
          </a:p>
          <a:p>
            <a:pPr marL="285750" indent="-285750">
              <a:buFont typeface="Arial" panose="020B0604020202020204" pitchFamily="34" charset="0"/>
              <a:buChar char="•"/>
            </a:pPr>
            <a:r>
              <a:rPr lang="en-US" dirty="0"/>
              <a:t>Adults in the other three income groups have a similar use prevalence.</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87550" y="1"/>
            <a:ext cx="12104450" cy="1183586"/>
          </a:xfrm>
        </p:spPr>
        <p:txBody>
          <a:bodyPr>
            <a:normAutofit/>
          </a:bodyPr>
          <a:lstStyle/>
          <a:p>
            <a:r>
              <a:rPr lang="en-US" dirty="0"/>
              <a:t>Adults with less than a high school education have the highest prevalence of marijuana, cannabis, or THC use</a:t>
            </a:r>
          </a:p>
        </p:txBody>
      </p:sp>
      <p:sp>
        <p:nvSpPr>
          <p:cNvPr id="6" name="TextBox 1">
            <a:extLst>
              <a:ext uri="{FF2B5EF4-FFF2-40B4-BE49-F238E27FC236}">
                <a16:creationId xmlns:a16="http://schemas.microsoft.com/office/drawing/2014/main" id="{B47EC52D-2FA9-F7EC-249A-762E8EEFC0B6}"/>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different colored squares&#10;&#10;AI-generated content may be incorrect.">
            <a:extLst>
              <a:ext uri="{FF2B5EF4-FFF2-40B4-BE49-F238E27FC236}">
                <a16:creationId xmlns:a16="http://schemas.microsoft.com/office/drawing/2014/main" id="{D9193D9D-3011-5CC7-0979-B9AF4877146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Tree>
    <p:extLst>
      <p:ext uri="{BB962C8B-B14F-4D97-AF65-F5344CB8AC3E}">
        <p14:creationId xmlns:p14="http://schemas.microsoft.com/office/powerpoint/2010/main" val="219911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31</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354764" y="1467180"/>
            <a:ext cx="5468936"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In 2023, the prevalence of marijuana, cannabis, or THC use was similar among adults living in the rural Appalachian, rural non-Appalachian, and suburban counties.</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County type differences in the prevalence of marijuana, cannabis, or THC use are more pronounced for young adults (aged 19-34) compared to older adults (aged 50 and older).</a:t>
            </a:r>
          </a:p>
          <a:p>
            <a:pPr marL="285750" indent="-285750">
              <a:buFont typeface="Arial" panose="020B0604020202020204" pitchFamily="34" charset="0"/>
              <a:buChar char="•"/>
            </a:pPr>
            <a:r>
              <a:rPr lang="en-US" dirty="0"/>
              <a:t>Patterns in county type differences in use prevalence are similar for low-income and high-income groups.</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a:bodyPr>
          <a:lstStyle/>
          <a:p>
            <a:r>
              <a:rPr lang="en-US" dirty="0"/>
              <a:t>Past-month prevalence of marijuana, cannabis, or THC use is highest in metropolitan counties</a:t>
            </a:r>
          </a:p>
        </p:txBody>
      </p:sp>
      <p:sp>
        <p:nvSpPr>
          <p:cNvPr id="6" name="TextBox 1">
            <a:extLst>
              <a:ext uri="{FF2B5EF4-FFF2-40B4-BE49-F238E27FC236}">
                <a16:creationId xmlns:a16="http://schemas.microsoft.com/office/drawing/2014/main" id="{AA46BB99-93CB-A4CD-C7F0-80DC320137BB}"/>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different colored squares&#10;&#10;AI-generated content may be incorrect.">
            <a:extLst>
              <a:ext uri="{FF2B5EF4-FFF2-40B4-BE49-F238E27FC236}">
                <a16:creationId xmlns:a16="http://schemas.microsoft.com/office/drawing/2014/main" id="{DAC77AE6-4E46-D368-2AB7-D6A3B0BAE84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Tree>
    <p:extLst>
      <p:ext uri="{BB962C8B-B14F-4D97-AF65-F5344CB8AC3E}">
        <p14:creationId xmlns:p14="http://schemas.microsoft.com/office/powerpoint/2010/main" val="3423694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32</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75936" y="1483054"/>
            <a:ext cx="5647764"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In 2023, nearly one-third of adult Medicaid members aged  19-64 years had used marijuana, cannabis, or THC in the past 30 days. </a:t>
            </a:r>
          </a:p>
          <a:p>
            <a:pPr marL="285750" indent="-285750">
              <a:buFont typeface="Arial" panose="020B0604020202020204" pitchFamily="34" charset="0"/>
              <a:buChar char="•"/>
            </a:pPr>
            <a:r>
              <a:rPr lang="en-US" dirty="0"/>
              <a:t>Nearly one-quarter of adults potentially eligible for Medicaid had used marijuana, cannabis, or THC in the past 30 days. </a:t>
            </a:r>
          </a:p>
          <a:p>
            <a:r>
              <a:rPr lang="en-US" u="sng" dirty="0"/>
              <a:t>Additional Insights (Results Not Shown)</a:t>
            </a:r>
          </a:p>
          <a:p>
            <a:pPr marL="285750" indent="-285750">
              <a:buFont typeface="Arial" panose="020B0604020202020204" pitchFamily="34" charset="0"/>
              <a:buChar char="•"/>
            </a:pPr>
            <a:r>
              <a:rPr lang="en-US" dirty="0"/>
              <a:t>Patterns by Medicaid enrollment and eligibility are similar for males and females.</a:t>
            </a:r>
            <a:endParaRPr lang="en-US" dirty="0">
              <a:cs typeface="Calibri"/>
            </a:endParaRPr>
          </a:p>
          <a:p>
            <a:pPr marL="285750" indent="-285750">
              <a:buFont typeface="Arial" panose="020B0604020202020204" pitchFamily="34" charset="0"/>
              <a:buChar char="•"/>
            </a:pPr>
            <a:r>
              <a:rPr lang="en-US" dirty="0"/>
              <a:t>Differences in use prevalence by Medicaid status are less pronounced among young adults (aged 19-34) than they are for older adults (aged 50-64).</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a:bodyPr>
          <a:lstStyle/>
          <a:p>
            <a:r>
              <a:rPr lang="en-US" dirty="0"/>
              <a:t>Past-month prevalence of marijuana, cannabis, or THC use is highest among adults enrolled in Medicaid</a:t>
            </a:r>
          </a:p>
        </p:txBody>
      </p:sp>
      <p:sp>
        <p:nvSpPr>
          <p:cNvPr id="6" name="TextBox 1">
            <a:extLst>
              <a:ext uri="{FF2B5EF4-FFF2-40B4-BE49-F238E27FC236}">
                <a16:creationId xmlns:a16="http://schemas.microsoft.com/office/drawing/2014/main" id="{C4935BDD-D23B-63DB-112B-93E960590066}"/>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8" name="Content Placeholder 17" descr="A graph of a number of people with different colored squares&#10;&#10;AI-generated content may be incorrect.">
            <a:extLst>
              <a:ext uri="{FF2B5EF4-FFF2-40B4-BE49-F238E27FC236}">
                <a16:creationId xmlns:a16="http://schemas.microsoft.com/office/drawing/2014/main" id="{D582E895-FD6B-55FC-FFC0-36DBAF7FD8B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Tree>
    <p:extLst>
      <p:ext uri="{BB962C8B-B14F-4D97-AF65-F5344CB8AC3E}">
        <p14:creationId xmlns:p14="http://schemas.microsoft.com/office/powerpoint/2010/main" val="704113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175846" y="4148703"/>
            <a:ext cx="11887200" cy="1642497"/>
          </a:xfrm>
        </p:spPr>
        <p:txBody>
          <a:bodyPr>
            <a:normAutofit fontScale="90000"/>
          </a:bodyPr>
          <a:lstStyle/>
          <a:p>
            <a:r>
              <a:rPr lang="en-US" sz="4900" dirty="0"/>
              <a:t>RESULTS: Prescription pain reliever use in 2023</a:t>
            </a:r>
            <a:br>
              <a:rPr lang="en-US" dirty="0"/>
            </a:br>
            <a:r>
              <a:rPr lang="en-US" sz="3200" dirty="0"/>
              <a:t>Prescription pain reliever use and misuse among adults ages 19 and older in Ohio</a:t>
            </a:r>
            <a:endParaRPr lang="en-US" sz="3000" dirty="0"/>
          </a:p>
        </p:txBody>
      </p:sp>
    </p:spTree>
    <p:extLst>
      <p:ext uri="{BB962C8B-B14F-4D97-AF65-F5344CB8AC3E}">
        <p14:creationId xmlns:p14="http://schemas.microsoft.com/office/powerpoint/2010/main" val="3944197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34</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202830" y="1566920"/>
            <a:ext cx="5620870"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Fewer than 1 in 5 adults received a prescription for an opioid in Ohio in 2023.</a:t>
            </a:r>
          </a:p>
          <a:p>
            <a:pPr marL="285750" indent="-285750">
              <a:buFont typeface="Arial" panose="020B0604020202020204" pitchFamily="34" charset="0"/>
              <a:buChar char="•"/>
            </a:pPr>
            <a:r>
              <a:rPr lang="en-US" dirty="0"/>
              <a:t>Prescriptions increased with increasing age, from 9.4% among 19-24-year-olds to 22.7% among 65 and older.</a:t>
            </a:r>
            <a:endParaRPr lang="en-US" dirty="0">
              <a:cs typeface="Calibri"/>
            </a:endParaRPr>
          </a:p>
          <a:p>
            <a:pPr marL="285750" indent="-285750">
              <a:buFont typeface="Arial" panose="020B0604020202020204" pitchFamily="34" charset="0"/>
              <a:buChar char="•"/>
            </a:pPr>
            <a:r>
              <a:rPr lang="en-US" dirty="0"/>
              <a:t>Misuse of prescription opioids, defined as using an opioid not prescribed, is very low in Ohio and does not vary by age.</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Prevalence of receiving a prescription for an opioid pain reliever in the past 12 months was higher among females compared to males.</a:t>
            </a:r>
            <a:endParaRPr lang="en-US" dirty="0">
              <a:cs typeface="Calibri"/>
            </a:endParaRPr>
          </a:p>
          <a:p>
            <a:pPr marL="285750" indent="-285750">
              <a:buFont typeface="Arial" panose="020B0604020202020204" pitchFamily="34" charset="0"/>
              <a:buChar char="•"/>
            </a:pPr>
            <a:r>
              <a:rPr lang="en-US" dirty="0"/>
              <a:t>Prevalence of misuse was similar by gender.</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a:bodyPr>
          <a:lstStyle/>
          <a:p>
            <a:r>
              <a:rPr lang="en-US"/>
              <a:t>As age increases, the prevalence of receiving a prescription for an opioid pain reliever in the last 12 months increases</a:t>
            </a:r>
          </a:p>
        </p:txBody>
      </p:sp>
      <p:sp>
        <p:nvSpPr>
          <p:cNvPr id="6" name="TextBox 1">
            <a:extLst>
              <a:ext uri="{FF2B5EF4-FFF2-40B4-BE49-F238E27FC236}">
                <a16:creationId xmlns:a16="http://schemas.microsoft.com/office/drawing/2014/main" id="{42D1A1AE-DC8D-33EB-F48E-4584F7DBA0C2}"/>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different colored bars&#10;&#10;AI-generated content may be incorrect.">
            <a:extLst>
              <a:ext uri="{FF2B5EF4-FFF2-40B4-BE49-F238E27FC236}">
                <a16:creationId xmlns:a16="http://schemas.microsoft.com/office/drawing/2014/main" id="{0596F68E-B703-EFAF-F338-D952DED6CBB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Tree>
    <p:extLst>
      <p:ext uri="{BB962C8B-B14F-4D97-AF65-F5344CB8AC3E}">
        <p14:creationId xmlns:p14="http://schemas.microsoft.com/office/powerpoint/2010/main" val="1085460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42890" y="1483054"/>
            <a:ext cx="5680809"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1 in 5 adults who did not complete high school received a prescription for an opioid in 2023. </a:t>
            </a:r>
          </a:p>
          <a:p>
            <a:pPr marL="285750" indent="-285750">
              <a:buFont typeface="Arial" panose="020B0604020202020204" pitchFamily="34" charset="0"/>
              <a:buChar char="•"/>
            </a:pPr>
            <a:r>
              <a:rPr lang="en-US" dirty="0"/>
              <a:t>A lower percentage (12.8%) of adults with a college degree or higher received an opioid prescription.</a:t>
            </a:r>
            <a:endParaRPr lang="en-US" dirty="0">
              <a:cs typeface="Calibri"/>
            </a:endParaRPr>
          </a:p>
          <a:p>
            <a:pPr marL="285750" indent="-285750">
              <a:buFont typeface="Arial" panose="020B0604020202020204" pitchFamily="34" charset="0"/>
              <a:buChar char="•"/>
            </a:pPr>
            <a:r>
              <a:rPr lang="en-US" dirty="0"/>
              <a:t>Using an opioid not prescribed to oneself was most prevalent among adults with less than a high school education.</a:t>
            </a:r>
            <a:endParaRPr lang="en-US" dirty="0">
              <a:cs typeface="Calibri"/>
            </a:endParaRPr>
          </a:p>
          <a:p>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When using household income as a socioeconomic status measure, patterns were nearly identical.</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8" y="1"/>
            <a:ext cx="11840307" cy="1183586"/>
          </a:xfrm>
        </p:spPr>
        <p:txBody>
          <a:bodyPr>
            <a:normAutofit fontScale="90000"/>
          </a:bodyPr>
          <a:lstStyle/>
          <a:p>
            <a:r>
              <a:rPr lang="en-US"/>
              <a:t>As education increases, past-year prevalence of receiving an opioid pain reliever prescription and using one not prescribed decrease</a:t>
            </a:r>
          </a:p>
        </p:txBody>
      </p:sp>
      <p:sp>
        <p:nvSpPr>
          <p:cNvPr id="6" name="TextBox 1">
            <a:extLst>
              <a:ext uri="{FF2B5EF4-FFF2-40B4-BE49-F238E27FC236}">
                <a16:creationId xmlns:a16="http://schemas.microsoft.com/office/drawing/2014/main" id="{C30DAC67-0200-DE33-1805-17EEE9D58F9E}"/>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6" name="Content Placeholder 15" descr="A graph of different colored squares&#10;&#10;AI-generated content may be incorrect.">
            <a:extLst>
              <a:ext uri="{FF2B5EF4-FFF2-40B4-BE49-F238E27FC236}">
                <a16:creationId xmlns:a16="http://schemas.microsoft.com/office/drawing/2014/main" id="{1F114381-44C5-2A6D-B570-71BB258A4BA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2934804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36</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dirty="0"/>
              <a:t>In general, the prevalence of receiving an opioid prescription was similar by county type (range 15.8 – 17.6%).</a:t>
            </a:r>
          </a:p>
          <a:p>
            <a:pPr marL="285750" indent="-285750">
              <a:buFont typeface="Arial" panose="020B0604020202020204" pitchFamily="34" charset="0"/>
              <a:buChar char="•"/>
            </a:pPr>
            <a:r>
              <a:rPr lang="en-US" dirty="0"/>
              <a:t>Similarly, the misuse indicator suggests that there are not large differences by county type. Although, the prevalence was lowest in rural non-Appalachian counties. </a:t>
            </a:r>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Patterns in county type prevalence of prescription opioid pain reliever indicators were similar among males and females.</a:t>
            </a:r>
            <a:endParaRPr lang="en-US" dirty="0">
              <a:cs typeface="Calibri"/>
            </a:endParaRPr>
          </a:p>
          <a:p>
            <a:pPr marL="285750" indent="-285750">
              <a:buFont typeface="Arial" panose="020B0604020202020204" pitchFamily="34" charset="0"/>
              <a:buChar char="•"/>
            </a:pPr>
            <a:r>
              <a:rPr lang="en-US" dirty="0"/>
              <a:t>County type patterns are also similar for young adults (aged 19-34) and adults aged 50 and older.</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368300" y="1"/>
            <a:ext cx="11694745" cy="1183586"/>
          </a:xfrm>
        </p:spPr>
        <p:txBody>
          <a:bodyPr>
            <a:normAutofit/>
          </a:bodyPr>
          <a:lstStyle/>
          <a:p>
            <a:r>
              <a:rPr lang="en-US"/>
              <a:t>Opioid pain reliever prescriptions and misuse in the last 12 months did not vary considerably by county type in 2023</a:t>
            </a:r>
          </a:p>
        </p:txBody>
      </p:sp>
      <p:sp>
        <p:nvSpPr>
          <p:cNvPr id="6" name="TextBox 1">
            <a:extLst>
              <a:ext uri="{FF2B5EF4-FFF2-40B4-BE49-F238E27FC236}">
                <a16:creationId xmlns:a16="http://schemas.microsoft.com/office/drawing/2014/main" id="{B84E6860-775C-20B1-FA9E-7DB1E48C2865}"/>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different colored squares&#10;&#10;AI-generated content may be incorrect.">
            <a:extLst>
              <a:ext uri="{FF2B5EF4-FFF2-40B4-BE49-F238E27FC236}">
                <a16:creationId xmlns:a16="http://schemas.microsoft.com/office/drawing/2014/main" id="{CC170D79-1832-1B54-D8B5-38CFFC3068C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374806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Trends in Substance Use,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37</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248400" y="1551045"/>
            <a:ext cx="5575299" cy="4573828"/>
          </a:xfrm>
        </p:spPr>
        <p:txBody>
          <a:bodyPr vert="horz" lIns="91440" tIns="45720" rIns="91440" bIns="45720" rtlCol="0" anchor="t">
            <a:noAutofit/>
          </a:bodyPr>
          <a:lstStyle/>
          <a:p>
            <a:pPr marL="285750" indent="-285750">
              <a:buFont typeface="Arial" panose="020B0604020202020204" pitchFamily="34" charset="0"/>
              <a:buChar char="•"/>
            </a:pPr>
            <a:r>
              <a:rPr lang="en-US" dirty="0"/>
              <a:t>Working-age adults enrolled in Medicaid had the highest prevalence of receiving an opioid pain reliever prescription, followed by those not potentially eligible for Medicaid.</a:t>
            </a:r>
          </a:p>
          <a:p>
            <a:pPr marL="285750" indent="-285750">
              <a:buFont typeface="Arial" panose="020B0604020202020204" pitchFamily="34" charset="0"/>
              <a:buChar char="•"/>
            </a:pPr>
            <a:r>
              <a:rPr lang="en-US" dirty="0"/>
              <a:t>With respect to the misuse indicator, the prevalence was higher for potentially eligible and those enrolled in Medicaid compared to those not potentially eligible.</a:t>
            </a:r>
            <a:endParaRPr lang="en-US" dirty="0">
              <a:cs typeface="Calibri"/>
            </a:endParaRPr>
          </a:p>
          <a:p>
            <a:endParaRPr lang="en-US" dirty="0">
              <a:cs typeface="Calibri"/>
            </a:endParaRPr>
          </a:p>
          <a:p>
            <a:r>
              <a:rPr lang="en-US" u="sng" dirty="0"/>
              <a:t>Additional Insights (Results Not Shown)</a:t>
            </a:r>
          </a:p>
          <a:p>
            <a:pPr marL="285750" indent="-285750">
              <a:buFont typeface="Arial" panose="020B0604020202020204" pitchFamily="34" charset="0"/>
              <a:buChar char="•"/>
            </a:pPr>
            <a:r>
              <a:rPr lang="en-US" dirty="0"/>
              <a:t>Patterns in use and misuse were similar among males and females.</a:t>
            </a:r>
            <a:endParaRPr lang="en-US" dirty="0">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128954" y="1"/>
            <a:ext cx="12063046" cy="1183586"/>
          </a:xfrm>
        </p:spPr>
        <p:txBody>
          <a:bodyPr>
            <a:normAutofit fontScale="90000"/>
          </a:bodyPr>
          <a:lstStyle/>
          <a:p>
            <a:r>
              <a:rPr lang="en-US"/>
              <a:t>Opioid prescription pain reliever prescription in the last 12 months was most prevalent among working-age adults enrolled in Medicaid</a:t>
            </a:r>
          </a:p>
        </p:txBody>
      </p:sp>
      <p:sp>
        <p:nvSpPr>
          <p:cNvPr id="8" name="TextBox 1">
            <a:extLst>
              <a:ext uri="{FF2B5EF4-FFF2-40B4-BE49-F238E27FC236}">
                <a16:creationId xmlns:a16="http://schemas.microsoft.com/office/drawing/2014/main" id="{79440531-8FC0-6E7D-C5B3-ECE7F926968A}"/>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10 for more guidance.</a:t>
            </a:r>
            <a:endParaRPr lang="en-US" dirty="0"/>
          </a:p>
        </p:txBody>
      </p:sp>
      <p:pic>
        <p:nvPicPr>
          <p:cNvPr id="12" name="Content Placeholder 11" descr="A graph of different colored squares&#10;&#10;AI-generated content may be incorrect.">
            <a:extLst>
              <a:ext uri="{FF2B5EF4-FFF2-40B4-BE49-F238E27FC236}">
                <a16:creationId xmlns:a16="http://schemas.microsoft.com/office/drawing/2014/main" id="{E47347BF-A899-ED5D-DA62-AD52CA60F5C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Tree>
    <p:extLst>
      <p:ext uri="{BB962C8B-B14F-4D97-AF65-F5344CB8AC3E}">
        <p14:creationId xmlns:p14="http://schemas.microsoft.com/office/powerpoint/2010/main" val="2667599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18D8-7448-99CC-A296-5BF0EC13121F}"/>
              </a:ext>
            </a:extLst>
          </p:cNvPr>
          <p:cNvSpPr>
            <a:spLocks noGrp="1"/>
          </p:cNvSpPr>
          <p:nvPr>
            <p:ph type="title"/>
          </p:nvPr>
        </p:nvSpPr>
        <p:spPr/>
        <p:txBody>
          <a:bodyPr/>
          <a:lstStyle/>
          <a:p>
            <a:r>
              <a:rPr lang="en-US"/>
              <a:t>Summary of Results</a:t>
            </a:r>
          </a:p>
        </p:txBody>
      </p:sp>
      <p:sp>
        <p:nvSpPr>
          <p:cNvPr id="3" name="Date Placeholder 2">
            <a:extLst>
              <a:ext uri="{FF2B5EF4-FFF2-40B4-BE49-F238E27FC236}">
                <a16:creationId xmlns:a16="http://schemas.microsoft.com/office/drawing/2014/main" id="{C722165B-6105-7A68-CD95-F3ACF85CB218}"/>
              </a:ext>
            </a:extLst>
          </p:cNvPr>
          <p:cNvSpPr>
            <a:spLocks noGrp="1"/>
          </p:cNvSpPr>
          <p:nvPr>
            <p:ph type="dt" sz="half" idx="10"/>
          </p:nvPr>
        </p:nvSpPr>
        <p:spPr/>
        <p:txBody>
          <a:bodyPr/>
          <a:lstStyle/>
          <a:p>
            <a:r>
              <a:rPr lang="en-US"/>
              <a:t>Substance Use, 2023 OMAS</a:t>
            </a:r>
          </a:p>
        </p:txBody>
      </p:sp>
      <p:sp>
        <p:nvSpPr>
          <p:cNvPr id="4" name="Footer Placeholder 3">
            <a:extLst>
              <a:ext uri="{FF2B5EF4-FFF2-40B4-BE49-F238E27FC236}">
                <a16:creationId xmlns:a16="http://schemas.microsoft.com/office/drawing/2014/main" id="{DE84FA95-322A-BB23-3DF5-44872E8239B0}"/>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C362A2B6-67EB-C1E5-9EF4-976BBF1C8062}"/>
              </a:ext>
            </a:extLst>
          </p:cNvPr>
          <p:cNvSpPr>
            <a:spLocks noGrp="1"/>
          </p:cNvSpPr>
          <p:nvPr>
            <p:ph type="sldNum" sz="quarter" idx="12"/>
          </p:nvPr>
        </p:nvSpPr>
        <p:spPr/>
        <p:txBody>
          <a:bodyPr/>
          <a:lstStyle/>
          <a:p>
            <a:fld id="{0A669724-DD91-4AA3-A612-CAD27DEDD8B7}" type="slidenum">
              <a:rPr lang="en-US" smtClean="0"/>
              <a:pPr/>
              <a:t>38</a:t>
            </a:fld>
            <a:endParaRPr lang="en-US"/>
          </a:p>
        </p:txBody>
      </p:sp>
      <p:sp>
        <p:nvSpPr>
          <p:cNvPr id="6" name="Content Placeholder 5">
            <a:extLst>
              <a:ext uri="{FF2B5EF4-FFF2-40B4-BE49-F238E27FC236}">
                <a16:creationId xmlns:a16="http://schemas.microsoft.com/office/drawing/2014/main" id="{99FE803C-EA9D-5260-F714-598DBB4EEEAA}"/>
              </a:ext>
            </a:extLst>
          </p:cNvPr>
          <p:cNvSpPr>
            <a:spLocks noGrp="1"/>
          </p:cNvSpPr>
          <p:nvPr>
            <p:ph sz="half" idx="1"/>
          </p:nvPr>
        </p:nvSpPr>
        <p:spPr>
          <a:xfrm>
            <a:off x="251791" y="1152847"/>
            <a:ext cx="11688417" cy="5171754"/>
          </a:xfrm>
        </p:spPr>
        <p:txBody>
          <a:bodyPr/>
          <a:lstStyle/>
          <a:p>
            <a:pPr>
              <a:lnSpc>
                <a:spcPct val="100000"/>
              </a:lnSpc>
            </a:pPr>
            <a:r>
              <a:rPr lang="en-US" b="1" dirty="0">
                <a:latin typeface="+mn-lt"/>
              </a:rPr>
              <a:t>Smoking and Vaping in Ohio:  </a:t>
            </a:r>
            <a:r>
              <a:rPr lang="en-US" dirty="0">
                <a:latin typeface="+mn-lt"/>
              </a:rPr>
              <a:t>The smoking prevalence in Ohio in 2023 (13.9%)  was nearly half of what it was in 2010 (25%). Differences still exist, however, as smoking prevalence is highest among adults with the lowest level of education, living in Appalachian counties, and enrolled in and potentially eligible for Medicaid.</a:t>
            </a:r>
          </a:p>
          <a:p>
            <a:pPr>
              <a:lnSpc>
                <a:spcPct val="100000"/>
              </a:lnSpc>
            </a:pPr>
            <a:r>
              <a:rPr lang="en-US" dirty="0">
                <a:latin typeface="+mn-lt"/>
              </a:rPr>
              <a:t>E-cigarette or </a:t>
            </a:r>
            <a:r>
              <a:rPr lang="en-US" dirty="0"/>
              <a:t>v</a:t>
            </a:r>
            <a:r>
              <a:rPr lang="en-US" dirty="0">
                <a:latin typeface="+mn-lt"/>
              </a:rPr>
              <a:t>ape use prevalence increased considerably over time, from 5% in 2019 to 7.3% in 2023. Prevalence is highest among adults in the youngest age group (19-24 years), adults with less than a high school education, adults living in Metropolitan counties, and adults enrolled in </a:t>
            </a:r>
            <a:r>
              <a:rPr lang="en-US" dirty="0"/>
              <a:t>or</a:t>
            </a:r>
            <a:r>
              <a:rPr lang="en-US" dirty="0">
                <a:latin typeface="+mn-lt"/>
              </a:rPr>
              <a:t> potentially eligible for Medicaid.</a:t>
            </a:r>
          </a:p>
          <a:p>
            <a:pPr>
              <a:lnSpc>
                <a:spcPct val="100000"/>
              </a:lnSpc>
            </a:pPr>
            <a:r>
              <a:rPr lang="en-US" b="1" dirty="0">
                <a:latin typeface="+mn-lt"/>
              </a:rPr>
              <a:t>Binge Drinking in Ohio</a:t>
            </a:r>
            <a:r>
              <a:rPr lang="en-US" b="1" dirty="0"/>
              <a:t>: </a:t>
            </a:r>
            <a:r>
              <a:rPr lang="en-US" dirty="0"/>
              <a:t>Binge drinking prevalence increased in Ohio, from 17.6% in 2010 to 22.9% in 2023. All age groups increased binge drinking behavior, but the older age groups appeared to increase more considerably, with adults aged 65 and older experiencing a two-fold increase in the prevalence of binge drinking. Binge drinking is more common among adults with more education and those living in Metropolitan counties. Among working-age adults, binge drinking is less common among those enrolled in Medicaid (compared to those potentially or not potentially eligible for Medicaid).</a:t>
            </a:r>
            <a:endParaRPr lang="en-US" b="1" dirty="0"/>
          </a:p>
          <a:p>
            <a:pPr>
              <a:lnSpc>
                <a:spcPct val="100000"/>
              </a:lnSpc>
            </a:pPr>
            <a:r>
              <a:rPr lang="en-US" b="1" dirty="0">
                <a:latin typeface="+mn-lt"/>
              </a:rPr>
              <a:t>Marijuana Use in Ohio: </a:t>
            </a:r>
            <a:r>
              <a:rPr lang="en-US" dirty="0">
                <a:latin typeface="+mn-lt"/>
              </a:rPr>
              <a:t>Past-month marijuana, cannabis, or THC use was 18.1% in 2023. </a:t>
            </a:r>
            <a:r>
              <a:rPr lang="en-US" dirty="0"/>
              <a:t>U</a:t>
            </a:r>
            <a:r>
              <a:rPr lang="en-US" dirty="0">
                <a:latin typeface="+mn-lt"/>
              </a:rPr>
              <a:t>se </a:t>
            </a:r>
            <a:r>
              <a:rPr lang="en-US" dirty="0"/>
              <a:t>was</a:t>
            </a:r>
            <a:r>
              <a:rPr lang="en-US" dirty="0">
                <a:latin typeface="+mn-lt"/>
              </a:rPr>
              <a:t> most common among</a:t>
            </a:r>
            <a:r>
              <a:rPr lang="en-US" dirty="0"/>
              <a:t> adults who are</a:t>
            </a:r>
            <a:r>
              <a:rPr lang="en-US" dirty="0">
                <a:latin typeface="+mn-lt"/>
              </a:rPr>
              <a:t> younger</a:t>
            </a:r>
            <a:r>
              <a:rPr lang="en-US" dirty="0"/>
              <a:t>,</a:t>
            </a:r>
            <a:r>
              <a:rPr lang="en-US" dirty="0">
                <a:latin typeface="+mn-lt"/>
              </a:rPr>
              <a:t> have less education, </a:t>
            </a:r>
            <a:r>
              <a:rPr lang="en-US" dirty="0"/>
              <a:t>l</a:t>
            </a:r>
            <a:r>
              <a:rPr lang="en-US" dirty="0">
                <a:latin typeface="+mn-lt"/>
              </a:rPr>
              <a:t>ive in Metropolitan counties, and </a:t>
            </a:r>
            <a:r>
              <a:rPr lang="en-US" dirty="0"/>
              <a:t>are </a:t>
            </a:r>
            <a:r>
              <a:rPr lang="en-US" dirty="0">
                <a:latin typeface="+mn-lt"/>
              </a:rPr>
              <a:t>enrolled in </a:t>
            </a:r>
            <a:r>
              <a:rPr lang="en-US" dirty="0"/>
              <a:t>or</a:t>
            </a:r>
            <a:r>
              <a:rPr lang="en-US" dirty="0">
                <a:latin typeface="+mn-lt"/>
              </a:rPr>
              <a:t> potentially eligible for Medicaid.</a:t>
            </a:r>
          </a:p>
          <a:p>
            <a:r>
              <a:rPr lang="en-US" b="1" dirty="0"/>
              <a:t>Opioid pain reliver prescription and misuse</a:t>
            </a:r>
            <a:r>
              <a:rPr lang="en-US" b="1" dirty="0">
                <a:latin typeface="+mn-lt"/>
              </a:rPr>
              <a:t> in Ohio</a:t>
            </a:r>
            <a:r>
              <a:rPr lang="en-US" b="1" dirty="0"/>
              <a:t>: </a:t>
            </a:r>
            <a:r>
              <a:rPr lang="en-US" dirty="0"/>
              <a:t>Fewer than 1 in 5 adults received a prescription for an opioid in 2023. Misuse is very low and does not vary by age. Misuse is more common among adults with less than a high school education, </a:t>
            </a:r>
            <a:r>
              <a:rPr lang="en-US" dirty="0">
                <a:latin typeface="+mn-lt"/>
              </a:rPr>
              <a:t>living in Metropolitan counties, and enrolled in and potentially eligible for Medicaid.</a:t>
            </a:r>
            <a:endParaRPr lang="en-US" b="1" dirty="0"/>
          </a:p>
          <a:p>
            <a:pPr>
              <a:lnSpc>
                <a:spcPct val="100000"/>
              </a:lnSpc>
            </a:pPr>
            <a:endParaRPr lang="en-US" b="1" dirty="0">
              <a:latin typeface="+mn-lt"/>
            </a:endParaRPr>
          </a:p>
          <a:p>
            <a:endParaRPr lang="en-US" dirty="0">
              <a:latin typeface="+mn-lt"/>
            </a:endParaRPr>
          </a:p>
        </p:txBody>
      </p:sp>
    </p:spTree>
    <p:extLst>
      <p:ext uri="{BB962C8B-B14F-4D97-AF65-F5344CB8AC3E}">
        <p14:creationId xmlns:p14="http://schemas.microsoft.com/office/powerpoint/2010/main" val="592739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DDAE-AAA3-2950-C017-8453AA60BD69}"/>
              </a:ext>
            </a:extLst>
          </p:cNvPr>
          <p:cNvSpPr>
            <a:spLocks noGrp="1"/>
          </p:cNvSpPr>
          <p:nvPr>
            <p:ph type="title"/>
          </p:nvPr>
        </p:nvSpPr>
        <p:spPr/>
        <p:txBody>
          <a:bodyPr/>
          <a:lstStyle/>
          <a:p>
            <a:r>
              <a:rPr lang="en-US"/>
              <a:t>References</a:t>
            </a:r>
          </a:p>
        </p:txBody>
      </p:sp>
      <p:sp>
        <p:nvSpPr>
          <p:cNvPr id="3" name="Date Placeholder 2">
            <a:extLst>
              <a:ext uri="{FF2B5EF4-FFF2-40B4-BE49-F238E27FC236}">
                <a16:creationId xmlns:a16="http://schemas.microsoft.com/office/drawing/2014/main" id="{C331D86C-36BF-6F87-400E-DD6AB006E129}"/>
              </a:ext>
            </a:extLst>
          </p:cNvPr>
          <p:cNvSpPr>
            <a:spLocks noGrp="1"/>
          </p:cNvSpPr>
          <p:nvPr>
            <p:ph type="dt" sz="half" idx="10"/>
          </p:nvPr>
        </p:nvSpPr>
        <p:spPr/>
        <p:txBody>
          <a:bodyPr/>
          <a:lstStyle/>
          <a:p>
            <a:r>
              <a:rPr lang="en-US"/>
              <a:t>Substance Use, 2023 OMAS</a:t>
            </a:r>
          </a:p>
        </p:txBody>
      </p:sp>
      <p:sp>
        <p:nvSpPr>
          <p:cNvPr id="4" name="Footer Placeholder 3">
            <a:extLst>
              <a:ext uri="{FF2B5EF4-FFF2-40B4-BE49-F238E27FC236}">
                <a16:creationId xmlns:a16="http://schemas.microsoft.com/office/drawing/2014/main" id="{9BBAE85C-818A-90BA-A7E6-C2483A6DD9CD}"/>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17C81127-A987-720C-0089-46771B955570}"/>
              </a:ext>
            </a:extLst>
          </p:cNvPr>
          <p:cNvSpPr>
            <a:spLocks noGrp="1"/>
          </p:cNvSpPr>
          <p:nvPr>
            <p:ph type="sldNum" sz="quarter" idx="12"/>
          </p:nvPr>
        </p:nvSpPr>
        <p:spPr/>
        <p:txBody>
          <a:bodyPr/>
          <a:lstStyle/>
          <a:p>
            <a:fld id="{0A669724-DD91-4AA3-A612-CAD27DEDD8B7}" type="slidenum">
              <a:rPr lang="en-US" smtClean="0"/>
              <a:pPr/>
              <a:t>39</a:t>
            </a:fld>
            <a:endParaRPr lang="en-US"/>
          </a:p>
        </p:txBody>
      </p:sp>
      <p:sp>
        <p:nvSpPr>
          <p:cNvPr id="6" name="Content Placeholder 5">
            <a:extLst>
              <a:ext uri="{FF2B5EF4-FFF2-40B4-BE49-F238E27FC236}">
                <a16:creationId xmlns:a16="http://schemas.microsoft.com/office/drawing/2014/main" id="{9D17475F-23AA-E73F-B42E-1AB7E9F65FCF}"/>
              </a:ext>
            </a:extLst>
          </p:cNvPr>
          <p:cNvSpPr>
            <a:spLocks noGrp="1"/>
          </p:cNvSpPr>
          <p:nvPr>
            <p:ph sz="half" idx="1"/>
          </p:nvPr>
        </p:nvSpPr>
        <p:spPr>
          <a:xfrm>
            <a:off x="266700" y="1266706"/>
            <a:ext cx="11658600" cy="4978878"/>
          </a:xfrm>
        </p:spPr>
        <p:txBody>
          <a:bodyPr/>
          <a:lstStyle/>
          <a:p>
            <a:pPr marL="342900" indent="-342900">
              <a:buFont typeface="+mj-lt"/>
              <a:buAutoNum type="arabicPeriod"/>
            </a:pPr>
            <a:r>
              <a:rPr lang="en-US" sz="1800" b="0" i="0" dirty="0" err="1">
                <a:solidFill>
                  <a:srgbClr val="17274F"/>
                </a:solidFill>
                <a:effectLst/>
                <a:latin typeface="Calibri" panose="020F0502020204030204" pitchFamily="34" charset="0"/>
              </a:rPr>
              <a:t>Azagba</a:t>
            </a:r>
            <a:r>
              <a:rPr lang="en-US" sz="1800" b="0" i="0" dirty="0">
                <a:solidFill>
                  <a:srgbClr val="17274F"/>
                </a:solidFill>
                <a:effectLst/>
                <a:latin typeface="Calibri" panose="020F0502020204030204" pitchFamily="34" charset="0"/>
              </a:rPr>
              <a:t>, S., Shan, L., Latham, K., </a:t>
            </a:r>
            <a:r>
              <a:rPr lang="en-US" sz="1800" b="0" i="0" dirty="0" err="1">
                <a:solidFill>
                  <a:srgbClr val="17274F"/>
                </a:solidFill>
                <a:effectLst/>
                <a:latin typeface="Calibri" panose="020F0502020204030204" pitchFamily="34" charset="0"/>
              </a:rPr>
              <a:t>Manzione</a:t>
            </a:r>
            <a:r>
              <a:rPr lang="en-US" sz="1800" b="0" i="0" dirty="0">
                <a:solidFill>
                  <a:srgbClr val="17274F"/>
                </a:solidFill>
                <a:effectLst/>
                <a:latin typeface="Calibri" panose="020F0502020204030204" pitchFamily="34" charset="0"/>
              </a:rPr>
              <a:t>, L. (2020). Trends in Binge and Heavy Drinking among Adults in the United States, 2011-2017. Substance Use and Misuse, 55, 6, 990-997.  </a:t>
            </a:r>
          </a:p>
          <a:p>
            <a:pPr marL="342900" indent="-342900">
              <a:buFont typeface="+mj-lt"/>
              <a:buAutoNum type="arabicPeriod"/>
            </a:pPr>
            <a:r>
              <a:rPr lang="en-US" sz="1800" b="0" i="0" dirty="0" err="1">
                <a:solidFill>
                  <a:srgbClr val="17274F"/>
                </a:solidFill>
                <a:effectLst/>
                <a:latin typeface="Calibri" panose="020F0502020204030204" pitchFamily="34" charset="0"/>
              </a:rPr>
              <a:t>Cerdá</a:t>
            </a:r>
            <a:r>
              <a:rPr lang="en-US" sz="1800" b="0" i="0" dirty="0">
                <a:solidFill>
                  <a:srgbClr val="17274F"/>
                </a:solidFill>
                <a:effectLst/>
                <a:latin typeface="Calibri" panose="020F0502020204030204" pitchFamily="34" charset="0"/>
              </a:rPr>
              <a:t> M, Mauro C, Hamilton A, et a.. (2020). Association Between Recreational Marijuana Legalization in the United States and Changes in Marijuana Use and Cannabis Use Disorder From 2008 to 2016. JAMA Psychiatry, 77, 2, 165-171. </a:t>
            </a:r>
          </a:p>
          <a:p>
            <a:pPr marL="342900" indent="-342900">
              <a:buFont typeface="+mj-lt"/>
              <a:buAutoNum type="arabicPeriod"/>
            </a:pPr>
            <a:r>
              <a:rPr lang="en-US" sz="1800" b="0" i="0" dirty="0">
                <a:solidFill>
                  <a:srgbClr val="17274F"/>
                </a:solidFill>
                <a:effectLst/>
                <a:latin typeface="Calibri" panose="020F0502020204030204" pitchFamily="34" charset="0"/>
              </a:rPr>
              <a:t>Cornelius, M.E., </a:t>
            </a:r>
            <a:r>
              <a:rPr lang="en-US" sz="1800" b="0" i="0" dirty="0" err="1">
                <a:solidFill>
                  <a:srgbClr val="17274F"/>
                </a:solidFill>
                <a:effectLst/>
                <a:latin typeface="Calibri" panose="020F0502020204030204" pitchFamily="34" charset="0"/>
              </a:rPr>
              <a:t>Loretan</a:t>
            </a:r>
            <a:r>
              <a:rPr lang="en-US" sz="1800" b="0" i="0" dirty="0">
                <a:solidFill>
                  <a:srgbClr val="17274F"/>
                </a:solidFill>
                <a:effectLst/>
                <a:latin typeface="Calibri" panose="020F0502020204030204" pitchFamily="34" charset="0"/>
              </a:rPr>
              <a:t>, C.G., Jamal, A., et al. (2023). Tobacco Product Use Among Adults – United States, 2021. MMWR Morbidity and Mortality Weekly Report, 72, 475–483. </a:t>
            </a:r>
          </a:p>
          <a:p>
            <a:pPr marL="342900" indent="-342900">
              <a:buFont typeface="+mj-lt"/>
              <a:buAutoNum type="arabicPeriod"/>
            </a:pPr>
            <a:r>
              <a:rPr lang="en-US" dirty="0">
                <a:latin typeface="+mn-lt"/>
              </a:rPr>
              <a:t>Gallup. What percentage of Americans smoke marijuana? February 5, 2024. </a:t>
            </a:r>
            <a:r>
              <a:rPr lang="en-US" dirty="0">
                <a:latin typeface="+mn-lt"/>
                <a:hlinkClick r:id="rId2"/>
              </a:rPr>
              <a:t>https://news.gallup.com/poll/284135/percentage-americans-smoke-marijuana.aspx</a:t>
            </a:r>
            <a:r>
              <a:rPr lang="en-US" dirty="0">
                <a:latin typeface="+mn-lt"/>
              </a:rPr>
              <a:t> </a:t>
            </a:r>
          </a:p>
          <a:p>
            <a:pPr marL="342900" indent="-342900">
              <a:buFont typeface="+mj-lt"/>
              <a:buAutoNum type="arabicPeriod"/>
            </a:pPr>
            <a:r>
              <a:rPr lang="en-US" dirty="0">
                <a:latin typeface="+mn-lt"/>
              </a:rPr>
              <a:t>Jamal A, </a:t>
            </a:r>
            <a:r>
              <a:rPr lang="en-US" dirty="0" err="1">
                <a:latin typeface="+mn-lt"/>
              </a:rPr>
              <a:t>Gentzke</a:t>
            </a:r>
            <a:r>
              <a:rPr lang="en-US" dirty="0">
                <a:latin typeface="+mn-lt"/>
              </a:rPr>
              <a:t> A, Hu SS, et al. (2017). Tobacco use among middle and high school students—United States, 2011–2016. MMWR </a:t>
            </a:r>
            <a:r>
              <a:rPr lang="en-US" dirty="0" err="1">
                <a:latin typeface="+mn-lt"/>
              </a:rPr>
              <a:t>Morb</a:t>
            </a:r>
            <a:r>
              <a:rPr lang="en-US" dirty="0">
                <a:latin typeface="+mn-lt"/>
              </a:rPr>
              <a:t> Mortal </a:t>
            </a:r>
            <a:r>
              <a:rPr lang="en-US" dirty="0" err="1">
                <a:latin typeface="+mn-lt"/>
              </a:rPr>
              <a:t>Wkly</a:t>
            </a:r>
            <a:r>
              <a:rPr lang="en-US" dirty="0">
                <a:latin typeface="+mn-lt"/>
              </a:rPr>
              <a:t> Rep, 66, 597–603. </a:t>
            </a:r>
          </a:p>
          <a:p>
            <a:pPr marL="342900" indent="-342900">
              <a:buFont typeface="+mj-lt"/>
              <a:buAutoNum type="arabicPeriod"/>
            </a:pPr>
            <a:r>
              <a:rPr lang="en-US" dirty="0"/>
              <a:t>Levy DT, Huang AT, </a:t>
            </a:r>
            <a:r>
              <a:rPr lang="en-US" dirty="0" err="1"/>
              <a:t>Havumaki</a:t>
            </a:r>
            <a:r>
              <a:rPr lang="en-US" dirty="0"/>
              <a:t> JS, Meza R. (2016). The role of public policies in reducing smoking prevalence: results from the Michigan </a:t>
            </a:r>
            <a:r>
              <a:rPr lang="en-US" dirty="0" err="1"/>
              <a:t>SimSmoke</a:t>
            </a:r>
            <a:r>
              <a:rPr lang="en-US" dirty="0"/>
              <a:t> tobacco policy simulation model. Cancer Causes Control. 27, 5, 615-25. </a:t>
            </a:r>
          </a:p>
          <a:p>
            <a:pPr marL="342900" indent="-342900">
              <a:buFont typeface="+mj-lt"/>
              <a:buAutoNum type="arabicPeriod"/>
            </a:pPr>
            <a:r>
              <a:rPr lang="en-US" dirty="0"/>
              <a:t>Ohio Department of Health. 2022 Ohio Unintentional Drug Overdose Report. Not Dated. </a:t>
            </a:r>
            <a:r>
              <a:rPr lang="en-US" dirty="0">
                <a:hlinkClick r:id="rId3"/>
              </a:rPr>
              <a:t>https://odh.ohio.gov/wps/wcm/connect/gov/dea64cca-767c-4495-a75c-61b6f9d0f8fa/2022+Unintentional+Drug+Overdose+Annual+Report.pdf?MOD=AJPERES&amp;CONVERT_TO=url&amp;CACHEID=ROOTWORKSPACE.Z18_79GCH8013HMOA06A2E16IV2082-dea64cca-767c-4495-a75c-61b6f9d0f8fa-oNOoofn.  </a:t>
            </a:r>
            <a:endParaRPr lang="en-US" dirty="0">
              <a:latin typeface="+mn-lt"/>
            </a:endParaRPr>
          </a:p>
          <a:p>
            <a:pPr marL="342900" indent="-342900">
              <a:buFont typeface="+mj-lt"/>
              <a:buAutoNum type="arabicPeriod"/>
            </a:pPr>
            <a:endParaRPr lang="en-US" dirty="0">
              <a:latin typeface="+mn-lt"/>
            </a:endParaRPr>
          </a:p>
        </p:txBody>
      </p:sp>
    </p:spTree>
    <p:extLst>
      <p:ext uri="{BB962C8B-B14F-4D97-AF65-F5344CB8AC3E}">
        <p14:creationId xmlns:p14="http://schemas.microsoft.com/office/powerpoint/2010/main" val="110381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9B7EE-704B-1ACD-E5BF-A8DF253A9D0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C431E24-C14C-D3D2-ED08-7E9BEC18BFF7}"/>
              </a:ext>
            </a:extLst>
          </p:cNvPr>
          <p:cNvSpPr>
            <a:spLocks noGrp="1"/>
          </p:cNvSpPr>
          <p:nvPr>
            <p:ph type="title"/>
          </p:nvPr>
        </p:nvSpPr>
        <p:spPr/>
        <p:txBody>
          <a:bodyPr/>
          <a:lstStyle/>
          <a:p>
            <a:r>
              <a:rPr lang="en-US" dirty="0"/>
              <a:t>Contents</a:t>
            </a:r>
          </a:p>
        </p:txBody>
      </p:sp>
      <p:sp>
        <p:nvSpPr>
          <p:cNvPr id="3" name="Date Placeholder 2">
            <a:extLst>
              <a:ext uri="{FF2B5EF4-FFF2-40B4-BE49-F238E27FC236}">
                <a16:creationId xmlns:a16="http://schemas.microsoft.com/office/drawing/2014/main" id="{8BDEDD7A-B4C4-7EAB-D93B-041D995A51F1}"/>
              </a:ext>
            </a:extLst>
          </p:cNvPr>
          <p:cNvSpPr>
            <a:spLocks noGrp="1"/>
          </p:cNvSpPr>
          <p:nvPr>
            <p:ph type="dt" sz="half" idx="10"/>
          </p:nvPr>
        </p:nvSpPr>
        <p:spPr>
          <a:xfrm>
            <a:off x="627016" y="6356350"/>
            <a:ext cx="4095754" cy="365125"/>
          </a:xfrm>
        </p:spPr>
        <p:txBody>
          <a:bodyPr/>
          <a:lstStyle/>
          <a:p>
            <a:r>
              <a:rPr lang="en-US"/>
              <a:t>Trends in Substance Use, 2023 OMAS</a:t>
            </a:r>
          </a:p>
        </p:txBody>
      </p:sp>
      <p:sp>
        <p:nvSpPr>
          <p:cNvPr id="4" name="Footer Placeholder 3">
            <a:extLst>
              <a:ext uri="{FF2B5EF4-FFF2-40B4-BE49-F238E27FC236}">
                <a16:creationId xmlns:a16="http://schemas.microsoft.com/office/drawing/2014/main" id="{93605A5A-EDB2-64FF-1035-8C0F93FE43CA}"/>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A49191E8-E5D0-03BC-ED81-556088DEEE62}"/>
              </a:ext>
            </a:extLst>
          </p:cNvPr>
          <p:cNvSpPr>
            <a:spLocks noGrp="1"/>
          </p:cNvSpPr>
          <p:nvPr>
            <p:ph type="sldNum" sz="quarter" idx="12"/>
          </p:nvPr>
        </p:nvSpPr>
        <p:spPr/>
        <p:txBody>
          <a:bodyPr/>
          <a:lstStyle/>
          <a:p>
            <a:fld id="{0A669724-DD91-4AA3-A612-CAD27DEDD8B7}" type="slidenum">
              <a:rPr lang="en-US" smtClean="0"/>
              <a:pPr/>
              <a:t>4</a:t>
            </a:fld>
            <a:endParaRPr lang="en-US"/>
          </a:p>
        </p:txBody>
      </p:sp>
      <p:graphicFrame>
        <p:nvGraphicFramePr>
          <p:cNvPr id="7" name="Table 6">
            <a:extLst>
              <a:ext uri="{FF2B5EF4-FFF2-40B4-BE49-F238E27FC236}">
                <a16:creationId xmlns:a16="http://schemas.microsoft.com/office/drawing/2014/main" id="{1F8F8ABB-EF3E-2F96-BE84-74D20C95BDB3}"/>
              </a:ext>
            </a:extLst>
          </p:cNvPr>
          <p:cNvGraphicFramePr>
            <a:graphicFrameLocks noGrp="1"/>
          </p:cNvGraphicFramePr>
          <p:nvPr>
            <p:extLst>
              <p:ext uri="{D42A27DB-BD31-4B8C-83A1-F6EECF244321}">
                <p14:modId xmlns:p14="http://schemas.microsoft.com/office/powerpoint/2010/main" val="429352034"/>
              </p:ext>
            </p:extLst>
          </p:nvPr>
        </p:nvGraphicFramePr>
        <p:xfrm>
          <a:off x="351307" y="1534114"/>
          <a:ext cx="5070699" cy="1483360"/>
        </p:xfrm>
        <a:graphic>
          <a:graphicData uri="http://schemas.openxmlformats.org/drawingml/2006/table">
            <a:tbl>
              <a:tblPr firstRow="1" bandRow="1">
                <a:tableStyleId>{2D5ABB26-0587-4C30-8999-92F81FD0307C}</a:tableStyleId>
              </a:tblPr>
              <a:tblGrid>
                <a:gridCol w="2429564">
                  <a:extLst>
                    <a:ext uri="{9D8B030D-6E8A-4147-A177-3AD203B41FA5}">
                      <a16:colId xmlns:a16="http://schemas.microsoft.com/office/drawing/2014/main" val="3964904705"/>
                    </a:ext>
                  </a:extLst>
                </a:gridCol>
                <a:gridCol w="2641135">
                  <a:extLst>
                    <a:ext uri="{9D8B030D-6E8A-4147-A177-3AD203B41FA5}">
                      <a16:colId xmlns:a16="http://schemas.microsoft.com/office/drawing/2014/main" val="2457251643"/>
                    </a:ext>
                  </a:extLst>
                </a:gridCol>
              </a:tblGrid>
              <a:tr h="370840">
                <a:tc>
                  <a:txBody>
                    <a:bodyPr/>
                    <a:lstStyle/>
                    <a:p>
                      <a:r>
                        <a:rPr lang="en-US" b="1" dirty="0">
                          <a:latin typeface="+mn-lt"/>
                        </a:rPr>
                        <a:t>Background</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Page 5 </a:t>
                      </a:r>
                    </a:p>
                  </a:txBody>
                  <a:tcPr/>
                </a:tc>
                <a:extLst>
                  <a:ext uri="{0D108BD9-81ED-4DB2-BD59-A6C34878D82A}">
                    <a16:rowId xmlns:a16="http://schemas.microsoft.com/office/drawing/2014/main" val="999706818"/>
                  </a:ext>
                </a:extLst>
              </a:tr>
              <a:tr h="370840">
                <a:tc>
                  <a:txBody>
                    <a:bodyPr/>
                    <a:lstStyle/>
                    <a:p>
                      <a:r>
                        <a:rPr lang="en-US" b="1" dirty="0">
                          <a:latin typeface="+mn-lt"/>
                        </a:rPr>
                        <a:t>Objectives</a:t>
                      </a:r>
                      <a:endParaRPr lang="en-US" dirty="0"/>
                    </a:p>
                  </a:txBody>
                  <a:tcPr/>
                </a:tc>
                <a:tc>
                  <a:txBody>
                    <a:bodyPr/>
                    <a:lstStyle/>
                    <a:p>
                      <a:pPr algn="r"/>
                      <a:r>
                        <a:rPr lang="en-US" dirty="0">
                          <a:latin typeface="+mn-lt"/>
                        </a:rPr>
                        <a:t>  Page 8</a:t>
                      </a:r>
                      <a:endParaRPr lang="en-US" dirty="0"/>
                    </a:p>
                  </a:txBody>
                  <a:tcPr/>
                </a:tc>
                <a:extLst>
                  <a:ext uri="{0D108BD9-81ED-4DB2-BD59-A6C34878D82A}">
                    <a16:rowId xmlns:a16="http://schemas.microsoft.com/office/drawing/2014/main" val="2729762880"/>
                  </a:ext>
                </a:extLst>
              </a:tr>
              <a:tr h="370840">
                <a:tc>
                  <a:txBody>
                    <a:bodyPr/>
                    <a:lstStyle/>
                    <a:p>
                      <a:r>
                        <a:rPr lang="en-US" b="1" dirty="0">
                          <a:latin typeface="+mn-lt"/>
                        </a:rPr>
                        <a:t>Methods</a:t>
                      </a:r>
                      <a:r>
                        <a:rPr lang="en-US" dirty="0"/>
                        <a:t> </a:t>
                      </a:r>
                    </a:p>
                  </a:txBody>
                  <a:tcPr/>
                </a:tc>
                <a:tc>
                  <a:txBody>
                    <a:bodyPr/>
                    <a:lstStyle/>
                    <a:p>
                      <a:pPr algn="r"/>
                      <a:r>
                        <a:rPr lang="en-US" dirty="0"/>
                        <a:t>Page 9</a:t>
                      </a:r>
                    </a:p>
                  </a:txBody>
                  <a:tcPr/>
                </a:tc>
                <a:extLst>
                  <a:ext uri="{0D108BD9-81ED-4DB2-BD59-A6C34878D82A}">
                    <a16:rowId xmlns:a16="http://schemas.microsoft.com/office/drawing/2014/main" val="1330151888"/>
                  </a:ext>
                </a:extLst>
              </a:tr>
              <a:tr h="370840">
                <a:tc>
                  <a:txBody>
                    <a:bodyPr/>
                    <a:lstStyle/>
                    <a:p>
                      <a:r>
                        <a:rPr lang="en-US" b="1" dirty="0"/>
                        <a:t>Results</a:t>
                      </a:r>
                    </a:p>
                  </a:txBody>
                  <a:tcPr/>
                </a:tc>
                <a:tc>
                  <a:txBody>
                    <a:bodyPr/>
                    <a:lstStyle/>
                    <a:p>
                      <a:pPr algn="r"/>
                      <a:endParaRPr lang="en-US" dirty="0"/>
                    </a:p>
                  </a:txBody>
                  <a:tcPr/>
                </a:tc>
                <a:extLst>
                  <a:ext uri="{0D108BD9-81ED-4DB2-BD59-A6C34878D82A}">
                    <a16:rowId xmlns:a16="http://schemas.microsoft.com/office/drawing/2014/main" val="3965750101"/>
                  </a:ext>
                </a:extLst>
              </a:tr>
            </a:tbl>
          </a:graphicData>
        </a:graphic>
      </p:graphicFrame>
      <p:graphicFrame>
        <p:nvGraphicFramePr>
          <p:cNvPr id="11" name="Table 10">
            <a:extLst>
              <a:ext uri="{FF2B5EF4-FFF2-40B4-BE49-F238E27FC236}">
                <a16:creationId xmlns:a16="http://schemas.microsoft.com/office/drawing/2014/main" id="{291B7125-D0B5-E395-7C8E-A5AC66899BBA}"/>
              </a:ext>
            </a:extLst>
          </p:cNvPr>
          <p:cNvGraphicFramePr>
            <a:graphicFrameLocks noGrp="1"/>
          </p:cNvGraphicFramePr>
          <p:nvPr>
            <p:extLst>
              <p:ext uri="{D42A27DB-BD31-4B8C-83A1-F6EECF244321}">
                <p14:modId xmlns:p14="http://schemas.microsoft.com/office/powerpoint/2010/main" val="3492588130"/>
              </p:ext>
            </p:extLst>
          </p:nvPr>
        </p:nvGraphicFramePr>
        <p:xfrm>
          <a:off x="627016" y="3098847"/>
          <a:ext cx="4794990" cy="2123440"/>
        </p:xfrm>
        <a:graphic>
          <a:graphicData uri="http://schemas.openxmlformats.org/drawingml/2006/table">
            <a:tbl>
              <a:tblPr firstRow="1" bandRow="1">
                <a:tableStyleId>{2D5ABB26-0587-4C30-8999-92F81FD0307C}</a:tableStyleId>
              </a:tblPr>
              <a:tblGrid>
                <a:gridCol w="2451987">
                  <a:extLst>
                    <a:ext uri="{9D8B030D-6E8A-4147-A177-3AD203B41FA5}">
                      <a16:colId xmlns:a16="http://schemas.microsoft.com/office/drawing/2014/main" val="3964904705"/>
                    </a:ext>
                  </a:extLst>
                </a:gridCol>
                <a:gridCol w="2343003">
                  <a:extLst>
                    <a:ext uri="{9D8B030D-6E8A-4147-A177-3AD203B41FA5}">
                      <a16:colId xmlns:a16="http://schemas.microsoft.com/office/drawing/2014/main" val="2457251643"/>
                    </a:ext>
                  </a:extLst>
                </a:gridCol>
              </a:tblGrid>
              <a:tr h="370840">
                <a:tc>
                  <a:txBody>
                    <a:bodyPr/>
                    <a:lstStyle/>
                    <a:p>
                      <a:r>
                        <a:rPr lang="en-US" sz="1800" dirty="0">
                          <a:latin typeface="+mn-lt"/>
                        </a:rPr>
                        <a:t>Cigarette Smoking</a:t>
                      </a:r>
                      <a:endParaRPr lang="en-US"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Page 13</a:t>
                      </a:r>
                    </a:p>
                  </a:txBody>
                  <a:tcPr/>
                </a:tc>
                <a:extLst>
                  <a:ext uri="{0D108BD9-81ED-4DB2-BD59-A6C34878D82A}">
                    <a16:rowId xmlns:a16="http://schemas.microsoft.com/office/drawing/2014/main" val="999706818"/>
                  </a:ext>
                </a:extLst>
              </a:tr>
              <a:tr h="370840">
                <a:tc>
                  <a:txBody>
                    <a:bodyPr/>
                    <a:lstStyle/>
                    <a:p>
                      <a:r>
                        <a:rPr lang="en-US" sz="1800" b="0" dirty="0">
                          <a:latin typeface="+mn-lt"/>
                        </a:rPr>
                        <a:t>E-Cigarette/Vape Use</a:t>
                      </a:r>
                      <a:endParaRPr lang="en-US" b="0" dirty="0"/>
                    </a:p>
                  </a:txBody>
                  <a:tcPr/>
                </a:tc>
                <a:tc>
                  <a:txBody>
                    <a:bodyPr/>
                    <a:lstStyle/>
                    <a:p>
                      <a:pPr algn="r"/>
                      <a:r>
                        <a:rPr lang="en-US" dirty="0">
                          <a:latin typeface="+mn-lt"/>
                        </a:rPr>
                        <a:t>Page 18</a:t>
                      </a:r>
                      <a:endParaRPr lang="en-US" dirty="0"/>
                    </a:p>
                  </a:txBody>
                  <a:tcPr/>
                </a:tc>
                <a:extLst>
                  <a:ext uri="{0D108BD9-81ED-4DB2-BD59-A6C34878D82A}">
                    <a16:rowId xmlns:a16="http://schemas.microsoft.com/office/drawing/2014/main" val="2729762880"/>
                  </a:ext>
                </a:extLst>
              </a:tr>
              <a:tr h="370840">
                <a:tc>
                  <a:txBody>
                    <a:bodyPr/>
                    <a:lstStyle/>
                    <a:p>
                      <a:r>
                        <a:rPr lang="en-US" b="0" dirty="0">
                          <a:latin typeface="+mn-lt"/>
                        </a:rPr>
                        <a:t>Binge Drinking</a:t>
                      </a:r>
                      <a:endParaRPr lang="en-US" b="0" dirty="0"/>
                    </a:p>
                  </a:txBody>
                  <a:tcPr/>
                </a:tc>
                <a:tc>
                  <a:txBody>
                    <a:bodyPr/>
                    <a:lstStyle/>
                    <a:p>
                      <a:pPr algn="r"/>
                      <a:r>
                        <a:rPr lang="en-US" dirty="0"/>
                        <a:t>Page 23</a:t>
                      </a:r>
                    </a:p>
                  </a:txBody>
                  <a:tcPr/>
                </a:tc>
                <a:extLst>
                  <a:ext uri="{0D108BD9-81ED-4DB2-BD59-A6C34878D82A}">
                    <a16:rowId xmlns:a16="http://schemas.microsoft.com/office/drawing/2014/main" val="1330151888"/>
                  </a:ext>
                </a:extLst>
              </a:tr>
              <a:tr h="370840">
                <a:tc>
                  <a:txBody>
                    <a:bodyPr/>
                    <a:lstStyle/>
                    <a:p>
                      <a:r>
                        <a:rPr lang="en-US" b="0" dirty="0"/>
                        <a:t>Marijuana Use</a:t>
                      </a:r>
                    </a:p>
                  </a:txBody>
                  <a:tcPr/>
                </a:tc>
                <a:tc>
                  <a:txBody>
                    <a:bodyPr/>
                    <a:lstStyle/>
                    <a:p>
                      <a:pPr algn="r"/>
                      <a:r>
                        <a:rPr lang="en-US" dirty="0"/>
                        <a:t>Page 28</a:t>
                      </a:r>
                    </a:p>
                  </a:txBody>
                  <a:tcPr/>
                </a:tc>
                <a:extLst>
                  <a:ext uri="{0D108BD9-81ED-4DB2-BD59-A6C34878D82A}">
                    <a16:rowId xmlns:a16="http://schemas.microsoft.com/office/drawing/2014/main" val="3408137507"/>
                  </a:ext>
                </a:extLst>
              </a:tr>
              <a:tr h="370840">
                <a:tc>
                  <a:txBody>
                    <a:bodyPr/>
                    <a:lstStyle/>
                    <a:p>
                      <a:r>
                        <a:rPr lang="en-US" b="0" dirty="0"/>
                        <a:t>Prescription Pain Reliver Use</a:t>
                      </a:r>
                    </a:p>
                  </a:txBody>
                  <a:tcPr/>
                </a:tc>
                <a:tc>
                  <a:txBody>
                    <a:bodyPr/>
                    <a:lstStyle/>
                    <a:p>
                      <a:pPr algn="r"/>
                      <a:r>
                        <a:rPr lang="en-US" dirty="0"/>
                        <a:t>Page 33</a:t>
                      </a:r>
                    </a:p>
                  </a:txBody>
                  <a:tcPr/>
                </a:tc>
                <a:extLst>
                  <a:ext uri="{0D108BD9-81ED-4DB2-BD59-A6C34878D82A}">
                    <a16:rowId xmlns:a16="http://schemas.microsoft.com/office/drawing/2014/main" val="2538996715"/>
                  </a:ext>
                </a:extLst>
              </a:tr>
            </a:tbl>
          </a:graphicData>
        </a:graphic>
      </p:graphicFrame>
      <p:graphicFrame>
        <p:nvGraphicFramePr>
          <p:cNvPr id="12" name="Table 11">
            <a:extLst>
              <a:ext uri="{FF2B5EF4-FFF2-40B4-BE49-F238E27FC236}">
                <a16:creationId xmlns:a16="http://schemas.microsoft.com/office/drawing/2014/main" id="{72804459-53F9-68A4-1B35-DE142274C559}"/>
              </a:ext>
            </a:extLst>
          </p:cNvPr>
          <p:cNvGraphicFramePr>
            <a:graphicFrameLocks noGrp="1"/>
          </p:cNvGraphicFramePr>
          <p:nvPr>
            <p:extLst>
              <p:ext uri="{D42A27DB-BD31-4B8C-83A1-F6EECF244321}">
                <p14:modId xmlns:p14="http://schemas.microsoft.com/office/powerpoint/2010/main" val="1765172839"/>
              </p:ext>
            </p:extLst>
          </p:nvPr>
        </p:nvGraphicFramePr>
        <p:xfrm>
          <a:off x="6555346" y="1526177"/>
          <a:ext cx="5458496" cy="1112520"/>
        </p:xfrm>
        <a:graphic>
          <a:graphicData uri="http://schemas.openxmlformats.org/drawingml/2006/table">
            <a:tbl>
              <a:tblPr firstRow="1" bandRow="1">
                <a:tableStyleId>{2D5ABB26-0587-4C30-8999-92F81FD0307C}</a:tableStyleId>
              </a:tblPr>
              <a:tblGrid>
                <a:gridCol w="2729248">
                  <a:extLst>
                    <a:ext uri="{9D8B030D-6E8A-4147-A177-3AD203B41FA5}">
                      <a16:colId xmlns:a16="http://schemas.microsoft.com/office/drawing/2014/main" val="2287672939"/>
                    </a:ext>
                  </a:extLst>
                </a:gridCol>
                <a:gridCol w="2729248">
                  <a:extLst>
                    <a:ext uri="{9D8B030D-6E8A-4147-A177-3AD203B41FA5}">
                      <a16:colId xmlns:a16="http://schemas.microsoft.com/office/drawing/2014/main" val="2747724424"/>
                    </a:ext>
                  </a:extLst>
                </a:gridCol>
              </a:tblGrid>
              <a:tr h="370840">
                <a:tc>
                  <a:txBody>
                    <a:bodyPr/>
                    <a:lstStyle/>
                    <a:p>
                      <a:pPr algn="l"/>
                      <a:r>
                        <a:rPr lang="en-US" b="1" dirty="0">
                          <a:latin typeface="+mn-lt"/>
                        </a:rPr>
                        <a:t>Summary of Results </a:t>
                      </a:r>
                      <a:endParaRPr lang="en-US" dirty="0"/>
                    </a:p>
                  </a:txBody>
                  <a:tcPr/>
                </a:tc>
                <a:tc>
                  <a:txBody>
                    <a:bodyPr/>
                    <a:lstStyle/>
                    <a:p>
                      <a:pPr algn="r"/>
                      <a:r>
                        <a:rPr lang="en-US" dirty="0">
                          <a:latin typeface="+mn-lt"/>
                        </a:rPr>
                        <a:t>Page </a:t>
                      </a:r>
                      <a:r>
                        <a:rPr lang="en-US" dirty="0"/>
                        <a:t>38</a:t>
                      </a:r>
                      <a:endParaRPr lang="en-US" dirty="0">
                        <a:latin typeface="+mn-lt"/>
                        <a:ea typeface="Calibri"/>
                        <a:cs typeface="Calibri"/>
                      </a:endParaRPr>
                    </a:p>
                  </a:txBody>
                  <a:tcPr/>
                </a:tc>
                <a:extLst>
                  <a:ext uri="{0D108BD9-81ED-4DB2-BD59-A6C34878D82A}">
                    <a16:rowId xmlns:a16="http://schemas.microsoft.com/office/drawing/2014/main" val="3532554721"/>
                  </a:ext>
                </a:extLst>
              </a:tr>
              <a:tr h="370840">
                <a:tc>
                  <a:txBody>
                    <a:bodyPr/>
                    <a:lstStyle/>
                    <a:p>
                      <a:pPr algn="l"/>
                      <a:r>
                        <a:rPr lang="en-US" b="1" dirty="0">
                          <a:latin typeface="+mn-lt"/>
                        </a:rPr>
                        <a:t>References</a:t>
                      </a:r>
                      <a:r>
                        <a:rPr lang="en-US" dirty="0">
                          <a:latin typeface="+mn-lt"/>
                        </a:rPr>
                        <a:t>  </a:t>
                      </a:r>
                      <a:endParaRPr lang="en-US" dirty="0"/>
                    </a:p>
                  </a:txBody>
                  <a:tcPr/>
                </a:tc>
                <a:tc>
                  <a:txBody>
                    <a:bodyPr/>
                    <a:lstStyle/>
                    <a:p>
                      <a:pPr algn="r"/>
                      <a:r>
                        <a:rPr lang="en-US" dirty="0">
                          <a:latin typeface="+mn-lt"/>
                        </a:rPr>
                        <a:t>Page </a:t>
                      </a:r>
                      <a:r>
                        <a:rPr lang="en-US" dirty="0"/>
                        <a:t>39</a:t>
                      </a:r>
                    </a:p>
                  </a:txBody>
                  <a:tcPr/>
                </a:tc>
                <a:extLst>
                  <a:ext uri="{0D108BD9-81ED-4DB2-BD59-A6C34878D82A}">
                    <a16:rowId xmlns:a16="http://schemas.microsoft.com/office/drawing/2014/main" val="974389250"/>
                  </a:ext>
                </a:extLst>
              </a:tr>
              <a:tr h="370840">
                <a:tc>
                  <a:txBody>
                    <a:bodyPr/>
                    <a:lstStyle/>
                    <a:p>
                      <a:pPr algn="l"/>
                      <a:r>
                        <a:rPr lang="en-US" b="1" dirty="0"/>
                        <a:t>Acknowledgements</a:t>
                      </a:r>
                    </a:p>
                  </a:txBody>
                  <a:tcPr/>
                </a:tc>
                <a:tc>
                  <a:txBody>
                    <a:bodyPr/>
                    <a:lstStyle/>
                    <a:p>
                      <a:pPr algn="r"/>
                      <a:r>
                        <a:rPr lang="en-US" dirty="0"/>
                        <a:t>Page 40</a:t>
                      </a:r>
                    </a:p>
                  </a:txBody>
                  <a:tcPr/>
                </a:tc>
                <a:extLst>
                  <a:ext uri="{0D108BD9-81ED-4DB2-BD59-A6C34878D82A}">
                    <a16:rowId xmlns:a16="http://schemas.microsoft.com/office/drawing/2014/main" val="2814993719"/>
                  </a:ext>
                </a:extLst>
              </a:tr>
            </a:tbl>
          </a:graphicData>
        </a:graphic>
      </p:graphicFrame>
    </p:spTree>
    <p:extLst>
      <p:ext uri="{BB962C8B-B14F-4D97-AF65-F5344CB8AC3E}">
        <p14:creationId xmlns:p14="http://schemas.microsoft.com/office/powerpoint/2010/main" val="3919794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203A6-BAE6-CB4F-47E8-FECC48B9804C}"/>
              </a:ext>
            </a:extLst>
          </p:cNvPr>
          <p:cNvSpPr>
            <a:spLocks noGrp="1"/>
          </p:cNvSpPr>
          <p:nvPr>
            <p:ph type="title"/>
          </p:nvPr>
        </p:nvSpPr>
        <p:spPr>
          <a:xfrm>
            <a:off x="619539" y="1"/>
            <a:ext cx="10956162" cy="1135464"/>
          </a:xfrm>
        </p:spPr>
        <p:txBody>
          <a:bodyPr/>
          <a:lstStyle/>
          <a:p>
            <a:r>
              <a:rPr lang="en-US"/>
              <a:t>Acknowledgments </a:t>
            </a:r>
          </a:p>
        </p:txBody>
      </p:sp>
    </p:spTree>
    <p:extLst>
      <p:ext uri="{BB962C8B-B14F-4D97-AF65-F5344CB8AC3E}">
        <p14:creationId xmlns:p14="http://schemas.microsoft.com/office/powerpoint/2010/main" val="111909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E39A-09D6-266B-667F-936063BC712A}"/>
              </a:ext>
            </a:extLst>
          </p:cNvPr>
          <p:cNvSpPr>
            <a:spLocks noGrp="1"/>
          </p:cNvSpPr>
          <p:nvPr>
            <p:ph type="title"/>
          </p:nvPr>
        </p:nvSpPr>
        <p:spPr/>
        <p:txBody>
          <a:bodyPr/>
          <a:lstStyle/>
          <a:p>
            <a:r>
              <a:rPr lang="en-US"/>
              <a:t>Background</a:t>
            </a:r>
          </a:p>
        </p:txBody>
      </p:sp>
      <p:sp>
        <p:nvSpPr>
          <p:cNvPr id="3" name="Date Placeholder 2">
            <a:extLst>
              <a:ext uri="{FF2B5EF4-FFF2-40B4-BE49-F238E27FC236}">
                <a16:creationId xmlns:a16="http://schemas.microsoft.com/office/drawing/2014/main" id="{42B9376B-3062-6DCE-F06F-E02D82C445A9}"/>
              </a:ext>
            </a:extLst>
          </p:cNvPr>
          <p:cNvSpPr>
            <a:spLocks noGrp="1"/>
          </p:cNvSpPr>
          <p:nvPr>
            <p:ph type="dt" sz="half" idx="10"/>
          </p:nvPr>
        </p:nvSpPr>
        <p:spPr>
          <a:xfrm>
            <a:off x="838199" y="6399065"/>
            <a:ext cx="3780693" cy="322410"/>
          </a:xfrm>
        </p:spPr>
        <p:txBody>
          <a:bodyPr/>
          <a:lstStyle/>
          <a:p>
            <a:r>
              <a:rPr lang="en-US"/>
              <a:t>Trends in Substance Use, 2023 OMAS</a:t>
            </a:r>
          </a:p>
        </p:txBody>
      </p:sp>
      <p:sp>
        <p:nvSpPr>
          <p:cNvPr id="4" name="Footer Placeholder 3">
            <a:extLst>
              <a:ext uri="{FF2B5EF4-FFF2-40B4-BE49-F238E27FC236}">
                <a16:creationId xmlns:a16="http://schemas.microsoft.com/office/drawing/2014/main" id="{0711196A-F672-90FA-81C0-095B34331EF2}"/>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CC9C2B50-4D0C-545A-EED5-AEAA05A03786}"/>
              </a:ext>
            </a:extLst>
          </p:cNvPr>
          <p:cNvSpPr>
            <a:spLocks noGrp="1"/>
          </p:cNvSpPr>
          <p:nvPr>
            <p:ph type="sldNum" sz="quarter" idx="12"/>
          </p:nvPr>
        </p:nvSpPr>
        <p:spPr/>
        <p:txBody>
          <a:bodyPr/>
          <a:lstStyle/>
          <a:p>
            <a:fld id="{0A669724-DD91-4AA3-A612-CAD27DEDD8B7}" type="slidenum">
              <a:rPr lang="en-US" smtClean="0"/>
              <a:pPr/>
              <a:t>5</a:t>
            </a:fld>
            <a:endParaRPr lang="en-US"/>
          </a:p>
        </p:txBody>
      </p:sp>
      <p:sp>
        <p:nvSpPr>
          <p:cNvPr id="6" name="Content Placeholder 5">
            <a:extLst>
              <a:ext uri="{FF2B5EF4-FFF2-40B4-BE49-F238E27FC236}">
                <a16:creationId xmlns:a16="http://schemas.microsoft.com/office/drawing/2014/main" id="{9E0677EC-50A9-F544-98FA-EEBD736D7F2E}"/>
              </a:ext>
            </a:extLst>
          </p:cNvPr>
          <p:cNvSpPr>
            <a:spLocks noGrp="1"/>
          </p:cNvSpPr>
          <p:nvPr>
            <p:ph sz="half" idx="1"/>
          </p:nvPr>
        </p:nvSpPr>
        <p:spPr>
          <a:xfrm>
            <a:off x="453009" y="1408813"/>
            <a:ext cx="11285982" cy="4839868"/>
          </a:xfrm>
        </p:spPr>
        <p:txBody>
          <a:bodyPr/>
          <a:lstStyle/>
          <a:p>
            <a:r>
              <a:rPr lang="en-US" sz="1800" b="0" i="0" dirty="0">
                <a:solidFill>
                  <a:srgbClr val="17274F"/>
                </a:solidFill>
                <a:effectLst/>
                <a:latin typeface="Calibri" panose="020F0502020204030204" pitchFamily="34" charset="0"/>
              </a:rPr>
              <a:t>Cigarette smoking prevalence has decreased considerably over the past 60 years in the United States, from close to 50% in 1964 (the year in which the first Surgeon General’s Report on smoking was released), to about 11.5% in 2022 (Cornelius, 2023). This reduction is largely due to education about the harmful effects of tobacco and highly effective tobacco control policies, including taxes on tobacco, clean indoor air laws (Levy et al., 2016), and, more recently, age restrictions (known as Tobacco 21). Moreover, widespread cessation services, through Quit Lines, has helped people quit smoking. Not all groups have experienced these declines. Groups that continue to have a high smoking prevalence include those living in rural areas and individuals with lower levels of education. </a:t>
            </a:r>
          </a:p>
          <a:p>
            <a:r>
              <a:rPr lang="en-US" dirty="0">
                <a:solidFill>
                  <a:srgbClr val="17274F"/>
                </a:solidFill>
                <a:latin typeface="Calibri" panose="020F0502020204030204" pitchFamily="34" charset="0"/>
              </a:rPr>
              <a:t>E-cigarette use, or vaping, on the other hand, is a more recent trend and is particularly popular among youth and young adults. E-cigarettes arrived in the United States in the early 2000’s but did not become popular until around 2014, which is when they became the most popular tobacco product among youth (Jamal et al., 2015). Given that the middle and high school students in 2014 are now young adults, it is important to track the long-term impact of e-cigarette initiation among this birth cohort.</a:t>
            </a:r>
            <a:endParaRPr lang="en-US" sz="1800" b="0" i="0" dirty="0">
              <a:solidFill>
                <a:srgbClr val="17274F"/>
              </a:solidFill>
              <a:effectLst/>
              <a:latin typeface="Calibri" panose="020F0502020204030204" pitchFamily="34" charset="0"/>
            </a:endParaRPr>
          </a:p>
          <a:p>
            <a:endParaRPr lang="en-US" dirty="0">
              <a:latin typeface="+mn-lt"/>
            </a:endParaRPr>
          </a:p>
        </p:txBody>
      </p:sp>
    </p:spTree>
    <p:extLst>
      <p:ext uri="{BB962C8B-B14F-4D97-AF65-F5344CB8AC3E}">
        <p14:creationId xmlns:p14="http://schemas.microsoft.com/office/powerpoint/2010/main" val="50249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A2A1-AD39-FD7C-7473-9CE9FE219922}"/>
              </a:ext>
            </a:extLst>
          </p:cNvPr>
          <p:cNvSpPr>
            <a:spLocks noGrp="1"/>
          </p:cNvSpPr>
          <p:nvPr>
            <p:ph type="title"/>
          </p:nvPr>
        </p:nvSpPr>
        <p:spPr/>
        <p:txBody>
          <a:bodyPr/>
          <a:lstStyle/>
          <a:p>
            <a:r>
              <a:rPr lang="en-US"/>
              <a:t>Background, continued</a:t>
            </a:r>
          </a:p>
        </p:txBody>
      </p:sp>
      <p:sp>
        <p:nvSpPr>
          <p:cNvPr id="3" name="Date Placeholder 2">
            <a:extLst>
              <a:ext uri="{FF2B5EF4-FFF2-40B4-BE49-F238E27FC236}">
                <a16:creationId xmlns:a16="http://schemas.microsoft.com/office/drawing/2014/main" id="{14ECE0EB-16E5-790B-F0F2-358B2DF949C1}"/>
              </a:ext>
            </a:extLst>
          </p:cNvPr>
          <p:cNvSpPr>
            <a:spLocks noGrp="1"/>
          </p:cNvSpPr>
          <p:nvPr>
            <p:ph type="dt" sz="half" idx="10"/>
          </p:nvPr>
        </p:nvSpPr>
        <p:spPr>
          <a:xfrm>
            <a:off x="838200" y="6399065"/>
            <a:ext cx="3780692" cy="322410"/>
          </a:xfrm>
        </p:spPr>
        <p:txBody>
          <a:bodyPr/>
          <a:lstStyle/>
          <a:p>
            <a:r>
              <a:rPr lang="en-US"/>
              <a:t>Trends in Substance Use, 2023 OMAS</a:t>
            </a:r>
          </a:p>
        </p:txBody>
      </p:sp>
      <p:sp>
        <p:nvSpPr>
          <p:cNvPr id="4" name="Footer Placeholder 3">
            <a:extLst>
              <a:ext uri="{FF2B5EF4-FFF2-40B4-BE49-F238E27FC236}">
                <a16:creationId xmlns:a16="http://schemas.microsoft.com/office/drawing/2014/main" id="{1623DBFC-D28A-B241-51C4-B17E6BFB776C}"/>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BFD85CAC-DC43-9C73-2749-FDF8A2EF7D7A}"/>
              </a:ext>
            </a:extLst>
          </p:cNvPr>
          <p:cNvSpPr>
            <a:spLocks noGrp="1"/>
          </p:cNvSpPr>
          <p:nvPr>
            <p:ph type="sldNum" sz="quarter" idx="12"/>
          </p:nvPr>
        </p:nvSpPr>
        <p:spPr/>
        <p:txBody>
          <a:bodyPr/>
          <a:lstStyle/>
          <a:p>
            <a:fld id="{0A669724-DD91-4AA3-A612-CAD27DEDD8B7}" type="slidenum">
              <a:rPr lang="en-US" smtClean="0"/>
              <a:pPr/>
              <a:t>6</a:t>
            </a:fld>
            <a:endParaRPr lang="en-US"/>
          </a:p>
        </p:txBody>
      </p:sp>
      <p:sp>
        <p:nvSpPr>
          <p:cNvPr id="6" name="Content Placeholder 5">
            <a:extLst>
              <a:ext uri="{FF2B5EF4-FFF2-40B4-BE49-F238E27FC236}">
                <a16:creationId xmlns:a16="http://schemas.microsoft.com/office/drawing/2014/main" id="{B8A31E2D-DBEA-9C85-BB5F-C380872B53A3}"/>
              </a:ext>
            </a:extLst>
          </p:cNvPr>
          <p:cNvSpPr>
            <a:spLocks noGrp="1"/>
          </p:cNvSpPr>
          <p:nvPr>
            <p:ph sz="half" idx="1"/>
          </p:nvPr>
        </p:nvSpPr>
        <p:spPr>
          <a:xfrm>
            <a:off x="480793" y="1484732"/>
            <a:ext cx="11250706" cy="4839868"/>
          </a:xfrm>
        </p:spPr>
        <p:txBody>
          <a:bodyPr/>
          <a:lstStyle/>
          <a:p>
            <a:r>
              <a:rPr lang="en-US" sz="1800" b="0" i="0" dirty="0">
                <a:solidFill>
                  <a:srgbClr val="17274F"/>
                </a:solidFill>
                <a:effectLst/>
                <a:latin typeface="Calibri" panose="020F0502020204030204" pitchFamily="34" charset="0"/>
              </a:rPr>
              <a:t>Binge drinking is defined as consuming 5 (for men) or 4 (for women) or more drinks on one occasion. </a:t>
            </a:r>
            <a:r>
              <a:rPr lang="en-US" sz="1800" b="0" i="0" dirty="0" err="1">
                <a:solidFill>
                  <a:srgbClr val="17274F"/>
                </a:solidFill>
                <a:effectLst/>
                <a:latin typeface="Calibri" panose="020F0502020204030204" pitchFamily="34" charset="0"/>
              </a:rPr>
              <a:t>Azagba</a:t>
            </a:r>
            <a:r>
              <a:rPr lang="en-US" sz="1800" b="0" i="0" dirty="0">
                <a:solidFill>
                  <a:srgbClr val="17274F"/>
                </a:solidFill>
                <a:effectLst/>
                <a:latin typeface="Calibri" panose="020F0502020204030204" pitchFamily="34" charset="0"/>
              </a:rPr>
              <a:t> and colleagues (2020) examined trends in binge drinking over time among men and women in the United States. Using data from the Behavioral Risk Factor Surveillance Survey (BRFSS), they reported that binge drinking decreased from 2011 through 2014 but then increased through 2017. Men had consistently higher prevalence of binge drinking compared to women and the age group with the highest prevalence is young adults aged 18–34 years.</a:t>
            </a:r>
          </a:p>
          <a:p>
            <a:r>
              <a:rPr lang="en-US" dirty="0">
                <a:latin typeface="+mn-lt"/>
              </a:rPr>
              <a:t>Marijuana use has been increasing nationally, and particularly in states that have legalized recreational marijuana. </a:t>
            </a:r>
            <a:r>
              <a:rPr lang="en-US" dirty="0" err="1">
                <a:latin typeface="+mn-lt"/>
              </a:rPr>
              <a:t>Cerdra</a:t>
            </a:r>
            <a:r>
              <a:rPr lang="en-US" dirty="0">
                <a:latin typeface="+mn-lt"/>
              </a:rPr>
              <a:t> et al. (2020) examined national data and found that the increase in past-month marijuana use was 28% greater among adults living in states with recreational marijuana laws compared to adults living in states without such laws. Among all adults in the United States, current use of marijuana increased from 7% in 2013 to 17% in 2023 (Gallup, 2024).</a:t>
            </a:r>
          </a:p>
          <a:p>
            <a:r>
              <a:rPr lang="en-US" dirty="0"/>
              <a:t>The opioid epidemic has been negatively impacting the health and wellbeing of Ohioans for over a decade. While the number of unintentional drug overdose deaths decreased in 2021 from 2020, which hit a record, Ohio still experienced 4,138 deaths due to opioid overdose (ODH, n.d.). OMAS tracks prescription opioid use and misuse and in this report we present data on prevalence of these indicators.</a:t>
            </a:r>
            <a:endParaRPr lang="en-US" dirty="0">
              <a:latin typeface="+mn-lt"/>
              <a:cs typeface="Arial"/>
            </a:endParaRPr>
          </a:p>
        </p:txBody>
      </p:sp>
    </p:spTree>
    <p:extLst>
      <p:ext uri="{BB962C8B-B14F-4D97-AF65-F5344CB8AC3E}">
        <p14:creationId xmlns:p14="http://schemas.microsoft.com/office/powerpoint/2010/main" val="405798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2CFBC-9968-2D22-A853-6E38C6242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FAB95-32A8-B690-11A4-E37B3D32A2B3}"/>
              </a:ext>
            </a:extLst>
          </p:cNvPr>
          <p:cNvSpPr>
            <a:spLocks noGrp="1"/>
          </p:cNvSpPr>
          <p:nvPr>
            <p:ph type="title"/>
          </p:nvPr>
        </p:nvSpPr>
        <p:spPr/>
        <p:txBody>
          <a:bodyPr/>
          <a:lstStyle/>
          <a:p>
            <a:r>
              <a:rPr lang="en-US"/>
              <a:t>Background, continued</a:t>
            </a:r>
          </a:p>
        </p:txBody>
      </p:sp>
      <p:sp>
        <p:nvSpPr>
          <p:cNvPr id="3" name="Date Placeholder 2">
            <a:extLst>
              <a:ext uri="{FF2B5EF4-FFF2-40B4-BE49-F238E27FC236}">
                <a16:creationId xmlns:a16="http://schemas.microsoft.com/office/drawing/2014/main" id="{5B3465DE-406F-420A-E21C-DFC12005BE2F}"/>
              </a:ext>
            </a:extLst>
          </p:cNvPr>
          <p:cNvSpPr>
            <a:spLocks noGrp="1"/>
          </p:cNvSpPr>
          <p:nvPr>
            <p:ph type="dt" sz="half" idx="10"/>
          </p:nvPr>
        </p:nvSpPr>
        <p:spPr>
          <a:xfrm>
            <a:off x="838200" y="6399065"/>
            <a:ext cx="3780692" cy="322410"/>
          </a:xfrm>
        </p:spPr>
        <p:txBody>
          <a:bodyPr/>
          <a:lstStyle/>
          <a:p>
            <a:r>
              <a:rPr lang="en-US"/>
              <a:t>Trends in Substance Use, 2023 OMAS</a:t>
            </a:r>
          </a:p>
        </p:txBody>
      </p:sp>
      <p:sp>
        <p:nvSpPr>
          <p:cNvPr id="4" name="Footer Placeholder 3">
            <a:extLst>
              <a:ext uri="{FF2B5EF4-FFF2-40B4-BE49-F238E27FC236}">
                <a16:creationId xmlns:a16="http://schemas.microsoft.com/office/drawing/2014/main" id="{795112B2-07E5-FF8C-6F1F-107406F45B35}"/>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FB886D05-A5EC-2F53-8CAA-1C52439DBE40}"/>
              </a:ext>
            </a:extLst>
          </p:cNvPr>
          <p:cNvSpPr>
            <a:spLocks noGrp="1"/>
          </p:cNvSpPr>
          <p:nvPr>
            <p:ph type="sldNum" sz="quarter" idx="12"/>
          </p:nvPr>
        </p:nvSpPr>
        <p:spPr/>
        <p:txBody>
          <a:bodyPr/>
          <a:lstStyle/>
          <a:p>
            <a:fld id="{0A669724-DD91-4AA3-A612-CAD27DEDD8B7}" type="slidenum">
              <a:rPr lang="en-US" smtClean="0"/>
              <a:pPr/>
              <a:t>7</a:t>
            </a:fld>
            <a:endParaRPr lang="en-US"/>
          </a:p>
        </p:txBody>
      </p:sp>
      <p:sp>
        <p:nvSpPr>
          <p:cNvPr id="6" name="Content Placeholder 5">
            <a:extLst>
              <a:ext uri="{FF2B5EF4-FFF2-40B4-BE49-F238E27FC236}">
                <a16:creationId xmlns:a16="http://schemas.microsoft.com/office/drawing/2014/main" id="{B83D951C-4B7E-5229-703A-7ACA179B001E}"/>
              </a:ext>
            </a:extLst>
          </p:cNvPr>
          <p:cNvSpPr>
            <a:spLocks noGrp="1"/>
          </p:cNvSpPr>
          <p:nvPr>
            <p:ph sz="half" idx="1"/>
          </p:nvPr>
        </p:nvSpPr>
        <p:spPr>
          <a:xfrm>
            <a:off x="322729" y="1702220"/>
            <a:ext cx="11385177" cy="2338434"/>
          </a:xfrm>
        </p:spPr>
        <p:txBody>
          <a:bodyPr/>
          <a:lstStyle/>
          <a:p>
            <a:pPr>
              <a:lnSpc>
                <a:spcPct val="100000"/>
              </a:lnSpc>
            </a:pPr>
            <a:r>
              <a:rPr lang="en-US" dirty="0">
                <a:latin typeface="+mn-lt"/>
                <a:cs typeface="Arial"/>
              </a:rPr>
              <a:t>The COVID-19 pandemic resulted in decreases in substance use in some populations and increases in others. Between 2019 and 2021, we observed decreases in smoking and vaping in Ohio and a slight increase in binge drinking. It is important to continue to examine how the population prevalence is changing in Ohio with respect to nicotine product use, alcohol consumption, and marijuana use given the impact these substances have on health and wellbeing.</a:t>
            </a:r>
          </a:p>
        </p:txBody>
      </p:sp>
    </p:spTree>
    <p:extLst>
      <p:ext uri="{BB962C8B-B14F-4D97-AF65-F5344CB8AC3E}">
        <p14:creationId xmlns:p14="http://schemas.microsoft.com/office/powerpoint/2010/main" val="283165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4B36-8806-CADB-C521-68875545FEC6}"/>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557F275E-0B45-B7E0-FA94-44146BA852F2}"/>
              </a:ext>
            </a:extLst>
          </p:cNvPr>
          <p:cNvSpPr>
            <a:spLocks noGrp="1"/>
          </p:cNvSpPr>
          <p:nvPr>
            <p:ph idx="1"/>
          </p:nvPr>
        </p:nvSpPr>
        <p:spPr>
          <a:xfrm>
            <a:off x="430306" y="1371601"/>
            <a:ext cx="11241741" cy="4805362"/>
          </a:xfrm>
        </p:spPr>
        <p:txBody>
          <a:bodyPr vert="horz" lIns="91440" tIns="45720" rIns="91440" bIns="45720" rtlCol="0" anchor="t">
            <a:noAutofit/>
          </a:bodyPr>
          <a:lstStyle/>
          <a:p>
            <a:r>
              <a:rPr lang="en-US" sz="1800" dirty="0">
                <a:latin typeface="+mn-lt"/>
                <a:cs typeface="Arial"/>
              </a:rPr>
              <a:t>The motivation for this chartbook is to document changes in </a:t>
            </a:r>
            <a:r>
              <a:rPr lang="en-US" dirty="0">
                <a:cs typeface="Arial"/>
              </a:rPr>
              <a:t>cigarette smoking, vaping, binge drinking, and marijuana use over time, and current use of prescription opioid </a:t>
            </a:r>
            <a:r>
              <a:rPr lang="en-US" dirty="0">
                <a:cs typeface="Calibri"/>
              </a:rPr>
              <a:t>pain relievers</a:t>
            </a:r>
            <a:r>
              <a:rPr lang="en-US" dirty="0">
                <a:cs typeface="Arial"/>
              </a:rPr>
              <a:t> among adults in Ohio. Given the large differences in substance use, trends will also be reported by sociodemographic characteristics and geography. </a:t>
            </a:r>
            <a:r>
              <a:rPr lang="en-US" sz="1800" dirty="0">
                <a:latin typeface="+mn-lt"/>
                <a:cs typeface="Arial"/>
              </a:rPr>
              <a:t>Specifically, in this chartbook we seek to:</a:t>
            </a:r>
            <a:endParaRPr lang="en-US" sz="1800" dirty="0">
              <a:latin typeface="+mn-lt"/>
            </a:endParaRPr>
          </a:p>
          <a:p>
            <a:pPr marL="342900" indent="-342900">
              <a:lnSpc>
                <a:spcPct val="100000"/>
              </a:lnSpc>
              <a:buFont typeface="+mj-lt"/>
              <a:buAutoNum type="arabicPeriod"/>
            </a:pPr>
            <a:r>
              <a:rPr lang="en-US" sz="1800" dirty="0">
                <a:latin typeface="+mn-lt"/>
                <a:cs typeface="Arial"/>
              </a:rPr>
              <a:t>Describe trends in adult cigarette smoking prevalence over time by age, education level, county type, and Medicaid enrollment</a:t>
            </a:r>
            <a:r>
              <a:rPr lang="en-US" dirty="0">
                <a:cs typeface="Arial"/>
              </a:rPr>
              <a:t>.</a:t>
            </a:r>
            <a:endParaRPr lang="en-US" sz="1800" dirty="0">
              <a:latin typeface="+mn-lt"/>
            </a:endParaRPr>
          </a:p>
          <a:p>
            <a:pPr marL="342900" indent="-342900">
              <a:lnSpc>
                <a:spcPct val="100000"/>
              </a:lnSpc>
              <a:buFont typeface="+mj-lt"/>
              <a:buAutoNum type="arabicPeriod"/>
            </a:pPr>
            <a:r>
              <a:rPr lang="en-US" sz="1800" dirty="0">
                <a:latin typeface="+mn-lt"/>
                <a:cs typeface="Arial"/>
              </a:rPr>
              <a:t>Describe trends in e-cigarette use (vaping) since 2019 by </a:t>
            </a:r>
            <a:r>
              <a:rPr lang="en-US" dirty="0">
                <a:cs typeface="Arial"/>
              </a:rPr>
              <a:t>age</a:t>
            </a:r>
            <a:r>
              <a:rPr lang="en-US" sz="1800" dirty="0">
                <a:latin typeface="+mn-lt"/>
                <a:cs typeface="Arial"/>
              </a:rPr>
              <a:t>, education level, county type, and Medicaid enrollment</a:t>
            </a:r>
            <a:r>
              <a:rPr lang="en-US" dirty="0">
                <a:cs typeface="Arial"/>
              </a:rPr>
              <a:t>.</a:t>
            </a:r>
            <a:endParaRPr lang="en-US" sz="1800" dirty="0">
              <a:latin typeface="+mn-lt"/>
              <a:ea typeface="Calibri"/>
              <a:cs typeface="Arial"/>
            </a:endParaRPr>
          </a:p>
          <a:p>
            <a:pPr marL="342900" indent="-342900">
              <a:lnSpc>
                <a:spcPct val="100000"/>
              </a:lnSpc>
              <a:buFont typeface="+mj-lt"/>
              <a:buAutoNum type="arabicPeriod"/>
            </a:pPr>
            <a:r>
              <a:rPr lang="en-US" dirty="0">
                <a:cs typeface="Arial"/>
              </a:rPr>
              <a:t>Describe trends in binge drinking over time by age, education level, county type, and Medicaid enrollment.</a:t>
            </a:r>
            <a:endParaRPr lang="en-US" dirty="0">
              <a:ea typeface="Calibri" panose="020F0502020204030204"/>
              <a:cs typeface="Arial"/>
            </a:endParaRPr>
          </a:p>
          <a:p>
            <a:pPr marL="342900" indent="-342900">
              <a:lnSpc>
                <a:spcPct val="100000"/>
              </a:lnSpc>
              <a:buFont typeface="+mj-lt"/>
              <a:buAutoNum type="arabicPeriod"/>
            </a:pPr>
            <a:r>
              <a:rPr lang="en-US" sz="1800" dirty="0">
                <a:latin typeface="+mn-lt"/>
                <a:cs typeface="Arial"/>
              </a:rPr>
              <a:t>Describe past-month marijuana, cannabis, or THC use in 2023 by age, education level, county type, and Medicaid enrollment</a:t>
            </a:r>
            <a:r>
              <a:rPr lang="en-US" dirty="0">
                <a:cs typeface="Arial"/>
              </a:rPr>
              <a:t>.</a:t>
            </a:r>
            <a:endParaRPr lang="en-US" sz="1800" dirty="0">
              <a:latin typeface="+mn-lt"/>
              <a:ea typeface="Calibri"/>
              <a:cs typeface="Arial"/>
            </a:endParaRPr>
          </a:p>
          <a:p>
            <a:pPr marL="342900" indent="-342900">
              <a:buFont typeface="+mj-lt"/>
              <a:buAutoNum type="arabicPeriod"/>
            </a:pPr>
            <a:r>
              <a:rPr lang="en-US" dirty="0">
                <a:cs typeface="Arial"/>
              </a:rPr>
              <a:t>Describe patterns in opioid pain reliever prescription and misuse among adults in Ohio by age, education level, county type, and Medicaid enrollment.</a:t>
            </a:r>
            <a:endParaRPr lang="en-US" dirty="0">
              <a:ea typeface="Calibri" panose="020F0502020204030204"/>
              <a:cs typeface="Arial"/>
            </a:endParaRPr>
          </a:p>
          <a:p>
            <a:pPr>
              <a:lnSpc>
                <a:spcPct val="100000"/>
              </a:lnSpc>
            </a:pPr>
            <a:r>
              <a:rPr lang="en-US" sz="1800" dirty="0">
                <a:latin typeface="+mn-lt"/>
                <a:cs typeface="Arial"/>
              </a:rPr>
              <a:t>The figures in this chartbook will provide public health professionals and policymakers with important information related to key populations that ar</a:t>
            </a:r>
            <a:r>
              <a:rPr lang="en-US" dirty="0">
                <a:cs typeface="Arial"/>
              </a:rPr>
              <a:t>e at risk for the adverse health outcomes associated with various substances.</a:t>
            </a:r>
            <a:endParaRPr lang="en-US" sz="1800" dirty="0">
              <a:latin typeface="+mn-lt"/>
              <a:cs typeface="Arial"/>
            </a:endParaRPr>
          </a:p>
        </p:txBody>
      </p:sp>
      <p:sp>
        <p:nvSpPr>
          <p:cNvPr id="4" name="Date Placeholder 3">
            <a:extLst>
              <a:ext uri="{FF2B5EF4-FFF2-40B4-BE49-F238E27FC236}">
                <a16:creationId xmlns:a16="http://schemas.microsoft.com/office/drawing/2014/main" id="{A3434376-E7CC-3DFE-82BB-9335EC1D3691}"/>
              </a:ext>
            </a:extLst>
          </p:cNvPr>
          <p:cNvSpPr>
            <a:spLocks noGrp="1"/>
          </p:cNvSpPr>
          <p:nvPr>
            <p:ph type="dt" sz="half" idx="10"/>
          </p:nvPr>
        </p:nvSpPr>
        <p:spPr>
          <a:xfrm>
            <a:off x="838200" y="6356350"/>
            <a:ext cx="3884570" cy="365125"/>
          </a:xfrm>
        </p:spPr>
        <p:txBody>
          <a:bodyPr/>
          <a:lstStyle/>
          <a:p>
            <a:r>
              <a:rPr lang="en-US"/>
              <a:t>Trends in Substance Use, 2023 OMAS</a:t>
            </a:r>
          </a:p>
        </p:txBody>
      </p:sp>
      <p:sp>
        <p:nvSpPr>
          <p:cNvPr id="5" name="Footer Placeholder 4">
            <a:extLst>
              <a:ext uri="{FF2B5EF4-FFF2-40B4-BE49-F238E27FC236}">
                <a16:creationId xmlns:a16="http://schemas.microsoft.com/office/drawing/2014/main" id="{34B06BA5-31B3-B6A5-F487-E80FD1B97439}"/>
              </a:ext>
            </a:extLst>
          </p:cNvPr>
          <p:cNvSpPr>
            <a:spLocks noGrp="1"/>
          </p:cNvSpPr>
          <p:nvPr>
            <p:ph type="ftr" sz="quarter" idx="11"/>
          </p:nvPr>
        </p:nvSpPr>
        <p:spPr/>
        <p:txBody>
          <a:bodyPr/>
          <a:lstStyle/>
          <a:p>
            <a:r>
              <a:rPr lang="en-US"/>
              <a:t>grc.osu.edu/OMAS</a:t>
            </a:r>
          </a:p>
        </p:txBody>
      </p:sp>
      <p:sp>
        <p:nvSpPr>
          <p:cNvPr id="6" name="Slide Number Placeholder 5">
            <a:extLst>
              <a:ext uri="{FF2B5EF4-FFF2-40B4-BE49-F238E27FC236}">
                <a16:creationId xmlns:a16="http://schemas.microsoft.com/office/drawing/2014/main" id="{517435E6-9FFC-B939-3F18-3626AA2AF603}"/>
              </a:ext>
            </a:extLst>
          </p:cNvPr>
          <p:cNvSpPr>
            <a:spLocks noGrp="1"/>
          </p:cNvSpPr>
          <p:nvPr>
            <p:ph type="sldNum" sz="quarter" idx="12"/>
          </p:nvPr>
        </p:nvSpPr>
        <p:spPr/>
        <p:txBody>
          <a:bodyPr/>
          <a:lstStyle/>
          <a:p>
            <a:fld id="{0A669724-DD91-4AA3-A612-CAD27DEDD8B7}" type="slidenum">
              <a:rPr lang="en-US" smtClean="0"/>
              <a:pPr/>
              <a:t>8</a:t>
            </a:fld>
            <a:endParaRPr lang="en-US"/>
          </a:p>
        </p:txBody>
      </p:sp>
    </p:spTree>
    <p:extLst>
      <p:ext uri="{BB962C8B-B14F-4D97-AF65-F5344CB8AC3E}">
        <p14:creationId xmlns:p14="http://schemas.microsoft.com/office/powerpoint/2010/main" val="31461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EF4C-F8AE-1B73-9FDE-7A0FCB214F62}"/>
              </a:ext>
            </a:extLst>
          </p:cNvPr>
          <p:cNvSpPr>
            <a:spLocks noGrp="1"/>
          </p:cNvSpPr>
          <p:nvPr>
            <p:ph type="title"/>
          </p:nvPr>
        </p:nvSpPr>
        <p:spPr/>
        <p:txBody>
          <a:bodyPr/>
          <a:lstStyle/>
          <a:p>
            <a:r>
              <a:rPr lang="en-US" dirty="0"/>
              <a:t>Methods</a:t>
            </a:r>
          </a:p>
        </p:txBody>
      </p:sp>
      <p:sp>
        <p:nvSpPr>
          <p:cNvPr id="3" name="Footer Placeholder 2">
            <a:extLst>
              <a:ext uri="{FF2B5EF4-FFF2-40B4-BE49-F238E27FC236}">
                <a16:creationId xmlns:a16="http://schemas.microsoft.com/office/drawing/2014/main" id="{D5CB1AA0-9C9A-380C-7405-5AF93624EE80}"/>
              </a:ext>
            </a:extLst>
          </p:cNvPr>
          <p:cNvSpPr>
            <a:spLocks noGrp="1"/>
          </p:cNvSpPr>
          <p:nvPr>
            <p:ph type="ftr" sz="quarter" idx="11"/>
          </p:nvPr>
        </p:nvSpPr>
        <p:spPr/>
        <p:txBody>
          <a:bodyPr/>
          <a:lstStyle/>
          <a:p>
            <a:pPr lvl="1"/>
            <a:r>
              <a:rPr lang="en-US" dirty="0"/>
              <a:t>grc.osu.edu/OMAS</a:t>
            </a:r>
          </a:p>
        </p:txBody>
      </p:sp>
      <p:sp>
        <p:nvSpPr>
          <p:cNvPr id="4" name="Slide Number Placeholder 3">
            <a:extLst>
              <a:ext uri="{FF2B5EF4-FFF2-40B4-BE49-F238E27FC236}">
                <a16:creationId xmlns:a16="http://schemas.microsoft.com/office/drawing/2014/main" id="{7B19068E-F8DC-BA2C-2CC2-B4E63B107BD6}"/>
              </a:ext>
            </a:extLst>
          </p:cNvPr>
          <p:cNvSpPr>
            <a:spLocks noGrp="1"/>
          </p:cNvSpPr>
          <p:nvPr>
            <p:ph type="sldNum" sz="quarter" idx="12"/>
          </p:nvPr>
        </p:nvSpPr>
        <p:spPr/>
        <p:txBody>
          <a:bodyPr/>
          <a:lstStyle/>
          <a:p>
            <a:fld id="{0A669724-DD91-4AA3-A612-CAD27DEDD8B7}" type="slidenum">
              <a:rPr lang="en-US" smtClean="0"/>
              <a:pPr/>
              <a:t>9</a:t>
            </a:fld>
            <a:endParaRPr lang="en-US" dirty="0"/>
          </a:p>
        </p:txBody>
      </p:sp>
      <p:sp>
        <p:nvSpPr>
          <p:cNvPr id="5" name="Content Placeholder 4">
            <a:extLst>
              <a:ext uri="{FF2B5EF4-FFF2-40B4-BE49-F238E27FC236}">
                <a16:creationId xmlns:a16="http://schemas.microsoft.com/office/drawing/2014/main" id="{86F39D67-A222-E144-A6C7-799A4250BB5B}"/>
              </a:ext>
            </a:extLst>
          </p:cNvPr>
          <p:cNvSpPr>
            <a:spLocks noGrp="1"/>
          </p:cNvSpPr>
          <p:nvPr>
            <p:ph sz="half" idx="1"/>
          </p:nvPr>
        </p:nvSpPr>
        <p:spPr>
          <a:xfrm>
            <a:off x="394447" y="1391479"/>
            <a:ext cx="11268636" cy="4785484"/>
          </a:xfrm>
        </p:spPr>
        <p:txBody>
          <a:bodyPr vert="horz" lIns="91440" tIns="45720" rIns="91440" bIns="45720" numCol="1" rtlCol="0" anchor="t">
            <a:noAutofit/>
          </a:bodyPr>
          <a:lstStyle/>
          <a:p>
            <a:pPr>
              <a:lnSpc>
                <a:spcPct val="100000"/>
              </a:lnSpc>
            </a:pPr>
            <a:r>
              <a:rPr lang="en-US" b="1" dirty="0">
                <a:latin typeface="+mn-lt"/>
              </a:rPr>
              <a:t>Data Sources:</a:t>
            </a:r>
            <a:r>
              <a:rPr lang="en-US" b="1" dirty="0">
                <a:latin typeface="+mn-lt"/>
                <a:cs typeface="Arial"/>
              </a:rPr>
              <a:t> </a:t>
            </a:r>
            <a:r>
              <a:rPr lang="en-US" dirty="0">
                <a:latin typeface="+mn-lt"/>
                <a:cs typeface="Arial"/>
              </a:rPr>
              <a:t>This </a:t>
            </a:r>
            <a:r>
              <a:rPr lang="en-US" dirty="0">
                <a:cs typeface="Arial"/>
              </a:rPr>
              <a:t>chartbook uses data from the 2023 Ohio Medicaid Assessment Survey (OMAS), as well as earlier OMAS iterations from </a:t>
            </a:r>
            <a:r>
              <a:rPr lang="en-US" dirty="0">
                <a:latin typeface="+mn-lt"/>
                <a:cs typeface="Arial"/>
              </a:rPr>
              <a:t>2012 through 2021. </a:t>
            </a:r>
          </a:p>
          <a:p>
            <a:pPr>
              <a:lnSpc>
                <a:spcPct val="100000"/>
              </a:lnSpc>
            </a:pPr>
            <a:r>
              <a:rPr lang="en-US" b="1" dirty="0">
                <a:latin typeface="+mn-lt"/>
              </a:rPr>
              <a:t>The 2023 OMAS: </a:t>
            </a:r>
            <a:r>
              <a:rPr lang="en-US" dirty="0">
                <a:latin typeface="+mn-lt"/>
                <a:cs typeface="Arial"/>
              </a:rPr>
              <a:t>The OMAS is a repeated cross-sectional random probability survey of non-institutionalized Ohio adults 19 years of age and older and proxy interviews of children 18 years of age and younger. It provides health status and health system-related information about residential Ohioans at the state, regional, and county levels, with a concentration on Ohio's Medicaid, Medicaid-eligible, and non-Medicaid populations. The 2023 OMAS used a combination of an address-based sampling (ABS) frame and a list frame of Medicaid enrollees and collected surveys by phone, web, and paper. The most recent iteration, the 2023 OMAS, was fielded from September 2023 – January 2024</a:t>
            </a:r>
            <a:r>
              <a:rPr lang="en-US" dirty="0">
                <a:cs typeface="Arial"/>
              </a:rPr>
              <a:t>. The survey had </a:t>
            </a:r>
            <a:r>
              <a:rPr lang="en-US" dirty="0">
                <a:latin typeface="+mn-lt"/>
                <a:cs typeface="Arial"/>
              </a:rPr>
              <a:t>an overall sample size of 39,626</a:t>
            </a:r>
            <a:r>
              <a:rPr lang="en-US" dirty="0">
                <a:cs typeface="Arial"/>
              </a:rPr>
              <a:t> and an eligibility-adjusted response rate of 24.0%.</a:t>
            </a:r>
            <a:r>
              <a:rPr lang="en-US" dirty="0">
                <a:latin typeface="+mn-lt"/>
                <a:cs typeface="Arial"/>
              </a:rPr>
              <a:t> </a:t>
            </a:r>
          </a:p>
          <a:p>
            <a:pPr>
              <a:lnSpc>
                <a:spcPct val="100000"/>
              </a:lnSpc>
            </a:pPr>
            <a:r>
              <a:rPr lang="en-US" b="1" dirty="0">
                <a:latin typeface="+mn-lt"/>
                <a:cs typeface="Arial"/>
              </a:rPr>
              <a:t>Represented Population: </a:t>
            </a:r>
            <a:r>
              <a:rPr lang="en-US" dirty="0">
                <a:latin typeface="+mn-lt"/>
                <a:cs typeface="Arial"/>
              </a:rPr>
              <a:t>The target population for the 2023 OMAS was all residents of Ohio. To ensure estimates are representative of this population, the 2023 OMAS survey weights were adjusted to account for </a:t>
            </a:r>
            <a:r>
              <a:rPr lang="en-US" dirty="0">
                <a:cs typeface="Arial"/>
              </a:rPr>
              <a:t>any potential </a:t>
            </a:r>
            <a:r>
              <a:rPr lang="en-US" dirty="0">
                <a:latin typeface="+mn-lt"/>
                <a:cs typeface="Arial"/>
              </a:rPr>
              <a:t>non-response bias. Additionally, poststratification adjustments were made to ensure that the final weights align with population totals from the 2020 5-year American Communities Survey and 2023 Ohio Medicaid enrollment data. See the 2023 methodology report </a:t>
            </a:r>
            <a:r>
              <a:rPr lang="en-US" b="1" dirty="0">
                <a:latin typeface="+mn-lt"/>
                <a:cs typeface="Arial"/>
              </a:rPr>
              <a:t>(</a:t>
            </a:r>
            <a:r>
              <a:rPr lang="en-US" b="1" dirty="0">
                <a:latin typeface="+mn-lt"/>
                <a:cs typeface="Arial"/>
                <a:hlinkClick r:id="rId3">
                  <a:extLst>
                    <a:ext uri="{A12FA001-AC4F-418D-AE19-62706E023703}">
                      <ahyp:hlinkClr xmlns:ahyp="http://schemas.microsoft.com/office/drawing/2018/hyperlinkcolor" val="tx"/>
                    </a:ext>
                  </a:extLst>
                </a:hlinkClick>
              </a:rPr>
              <a:t>https://grc.osu.edu/OMAS/2023Survey</a:t>
            </a:r>
            <a:r>
              <a:rPr lang="en-US" b="1" dirty="0">
                <a:latin typeface="+mn-lt"/>
                <a:cs typeface="Arial"/>
              </a:rPr>
              <a:t>) </a:t>
            </a:r>
            <a:r>
              <a:rPr lang="en-US" dirty="0">
                <a:latin typeface="+mn-lt"/>
                <a:cs typeface="Arial"/>
              </a:rPr>
              <a:t>for full details.</a:t>
            </a:r>
          </a:p>
          <a:p>
            <a:pPr>
              <a:lnSpc>
                <a:spcPct val="100000"/>
              </a:lnSpc>
            </a:pPr>
            <a:endParaRPr lang="en-US" dirty="0">
              <a:latin typeface="+mn-lt"/>
              <a:cs typeface="Arial"/>
            </a:endParaRPr>
          </a:p>
          <a:p>
            <a:pPr>
              <a:lnSpc>
                <a:spcPct val="100000"/>
              </a:lnSpc>
            </a:pPr>
            <a:br>
              <a:rPr lang="en-US" dirty="0">
                <a:latin typeface="+mn-lt"/>
              </a:rPr>
            </a:br>
            <a:endParaRPr lang="en-US" dirty="0">
              <a:latin typeface="+mn-lt"/>
            </a:endParaRPr>
          </a:p>
          <a:p>
            <a:endParaRPr lang="en-US" dirty="0">
              <a:latin typeface="+mn-lt"/>
            </a:endParaRPr>
          </a:p>
          <a:p>
            <a:endParaRPr lang="en-US" dirty="0"/>
          </a:p>
          <a:p>
            <a:endParaRPr lang="en-US" dirty="0"/>
          </a:p>
        </p:txBody>
      </p:sp>
      <p:sp>
        <p:nvSpPr>
          <p:cNvPr id="7" name="Date Placeholder 3">
            <a:extLst>
              <a:ext uri="{FF2B5EF4-FFF2-40B4-BE49-F238E27FC236}">
                <a16:creationId xmlns:a16="http://schemas.microsoft.com/office/drawing/2014/main" id="{489ECA30-1317-B177-09BB-8CBCAF62F729}"/>
              </a:ext>
            </a:extLst>
          </p:cNvPr>
          <p:cNvSpPr txBox="1">
            <a:spLocks/>
          </p:cNvSpPr>
          <p:nvPr/>
        </p:nvSpPr>
        <p:spPr>
          <a:xfrm>
            <a:off x="838200" y="6356350"/>
            <a:ext cx="38845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Trends in Substance Use, 2023 OMAS</a:t>
            </a:r>
          </a:p>
        </p:txBody>
      </p:sp>
    </p:spTree>
    <p:extLst>
      <p:ext uri="{BB962C8B-B14F-4D97-AF65-F5344CB8AC3E}">
        <p14:creationId xmlns:p14="http://schemas.microsoft.com/office/powerpoint/2010/main" val="3127027581"/>
      </p:ext>
    </p:extLst>
  </p:cSld>
  <p:clrMapOvr>
    <a:masterClrMapping/>
  </p:clrMapOvr>
</p:sld>
</file>

<file path=ppt/theme/theme1.xml><?xml version="1.0" encoding="utf-8"?>
<a:theme xmlns:a="http://schemas.openxmlformats.org/drawingml/2006/main" name="Office Theme">
  <a:themeElements>
    <a:clrScheme name="Custom 4">
      <a:dk1>
        <a:srgbClr val="013857"/>
      </a:dk1>
      <a:lt1>
        <a:sysClr val="window" lastClr="FFFFFF"/>
      </a:lt1>
      <a:dk2>
        <a:srgbClr val="346079"/>
      </a:dk2>
      <a:lt2>
        <a:srgbClr val="FFFFFF"/>
      </a:lt2>
      <a:accent1>
        <a:srgbClr val="506746"/>
      </a:accent1>
      <a:accent2>
        <a:srgbClr val="0F60B6"/>
      </a:accent2>
      <a:accent3>
        <a:srgbClr val="B03F01"/>
      </a:accent3>
      <a:accent4>
        <a:srgbClr val="551A8B"/>
      </a:accent4>
      <a:accent5>
        <a:srgbClr val="346079"/>
      </a:accent5>
      <a:accent6>
        <a:srgbClr val="013867"/>
      </a:accent6>
      <a:hlink>
        <a:srgbClr val="346079"/>
      </a:hlink>
      <a:folHlink>
        <a:srgbClr val="69C2C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A69BC345B1334C8708E5CD17AB3ED3" ma:contentTypeVersion="18" ma:contentTypeDescription="Create a new document." ma:contentTypeScope="" ma:versionID="8388688c1d6c8e22ac5d0f9cfb1cf1df">
  <xsd:schema xmlns:xsd="http://www.w3.org/2001/XMLSchema" xmlns:xs="http://www.w3.org/2001/XMLSchema" xmlns:p="http://schemas.microsoft.com/office/2006/metadata/properties" xmlns:ns1="http://schemas.microsoft.com/sharepoint/v3" xmlns:ns2="da3a7c67-7c53-45d1-936f-3d4769e9ffdb" xmlns:ns3="cbd18a88-b703-43d1-9c7f-29581ec7da09" targetNamespace="http://schemas.microsoft.com/office/2006/metadata/properties" ma:root="true" ma:fieldsID="d105ca78a3d0f081ea918d942001f0a8" ns1:_="" ns2:_="" ns3:_="">
    <xsd:import namespace="http://schemas.microsoft.com/sharepoint/v3"/>
    <xsd:import namespace="da3a7c67-7c53-45d1-936f-3d4769e9ffdb"/>
    <xsd:import namespace="cbd18a88-b703-43d1-9c7f-29581ec7da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3a7c67-7c53-45d1-936f-3d4769e9f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133747-7f49-46b8-8a37-07c8968d023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d18a88-b703-43d1-9c7f-29581ec7da0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b66cd22-86b7-4d86-92b8-d6507b450e46}" ma:internalName="TaxCatchAll" ma:showField="CatchAllData" ma:web="cbd18a88-b703-43d1-9c7f-29581ec7da0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3a7c67-7c53-45d1-936f-3d4769e9ffdb">
      <Terms xmlns="http://schemas.microsoft.com/office/infopath/2007/PartnerControls"/>
    </lcf76f155ced4ddcb4097134ff3c332f>
    <TaxCatchAll xmlns="cbd18a88-b703-43d1-9c7f-29581ec7da0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48BBB9A-29BA-42D9-B027-C7027168C5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a3a7c67-7c53-45d1-936f-3d4769e9ffdb"/>
    <ds:schemaRef ds:uri="cbd18a88-b703-43d1-9c7f-29581ec7d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018631-8DE9-47BC-8293-091EE51158E4}">
  <ds:schemaRefs>
    <ds:schemaRef ds:uri="http://schemas.microsoft.com/sharepoint/v3/contenttype/forms"/>
  </ds:schemaRefs>
</ds:datastoreItem>
</file>

<file path=customXml/itemProps3.xml><?xml version="1.0" encoding="utf-8"?>
<ds:datastoreItem xmlns:ds="http://schemas.openxmlformats.org/officeDocument/2006/customXml" ds:itemID="{C7A049DA-39FB-4644-A55A-1AAFA9459D0B}">
  <ds:schemaRefs>
    <ds:schemaRef ds:uri="http://schemas.microsoft.com/office/2006/metadata/properties"/>
    <ds:schemaRef ds:uri="http://purl.org/dc/elements/1.1/"/>
    <ds:schemaRef ds:uri="http://purl.org/dc/dcmitype/"/>
    <ds:schemaRef ds:uri="http://schemas.openxmlformats.org/package/2006/metadata/core-properties"/>
    <ds:schemaRef ds:uri="cbd18a88-b703-43d1-9c7f-29581ec7da09"/>
    <ds:schemaRef ds:uri="http://www.w3.org/XML/1998/namespace"/>
    <ds:schemaRef ds:uri="http://purl.org/dc/terms/"/>
    <ds:schemaRef ds:uri="da3a7c67-7c53-45d1-936f-3d4769e9ffdb"/>
    <ds:schemaRef ds:uri="http://schemas.microsoft.com/office/2006/documentManagement/typ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8db864bc-821c-4dd3-a9c9-5002b5129ec6}" enabled="1" method="Standard" siteId="{0b95a125-791c-4f0a-9f9e-99e363117506}" removed="0"/>
</clbl:labelList>
</file>

<file path=docProps/app.xml><?xml version="1.0" encoding="utf-8"?>
<Properties xmlns="http://schemas.openxmlformats.org/officeDocument/2006/extended-properties" xmlns:vt="http://schemas.openxmlformats.org/officeDocument/2006/docPropsVTypes">
  <TotalTime>610</TotalTime>
  <Words>6173</Words>
  <Application>Microsoft Office PowerPoint</Application>
  <PresentationFormat>Widescreen</PresentationFormat>
  <Paragraphs>364</Paragraphs>
  <Slides>40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Arial,Sans-Serif</vt:lpstr>
      <vt:lpstr>Calibri</vt:lpstr>
      <vt:lpstr>Calibri Light</vt:lpstr>
      <vt:lpstr>Montserrat</vt:lpstr>
      <vt:lpstr>Montserrat SemiBold</vt:lpstr>
      <vt:lpstr>Office Theme</vt:lpstr>
      <vt:lpstr>Trends in Substance Use in Ohio</vt:lpstr>
      <vt:lpstr>Authors</vt:lpstr>
      <vt:lpstr>Executive Summary</vt:lpstr>
      <vt:lpstr>Contents</vt:lpstr>
      <vt:lpstr>Background</vt:lpstr>
      <vt:lpstr>Background, continued</vt:lpstr>
      <vt:lpstr>Background, continued</vt:lpstr>
      <vt:lpstr>Objectives</vt:lpstr>
      <vt:lpstr>Methods</vt:lpstr>
      <vt:lpstr>Methods, continued</vt:lpstr>
      <vt:lpstr>Methods, continued</vt:lpstr>
      <vt:lpstr>OMAS County Types</vt:lpstr>
      <vt:lpstr>RESULTS: Trends in Cigarette Smoking from 2010-2023 Current smoking among adults ages 19 and older in Ohio</vt:lpstr>
      <vt:lpstr>Smoking has declined among all ages, but younger adults experienced the steepest decline and older adults changed little</vt:lpstr>
      <vt:lpstr>Education-related smoking differences have persisted in Ohio, with the least educated experiencing the smallest decline</vt:lpstr>
      <vt:lpstr>Smoking has declined in all regions, but Appalachian counties consistently have the highest smoking prevalence in Ohio</vt:lpstr>
      <vt:lpstr>Smoking differences have persisted for working-age adults enrolled in Medicaid and those potentially vs. not potentially eligible</vt:lpstr>
      <vt:lpstr>RESULTS: Trends in E-Cigarette Use / Vaping from 2019-2023 Current use of e-cigarettes/vaping among adults ages 19 and older in Ohio</vt:lpstr>
      <vt:lpstr>In contrast to cigarette smoking, e-cigarette/vaping prevalence increased since 2019 among all age groups but those age 65+ years</vt:lpstr>
      <vt:lpstr>E-cigarette/vaping prevalence increased over time for all education groups except those with a 4-year college degree or more</vt:lpstr>
      <vt:lpstr>E-cigarette/vaping prevalence increased over time in all county types, with the sharpest increase in Appalachian counties</vt:lpstr>
      <vt:lpstr>E-cigarette/vaping prevalence increased more sharply among Medicaid-enrolled and those potentially eligible for Medicaid</vt:lpstr>
      <vt:lpstr>RESULTS: Trends in Binge Drinking from 2010-2023 Past-month binge drinking among adults ages 19 and older in Ohio</vt:lpstr>
      <vt:lpstr>Over time, past-month binge drinking has increased for all groups except the youngest adults (age 19-24 years)</vt:lpstr>
      <vt:lpstr>Binge drinking prevalence increased over time, and more rapidly during the COVID-19 pandemic, for most groups</vt:lpstr>
      <vt:lpstr>Binge drinking has been increasing for all county types since 2015, with sharp increases among rural Appalachian counties</vt:lpstr>
      <vt:lpstr>Adults aged 19-64 years and enrolled in Medicaid have had the lowest prevalence of binge drinking over time</vt:lpstr>
      <vt:lpstr>RESULTS: Marijuana Use in 2023 Past-month use of marijuana among adults ages 19 and older in Ohio</vt:lpstr>
      <vt:lpstr>Nearly 1 in 5 adults in Ohio had used marijuana, cannabis, or THC in the past month in 2023</vt:lpstr>
      <vt:lpstr>Adults with less than a high school education have the highest prevalence of marijuana, cannabis, or THC use</vt:lpstr>
      <vt:lpstr>Past-month prevalence of marijuana, cannabis, or THC use is highest in metropolitan counties</vt:lpstr>
      <vt:lpstr>Past-month prevalence of marijuana, cannabis, or THC use is highest among adults enrolled in Medicaid</vt:lpstr>
      <vt:lpstr>RESULTS: Prescription pain reliever use in 2023 Prescription pain reliever use and misuse among adults ages 19 and older in Ohio</vt:lpstr>
      <vt:lpstr>As age increases, the prevalence of receiving a prescription for an opioid pain reliever in the last 12 months increases</vt:lpstr>
      <vt:lpstr>As education increases, past-year prevalence of receiving an opioid pain reliever prescription and using one not prescribed decrease</vt:lpstr>
      <vt:lpstr>Opioid pain reliever prescriptions and misuse in the last 12 months did not vary considerably by county type in 2023</vt:lpstr>
      <vt:lpstr>Opioid prescription pain reliever prescription in the last 12 months was most prevalent among working-age adults enrolled in Medicaid</vt:lpstr>
      <vt:lpstr>Summary of Results</vt:lpstr>
      <vt:lpstr>References</vt:lpstr>
      <vt:lpstr>Acknowledgments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 Ohio</dc:title>
  <dc:creator>Mack, Hannah</dc:creator>
  <cp:lastModifiedBy>Glenn, Gabrielle</cp:lastModifiedBy>
  <cp:revision>115</cp:revision>
  <dcterms:created xsi:type="dcterms:W3CDTF">2024-01-29T18:25:31Z</dcterms:created>
  <dcterms:modified xsi:type="dcterms:W3CDTF">2026-03-26T16:39:49Z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0x01010026A69BC345B1334C8708E5CD17AB3ED3</vt:lpwstr>
  </property>
  <property fmtid="{D5CDD505-2E9C-101B-9397-08002B2CF9AE}" pid="3" name="MediaServiceImageTags">
    <vt:lpwstr/>
  </property>
</Properties>
</file>