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Aileron" panose="020B0604020202020204" charset="0"/>
      <p:regular r:id="rId13"/>
    </p:embeddedFont>
    <p:embeddedFont>
      <p:font typeface="Aileron Bold" panose="020B0604020202020204" charset="0"/>
      <p:regular r:id="rId14"/>
    </p:embeddedFont>
    <p:embeddedFont>
      <p:font typeface="Aileron Heavy" panose="020B0604020202020204" charset="0"/>
      <p:regular r:id="rId15"/>
    </p:embeddedFont>
    <p:embeddedFont>
      <p:font typeface="Aileron Ultra-Bold" panose="020B0604020202020204" charset="0"/>
      <p:regular r:id="rId16"/>
    </p:embeddedFont>
    <p:embeddedFont>
      <p:font typeface="Canva Sans" panose="020B0604020202020204" charset="0"/>
      <p:regular r:id="rId17"/>
    </p:embeddedFont>
    <p:embeddedFont>
      <p:font typeface="Canva Sans Bold" panose="020B0604020202020204" charset="0"/>
      <p:regular r:id="rId18"/>
    </p:embeddedFont>
    <p:embeddedFont>
      <p:font typeface="TT Masters"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94595" autoAdjust="0"/>
  </p:normalViewPr>
  <p:slideViewPr>
    <p:cSldViewPr>
      <p:cViewPr varScale="1">
        <p:scale>
          <a:sx n="72" d="100"/>
          <a:sy n="72" d="100"/>
        </p:scale>
        <p:origin x="654"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s://www.nchpad.org/426/2313/AIMFREE~Manuals" TargetMode="External"/><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hyperlink" Target="https://www.nchpad.org/1273/6362/Community~Health~Inclusion~Index" TargetMode="External"/><Relationship Id="rId5" Type="http://schemas.openxmlformats.org/officeDocument/2006/relationships/hyperlink" Target="https://www.adachecklist.org/" TargetMode="External"/><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2935603" y="0"/>
            <a:ext cx="5352397" cy="10287000"/>
          </a:xfrm>
          <a:prstGeom prst="rect">
            <a:avLst/>
          </a:prstGeom>
          <a:solidFill>
            <a:srgbClr val="2C92D5"/>
          </a:solidFill>
        </p:spPr>
      </p:sp>
      <p:sp>
        <p:nvSpPr>
          <p:cNvPr id="11" name="Title 10">
            <a:extLst>
              <a:ext uri="{FF2B5EF4-FFF2-40B4-BE49-F238E27FC236}">
                <a16:creationId xmlns:a16="http://schemas.microsoft.com/office/drawing/2014/main" id="{70CFFE62-8811-AF1C-3023-046360988888}"/>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GRAIDs</a:t>
            </a:r>
          </a:p>
        </p:txBody>
      </p:sp>
      <p:sp>
        <p:nvSpPr>
          <p:cNvPr id="3" name="Freeform 3" descr="Logos for the Ohio Inclusive Sports project, the Ohio Developmental Disabilities Council, and the Ohio Colleges of Medicine Government Resource Center"/>
          <p:cNvSpPr/>
          <p:nvPr/>
        </p:nvSpPr>
        <p:spPr>
          <a:xfrm>
            <a:off x="90382" y="252831"/>
            <a:ext cx="17057597" cy="9573576"/>
          </a:xfrm>
          <a:custGeom>
            <a:avLst/>
            <a:gdLst/>
            <a:ahLst/>
            <a:cxnLst/>
            <a:rect l="l" t="t" r="r" b="b"/>
            <a:pathLst>
              <a:path w="17057597" h="9573576">
                <a:moveTo>
                  <a:pt x="0" y="0"/>
                </a:moveTo>
                <a:lnTo>
                  <a:pt x="17057597" y="0"/>
                </a:lnTo>
                <a:lnTo>
                  <a:pt x="17057597" y="9573576"/>
                </a:lnTo>
                <a:lnTo>
                  <a:pt x="0" y="9573576"/>
                </a:lnTo>
                <a:lnTo>
                  <a:pt x="0" y="0"/>
                </a:lnTo>
                <a:close/>
              </a:path>
            </a:pathLst>
          </a:custGeom>
          <a:blipFill>
            <a:blip r:embed="rId2"/>
            <a:stretch>
              <a:fillRect/>
            </a:stretch>
          </a:blipFill>
        </p:spPr>
      </p:sp>
      <p:grpSp>
        <p:nvGrpSpPr>
          <p:cNvPr id="8" name="Group 8" descr="Using the GRAIDs domains to address barriers. Equipping coaches to be more inclusive."/>
          <p:cNvGrpSpPr/>
          <p:nvPr/>
        </p:nvGrpSpPr>
        <p:grpSpPr>
          <a:xfrm>
            <a:off x="1078865" y="7313870"/>
            <a:ext cx="7330254" cy="1944430"/>
            <a:chOff x="0" y="0"/>
            <a:chExt cx="9773672" cy="2592573"/>
          </a:xfrm>
        </p:grpSpPr>
        <p:sp>
          <p:nvSpPr>
            <p:cNvPr id="9" name="TextBox 9"/>
            <p:cNvSpPr txBox="1"/>
            <p:nvPr/>
          </p:nvSpPr>
          <p:spPr>
            <a:xfrm>
              <a:off x="0" y="-47625"/>
              <a:ext cx="9773672" cy="1555369"/>
            </a:xfrm>
            <a:prstGeom prst="rect">
              <a:avLst/>
            </a:prstGeom>
          </p:spPr>
          <p:txBody>
            <a:bodyPr lIns="0" tIns="0" rIns="0" bIns="0" rtlCol="0" anchor="t">
              <a:spAutoFit/>
            </a:bodyPr>
            <a:lstStyle/>
            <a:p>
              <a:pPr algn="l">
                <a:lnSpc>
                  <a:spcPts val="4716"/>
                </a:lnSpc>
              </a:pPr>
              <a:r>
                <a:rPr lang="en-US" sz="3600" spc="107">
                  <a:solidFill>
                    <a:srgbClr val="2C92D5"/>
                  </a:solidFill>
                  <a:latin typeface="Aileron Ultra-Bold"/>
                  <a:ea typeface="Aileron Ultra-Bold"/>
                  <a:cs typeface="Aileron Ultra-Bold"/>
                  <a:sym typeface="Aileron Ultra-Bold"/>
                </a:rPr>
                <a:t>Using the GRAIDs domains to address barriers.</a:t>
              </a:r>
            </a:p>
          </p:txBody>
        </p:sp>
        <p:sp>
          <p:nvSpPr>
            <p:cNvPr id="10" name="TextBox 10"/>
            <p:cNvSpPr txBox="1"/>
            <p:nvPr/>
          </p:nvSpPr>
          <p:spPr>
            <a:xfrm>
              <a:off x="0" y="2013876"/>
              <a:ext cx="9773672" cy="578697"/>
            </a:xfrm>
            <a:prstGeom prst="rect">
              <a:avLst/>
            </a:prstGeom>
          </p:spPr>
          <p:txBody>
            <a:bodyPr lIns="0" tIns="0" rIns="0" bIns="0" rtlCol="0" anchor="t">
              <a:spAutoFit/>
            </a:bodyPr>
            <a:lstStyle/>
            <a:p>
              <a:pPr marL="0" lvl="0" indent="0" algn="l">
                <a:lnSpc>
                  <a:spcPts val="3640"/>
                </a:lnSpc>
              </a:pPr>
              <a:r>
                <a:rPr lang="en-US" sz="2600" u="none" spc="78">
                  <a:solidFill>
                    <a:srgbClr val="191919"/>
                  </a:solidFill>
                  <a:latin typeface="Aileron"/>
                  <a:ea typeface="Aileron"/>
                  <a:cs typeface="Aileron"/>
                  <a:sym typeface="Aileron"/>
                </a:rPr>
                <a:t>Equipping coaches to be more inclusive</a:t>
              </a:r>
            </a:p>
          </p:txBody>
        </p:sp>
      </p:grpSp>
      <p:sp>
        <p:nvSpPr>
          <p:cNvPr id="4" name="Freeform 4" descr="A cheerleading coach coaching a cheerleader in a wheelchair"/>
          <p:cNvSpPr/>
          <p:nvPr/>
        </p:nvSpPr>
        <p:spPr>
          <a:xfrm>
            <a:off x="9699643" y="1789447"/>
            <a:ext cx="6471920" cy="7280910"/>
          </a:xfrm>
          <a:custGeom>
            <a:avLst/>
            <a:gdLst/>
            <a:ahLst/>
            <a:cxnLst/>
            <a:rect l="l" t="t" r="r" b="b"/>
            <a:pathLst>
              <a:path w="6471920" h="7280910">
                <a:moveTo>
                  <a:pt x="0" y="0"/>
                </a:moveTo>
                <a:lnTo>
                  <a:pt x="6471920" y="0"/>
                </a:lnTo>
                <a:lnTo>
                  <a:pt x="6471920" y="7280910"/>
                </a:lnTo>
                <a:lnTo>
                  <a:pt x="0" y="7280910"/>
                </a:lnTo>
                <a:lnTo>
                  <a:pt x="0" y="0"/>
                </a:lnTo>
                <a:close/>
              </a:path>
            </a:pathLst>
          </a:custGeom>
          <a:blipFill>
            <a:blip r:embed="rId3"/>
            <a:stretch>
              <a:fillRect t="-16583" b="-16583"/>
            </a:stretch>
          </a:blipFill>
        </p:spPr>
      </p:sp>
      <p:sp>
        <p:nvSpPr>
          <p:cNvPr id="5" name="TextBox 5">
            <a:extLst>
              <a:ext uri="{C183D7F6-B498-43B3-948B-1728B52AA6E4}">
                <adec:decorative xmlns:adec="http://schemas.microsoft.com/office/drawing/2017/decorative" val="1"/>
              </a:ext>
            </a:extLst>
          </p:cNvPr>
          <p:cNvSpPr txBox="1"/>
          <p:nvPr/>
        </p:nvSpPr>
        <p:spPr>
          <a:xfrm rot="5400000">
            <a:off x="15243932" y="7047548"/>
            <a:ext cx="4114800" cy="306705"/>
          </a:xfrm>
          <a:prstGeom prst="rect">
            <a:avLst/>
          </a:prstGeom>
        </p:spPr>
        <p:txBody>
          <a:bodyPr lIns="0" tIns="0" rIns="0" bIns="0" rtlCol="0" anchor="t">
            <a:spAutoFit/>
          </a:bodyPr>
          <a:lstStyle/>
          <a:p>
            <a:pPr algn="r">
              <a:lnSpc>
                <a:spcPts val="2520"/>
              </a:lnSpc>
            </a:pPr>
            <a:r>
              <a:rPr lang="en-US" sz="1800" spc="179">
                <a:solidFill>
                  <a:srgbClr val="FFFFFF"/>
                </a:solidFill>
                <a:latin typeface="Aileron"/>
                <a:ea typeface="Aileron"/>
                <a:cs typeface="Aileron"/>
                <a:sym typeface="Aileron"/>
              </a:rPr>
              <a:t>The Power of Inclusion</a:t>
            </a:r>
          </a:p>
        </p:txBody>
      </p:sp>
      <p:sp>
        <p:nvSpPr>
          <p:cNvPr id="6" name="AutoShape 6">
            <a:extLst>
              <a:ext uri="{C183D7F6-B498-43B3-948B-1728B52AA6E4}">
                <adec:decorative xmlns:adec="http://schemas.microsoft.com/office/drawing/2017/decorative" val="1"/>
              </a:ext>
            </a:extLst>
          </p:cNvPr>
          <p:cNvSpPr/>
          <p:nvPr/>
        </p:nvSpPr>
        <p:spPr>
          <a:xfrm rot="-5400000">
            <a:off x="14433028" y="2695901"/>
            <a:ext cx="5429902" cy="0"/>
          </a:xfrm>
          <a:prstGeom prst="line">
            <a:avLst/>
          </a:prstGeom>
          <a:ln w="38100" cap="flat">
            <a:solidFill>
              <a:srgbClr val="FFFFFF"/>
            </a:solidFill>
            <a:prstDash val="solid"/>
            <a:headEnd type="none" w="sm" len="sm"/>
            <a:tailEnd type="none" w="sm" len="sm"/>
          </a:ln>
        </p:spPr>
      </p:sp>
      <p:sp>
        <p:nvSpPr>
          <p:cNvPr id="7" name="TextBox 7">
            <a:extLst>
              <a:ext uri="{C183D7F6-B498-43B3-948B-1728B52AA6E4}">
                <adec:decorative xmlns:adec="http://schemas.microsoft.com/office/drawing/2017/decorative" val="1"/>
              </a:ext>
            </a:extLst>
          </p:cNvPr>
          <p:cNvSpPr txBox="1"/>
          <p:nvPr/>
        </p:nvSpPr>
        <p:spPr>
          <a:xfrm>
            <a:off x="1028700" y="2334570"/>
            <a:ext cx="7380419" cy="923925"/>
          </a:xfrm>
          <a:prstGeom prst="rect">
            <a:avLst/>
          </a:prstGeom>
        </p:spPr>
        <p:txBody>
          <a:bodyPr lIns="0" tIns="0" rIns="0" bIns="0" rtlCol="0" anchor="t">
            <a:spAutoFit/>
          </a:bodyPr>
          <a:lstStyle/>
          <a:p>
            <a:pPr algn="l">
              <a:lnSpc>
                <a:spcPts val="7200"/>
              </a:lnSpc>
            </a:pPr>
            <a:r>
              <a:rPr lang="en-US" sz="6000" spc="359">
                <a:solidFill>
                  <a:srgbClr val="191919"/>
                </a:solidFill>
                <a:latin typeface="Aileron Heavy"/>
                <a:ea typeface="Aileron Heavy"/>
                <a:cs typeface="Aileron Heavy"/>
                <a:sym typeface="Aileron Heavy"/>
              </a:rPr>
              <a:t>GRAIDs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69347" y="0"/>
            <a:ext cx="1098047" cy="10287000"/>
          </a:xfrm>
          <a:prstGeom prst="rect">
            <a:avLst/>
          </a:prstGeom>
          <a:solidFill>
            <a:srgbClr val="2C92D5"/>
          </a:solidFill>
        </p:spPr>
      </p:sp>
      <p:sp>
        <p:nvSpPr>
          <p:cNvPr id="20" name="Title 19">
            <a:extLst>
              <a:ext uri="{FF2B5EF4-FFF2-40B4-BE49-F238E27FC236}">
                <a16:creationId xmlns:a16="http://schemas.microsoft.com/office/drawing/2014/main" id="{9EFC8FF1-F81A-D72C-B6C0-9C603809839A}"/>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Reality for Kids with a Disability</a:t>
            </a:r>
          </a:p>
        </p:txBody>
      </p:sp>
      <p:grpSp>
        <p:nvGrpSpPr>
          <p:cNvPr id="11" name="Group 11" descr="Greater than 3 million children in the U.S. have a disability"/>
          <p:cNvGrpSpPr/>
          <p:nvPr/>
        </p:nvGrpSpPr>
        <p:grpSpPr>
          <a:xfrm>
            <a:off x="9672636" y="1935831"/>
            <a:ext cx="3441288" cy="1674843"/>
            <a:chOff x="0" y="0"/>
            <a:chExt cx="4588385" cy="2233124"/>
          </a:xfrm>
        </p:grpSpPr>
        <p:sp>
          <p:nvSpPr>
            <p:cNvPr id="12" name="TextBox 12"/>
            <p:cNvSpPr txBox="1"/>
            <p:nvPr/>
          </p:nvSpPr>
          <p:spPr>
            <a:xfrm>
              <a:off x="0" y="-28575"/>
              <a:ext cx="4588385" cy="678307"/>
            </a:xfrm>
            <a:prstGeom prst="rect">
              <a:avLst/>
            </a:prstGeom>
          </p:spPr>
          <p:txBody>
            <a:bodyPr lIns="0" tIns="0" rIns="0" bIns="0" rtlCol="0" anchor="t">
              <a:spAutoFit/>
            </a:bodyPr>
            <a:lstStyle/>
            <a:p>
              <a:pPr algn="r">
                <a:lnSpc>
                  <a:spcPts val="4128"/>
                </a:lnSpc>
              </a:pPr>
              <a:r>
                <a:rPr lang="en-US" sz="3200" spc="160">
                  <a:solidFill>
                    <a:srgbClr val="191919"/>
                  </a:solidFill>
                  <a:latin typeface="Aileron Ultra-Bold"/>
                  <a:ea typeface="Aileron Ultra-Bold"/>
                  <a:cs typeface="Aileron Ultra-Bold"/>
                  <a:sym typeface="Aileron Ultra-Bold"/>
                </a:rPr>
                <a:t>&gt;3 MILLION</a:t>
              </a:r>
            </a:p>
          </p:txBody>
        </p:sp>
        <p:sp>
          <p:nvSpPr>
            <p:cNvPr id="13" name="TextBox 13"/>
            <p:cNvSpPr txBox="1"/>
            <p:nvPr/>
          </p:nvSpPr>
          <p:spPr>
            <a:xfrm>
              <a:off x="0" y="1044827"/>
              <a:ext cx="4588385" cy="1188297"/>
            </a:xfrm>
            <a:prstGeom prst="rect">
              <a:avLst/>
            </a:prstGeom>
          </p:spPr>
          <p:txBody>
            <a:bodyPr lIns="0" tIns="0" rIns="0" bIns="0" rtlCol="0" anchor="t">
              <a:spAutoFit/>
            </a:bodyPr>
            <a:lstStyle/>
            <a:p>
              <a:pPr marL="0" lvl="0" indent="0" algn="r">
                <a:lnSpc>
                  <a:spcPts val="3640"/>
                </a:lnSpc>
              </a:pPr>
              <a:r>
                <a:rPr lang="en-US" sz="2600" spc="78">
                  <a:solidFill>
                    <a:srgbClr val="191919"/>
                  </a:solidFill>
                  <a:latin typeface="Aileron"/>
                  <a:ea typeface="Aileron"/>
                  <a:cs typeface="Aileron"/>
                  <a:sym typeface="Aileron"/>
                </a:rPr>
                <a:t>Children in the US have a disability.</a:t>
              </a:r>
            </a:p>
          </p:txBody>
        </p:sp>
      </p:grpSp>
      <p:sp>
        <p:nvSpPr>
          <p:cNvPr id="8" name="Freeform 8" descr="Drawing of a child in a walker and child without any assistive devices tossing a ball back and forth"/>
          <p:cNvSpPr/>
          <p:nvPr/>
        </p:nvSpPr>
        <p:spPr>
          <a:xfrm>
            <a:off x="10970584" y="5309871"/>
            <a:ext cx="2143340" cy="1406811"/>
          </a:xfrm>
          <a:custGeom>
            <a:avLst/>
            <a:gdLst/>
            <a:ahLst/>
            <a:cxnLst/>
            <a:rect l="l" t="t" r="r" b="b"/>
            <a:pathLst>
              <a:path w="2143340" h="1406811">
                <a:moveTo>
                  <a:pt x="0" y="0"/>
                </a:moveTo>
                <a:lnTo>
                  <a:pt x="2143340" y="0"/>
                </a:lnTo>
                <a:lnTo>
                  <a:pt x="2143340" y="1406811"/>
                </a:lnTo>
                <a:lnTo>
                  <a:pt x="0" y="14068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TextBox 14"/>
          <p:cNvSpPr txBox="1"/>
          <p:nvPr/>
        </p:nvSpPr>
        <p:spPr>
          <a:xfrm>
            <a:off x="9672636" y="6688107"/>
            <a:ext cx="3441288" cy="1039749"/>
          </a:xfrm>
          <a:prstGeom prst="rect">
            <a:avLst/>
          </a:prstGeom>
        </p:spPr>
        <p:txBody>
          <a:bodyPr lIns="0" tIns="0" rIns="0" bIns="0" rtlCol="0" anchor="t">
            <a:spAutoFit/>
          </a:bodyPr>
          <a:lstStyle/>
          <a:p>
            <a:pPr algn="r">
              <a:lnSpc>
                <a:spcPts val="4128"/>
              </a:lnSpc>
            </a:pPr>
            <a:r>
              <a:rPr lang="en-US" sz="3200" spc="160">
                <a:solidFill>
                  <a:srgbClr val="191919"/>
                </a:solidFill>
                <a:latin typeface="Aileron Ultra-Bold"/>
                <a:ea typeface="Aileron Ultra-Bold"/>
                <a:cs typeface="Aileron Ultra-Bold"/>
                <a:sym typeface="Aileron Ultra-Bold"/>
              </a:rPr>
              <a:t>70% OF YOUTH WITH IDD</a:t>
            </a:r>
          </a:p>
        </p:txBody>
      </p:sp>
      <p:sp>
        <p:nvSpPr>
          <p:cNvPr id="15" name="TextBox 15"/>
          <p:cNvSpPr txBox="1"/>
          <p:nvPr/>
        </p:nvSpPr>
        <p:spPr>
          <a:xfrm>
            <a:off x="9672636" y="8009890"/>
            <a:ext cx="3441288" cy="2277110"/>
          </a:xfrm>
          <a:prstGeom prst="rect">
            <a:avLst/>
          </a:prstGeom>
        </p:spPr>
        <p:txBody>
          <a:bodyPr lIns="0" tIns="0" rIns="0" bIns="0" rtlCol="0" anchor="t">
            <a:spAutoFit/>
          </a:bodyPr>
          <a:lstStyle/>
          <a:p>
            <a:pPr marL="0" lvl="0" indent="0" algn="r">
              <a:lnSpc>
                <a:spcPts val="3640"/>
              </a:lnSpc>
            </a:pPr>
            <a:r>
              <a:rPr lang="en-US" sz="2600" spc="78">
                <a:solidFill>
                  <a:srgbClr val="191919"/>
                </a:solidFill>
                <a:latin typeface="Aileron"/>
                <a:ea typeface="Aileron"/>
                <a:cs typeface="Aileron"/>
                <a:sym typeface="Aileron"/>
              </a:rPr>
              <a:t>and 40% of youth with a physical disability felt they get the same level of participation in PE.</a:t>
            </a:r>
          </a:p>
        </p:txBody>
      </p:sp>
      <p:grpSp>
        <p:nvGrpSpPr>
          <p:cNvPr id="3" name="Group 3" descr="Obesity rates for youth with a disability are 38% higher"/>
          <p:cNvGrpSpPr/>
          <p:nvPr/>
        </p:nvGrpSpPr>
        <p:grpSpPr>
          <a:xfrm>
            <a:off x="13818012" y="1916899"/>
            <a:ext cx="3441288" cy="2132043"/>
            <a:chOff x="0" y="0"/>
            <a:chExt cx="4588385" cy="2842724"/>
          </a:xfrm>
        </p:grpSpPr>
        <p:sp>
          <p:nvSpPr>
            <p:cNvPr id="4" name="TextBox 4" descr="38% HIGHER&#10;"/>
            <p:cNvSpPr txBox="1"/>
            <p:nvPr/>
          </p:nvSpPr>
          <p:spPr>
            <a:xfrm>
              <a:off x="0" y="-28575"/>
              <a:ext cx="4588385" cy="678307"/>
            </a:xfrm>
            <a:prstGeom prst="rect">
              <a:avLst/>
            </a:prstGeom>
          </p:spPr>
          <p:txBody>
            <a:bodyPr lIns="0" tIns="0" rIns="0" bIns="0" rtlCol="0" anchor="t">
              <a:spAutoFit/>
            </a:bodyPr>
            <a:lstStyle/>
            <a:p>
              <a:pPr algn="r">
                <a:lnSpc>
                  <a:spcPts val="4128"/>
                </a:lnSpc>
              </a:pPr>
              <a:r>
                <a:rPr lang="en-US" sz="3200" spc="160" dirty="0">
                  <a:solidFill>
                    <a:srgbClr val="191919"/>
                  </a:solidFill>
                  <a:latin typeface="Aileron Ultra-Bold"/>
                  <a:ea typeface="Aileron Ultra-Bold"/>
                  <a:cs typeface="Aileron Ultra-Bold"/>
                  <a:sym typeface="Aileron Ultra-Bold"/>
                </a:rPr>
                <a:t>38% HIGHER</a:t>
              </a:r>
            </a:p>
          </p:txBody>
        </p:sp>
        <p:sp>
          <p:nvSpPr>
            <p:cNvPr id="5" name="TextBox 5"/>
            <p:cNvSpPr txBox="1"/>
            <p:nvPr/>
          </p:nvSpPr>
          <p:spPr>
            <a:xfrm>
              <a:off x="0" y="1044827"/>
              <a:ext cx="4588385" cy="1797897"/>
            </a:xfrm>
            <a:prstGeom prst="rect">
              <a:avLst/>
            </a:prstGeom>
          </p:spPr>
          <p:txBody>
            <a:bodyPr lIns="0" tIns="0" rIns="0" bIns="0" rtlCol="0" anchor="t">
              <a:spAutoFit/>
            </a:bodyPr>
            <a:lstStyle/>
            <a:p>
              <a:pPr marL="0" lvl="0" indent="0" algn="r">
                <a:lnSpc>
                  <a:spcPts val="3640"/>
                </a:lnSpc>
              </a:pPr>
              <a:r>
                <a:rPr lang="en-US" sz="2600" spc="78" dirty="0">
                  <a:solidFill>
                    <a:srgbClr val="191919"/>
                  </a:solidFill>
                  <a:latin typeface="Aileron"/>
                  <a:ea typeface="Aileron"/>
                  <a:cs typeface="Aileron"/>
                  <a:sym typeface="Aileron"/>
                </a:rPr>
                <a:t>Obesity rates for youth with a disability.</a:t>
              </a:r>
            </a:p>
          </p:txBody>
        </p:sp>
      </p:grpSp>
      <p:sp>
        <p:nvSpPr>
          <p:cNvPr id="7" name="Freeform 7" descr="Drawing of athlete in a racing wheelchair"/>
          <p:cNvSpPr/>
          <p:nvPr/>
        </p:nvSpPr>
        <p:spPr>
          <a:xfrm>
            <a:off x="15538656" y="5637915"/>
            <a:ext cx="1720644" cy="948505"/>
          </a:xfrm>
          <a:custGeom>
            <a:avLst/>
            <a:gdLst/>
            <a:ahLst/>
            <a:cxnLst/>
            <a:rect l="l" t="t" r="r" b="b"/>
            <a:pathLst>
              <a:path w="1720644" h="948505">
                <a:moveTo>
                  <a:pt x="0" y="0"/>
                </a:moveTo>
                <a:lnTo>
                  <a:pt x="1720644" y="0"/>
                </a:lnTo>
                <a:lnTo>
                  <a:pt x="1720644" y="948505"/>
                </a:lnTo>
                <a:lnTo>
                  <a:pt x="0" y="948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a:extLst>
              <a:ext uri="{C183D7F6-B498-43B3-948B-1728B52AA6E4}">
                <adec:decorative xmlns:adec="http://schemas.microsoft.com/office/drawing/2017/decorative" val="1"/>
              </a:ext>
            </a:extLst>
          </p:cNvPr>
          <p:cNvSpPr/>
          <p:nvPr/>
        </p:nvSpPr>
        <p:spPr>
          <a:xfrm>
            <a:off x="11034227" y="508639"/>
            <a:ext cx="2079698" cy="1427193"/>
          </a:xfrm>
          <a:custGeom>
            <a:avLst/>
            <a:gdLst/>
            <a:ahLst/>
            <a:cxnLst/>
            <a:rect l="l" t="t" r="r" b="b"/>
            <a:pathLst>
              <a:path w="2079698" h="1427193">
                <a:moveTo>
                  <a:pt x="0" y="0"/>
                </a:moveTo>
                <a:lnTo>
                  <a:pt x="2079697" y="0"/>
                </a:lnTo>
                <a:lnTo>
                  <a:pt x="2079697" y="1427192"/>
                </a:lnTo>
                <a:lnTo>
                  <a:pt x="0" y="1427192"/>
                </a:lnTo>
                <a:lnTo>
                  <a:pt x="0" y="0"/>
                </a:lnTo>
                <a:close/>
              </a:path>
            </a:pathLst>
          </a:custGeom>
          <a:blipFill>
            <a:blip r:embed="rId6"/>
            <a:stretch>
              <a:fillRect/>
            </a:stretch>
          </a:blipFill>
        </p:spPr>
      </p:sp>
      <p:sp>
        <p:nvSpPr>
          <p:cNvPr id="6" name="AutoShape 6">
            <a:extLst>
              <a:ext uri="{C183D7F6-B498-43B3-948B-1728B52AA6E4}">
                <adec:decorative xmlns:adec="http://schemas.microsoft.com/office/drawing/2017/decorative" val="1"/>
              </a:ext>
            </a:extLst>
          </p:cNvPr>
          <p:cNvSpPr/>
          <p:nvPr/>
        </p:nvSpPr>
        <p:spPr>
          <a:xfrm>
            <a:off x="-69347" y="5290821"/>
            <a:ext cx="1891516" cy="0"/>
          </a:xfrm>
          <a:prstGeom prst="line">
            <a:avLst/>
          </a:prstGeom>
          <a:ln w="38100" cap="flat">
            <a:solidFill>
              <a:srgbClr val="191919"/>
            </a:solidFill>
            <a:prstDash val="solid"/>
            <a:headEnd type="none" w="sm" len="sm"/>
            <a:tailEnd type="none" w="sm" len="sm"/>
          </a:ln>
        </p:spPr>
      </p:sp>
      <p:sp>
        <p:nvSpPr>
          <p:cNvPr id="10" name="Freeform 10">
            <a:extLst>
              <a:ext uri="{C183D7F6-B498-43B3-948B-1728B52AA6E4}">
                <adec:decorative xmlns:adec="http://schemas.microsoft.com/office/drawing/2017/decorative" val="1"/>
              </a:ext>
            </a:extLst>
          </p:cNvPr>
          <p:cNvSpPr/>
          <p:nvPr/>
        </p:nvSpPr>
        <p:spPr>
          <a:xfrm>
            <a:off x="15842487" y="489707"/>
            <a:ext cx="1416813" cy="1427193"/>
          </a:xfrm>
          <a:custGeom>
            <a:avLst/>
            <a:gdLst/>
            <a:ahLst/>
            <a:cxnLst/>
            <a:rect l="l" t="t" r="r" b="b"/>
            <a:pathLst>
              <a:path w="1416813" h="1427193">
                <a:moveTo>
                  <a:pt x="0" y="0"/>
                </a:moveTo>
                <a:lnTo>
                  <a:pt x="1416813" y="0"/>
                </a:lnTo>
                <a:lnTo>
                  <a:pt x="1416813" y="1427192"/>
                </a:lnTo>
                <a:lnTo>
                  <a:pt x="0" y="142719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16" name="Group 16" descr="physical activity levels for kids with a disability are 4.5 times lower"/>
          <p:cNvGrpSpPr/>
          <p:nvPr/>
        </p:nvGrpSpPr>
        <p:grpSpPr>
          <a:xfrm>
            <a:off x="13818012" y="6716682"/>
            <a:ext cx="3441288" cy="2655844"/>
            <a:chOff x="0" y="0"/>
            <a:chExt cx="4588385" cy="3541125"/>
          </a:xfrm>
        </p:grpSpPr>
        <p:sp>
          <p:nvSpPr>
            <p:cNvPr id="17" name="TextBox 17"/>
            <p:cNvSpPr txBox="1"/>
            <p:nvPr/>
          </p:nvSpPr>
          <p:spPr>
            <a:xfrm>
              <a:off x="0" y="-28575"/>
              <a:ext cx="4588385" cy="1376807"/>
            </a:xfrm>
            <a:prstGeom prst="rect">
              <a:avLst/>
            </a:prstGeom>
          </p:spPr>
          <p:txBody>
            <a:bodyPr lIns="0" tIns="0" rIns="0" bIns="0" rtlCol="0" anchor="t">
              <a:spAutoFit/>
            </a:bodyPr>
            <a:lstStyle/>
            <a:p>
              <a:pPr algn="r">
                <a:lnSpc>
                  <a:spcPts val="4128"/>
                </a:lnSpc>
              </a:pPr>
              <a:r>
                <a:rPr lang="en-US" sz="3200" spc="160">
                  <a:solidFill>
                    <a:srgbClr val="191919"/>
                  </a:solidFill>
                  <a:latin typeface="Aileron Ultra-Bold"/>
                  <a:ea typeface="Aileron Ultra-Bold"/>
                  <a:cs typeface="Aileron Ultra-Bold"/>
                  <a:sym typeface="Aileron Ultra-Bold"/>
                </a:rPr>
                <a:t>4.5 TIMES LOWER</a:t>
              </a:r>
            </a:p>
          </p:txBody>
        </p:sp>
        <p:sp>
          <p:nvSpPr>
            <p:cNvPr id="18" name="TextBox 18"/>
            <p:cNvSpPr txBox="1"/>
            <p:nvPr/>
          </p:nvSpPr>
          <p:spPr>
            <a:xfrm>
              <a:off x="0" y="1743228"/>
              <a:ext cx="4588385" cy="1797897"/>
            </a:xfrm>
            <a:prstGeom prst="rect">
              <a:avLst/>
            </a:prstGeom>
          </p:spPr>
          <p:txBody>
            <a:bodyPr lIns="0" tIns="0" rIns="0" bIns="0" rtlCol="0" anchor="t">
              <a:spAutoFit/>
            </a:bodyPr>
            <a:lstStyle/>
            <a:p>
              <a:pPr marL="0" lvl="0" indent="0" algn="r">
                <a:lnSpc>
                  <a:spcPts val="3640"/>
                </a:lnSpc>
              </a:pPr>
              <a:r>
                <a:rPr lang="en-US" sz="2600" spc="78">
                  <a:solidFill>
                    <a:srgbClr val="191919"/>
                  </a:solidFill>
                  <a:latin typeface="Aileron"/>
                  <a:ea typeface="Aileron"/>
                  <a:cs typeface="Aileron"/>
                  <a:sym typeface="Aileron"/>
                </a:rPr>
                <a:t>physical activity levels for kids with a disability..</a:t>
              </a:r>
            </a:p>
          </p:txBody>
        </p:sp>
      </p:grpSp>
      <p:sp>
        <p:nvSpPr>
          <p:cNvPr id="19" name="TextBox 19">
            <a:extLst>
              <a:ext uri="{C183D7F6-B498-43B3-948B-1728B52AA6E4}">
                <adec:decorative xmlns:adec="http://schemas.microsoft.com/office/drawing/2017/decorative" val="1"/>
              </a:ext>
            </a:extLst>
          </p:cNvPr>
          <p:cNvSpPr txBox="1"/>
          <p:nvPr/>
        </p:nvSpPr>
        <p:spPr>
          <a:xfrm>
            <a:off x="2330362" y="3762375"/>
            <a:ext cx="6250295" cy="2752725"/>
          </a:xfrm>
          <a:prstGeom prst="rect">
            <a:avLst/>
          </a:prstGeom>
        </p:spPr>
        <p:txBody>
          <a:bodyPr lIns="0" tIns="0" rIns="0" bIns="0" rtlCol="0" anchor="t">
            <a:spAutoFit/>
          </a:bodyPr>
          <a:lstStyle/>
          <a:p>
            <a:pPr algn="l">
              <a:lnSpc>
                <a:spcPts val="7200"/>
              </a:lnSpc>
            </a:pPr>
            <a:r>
              <a:rPr lang="en-US" sz="6000" spc="359">
                <a:solidFill>
                  <a:srgbClr val="191919"/>
                </a:solidFill>
                <a:latin typeface="Aileron Heavy"/>
                <a:ea typeface="Aileron Heavy"/>
                <a:cs typeface="Aileron Heavy"/>
                <a:sym typeface="Aileron Heavy"/>
              </a:rPr>
              <a:t>REALITY FOR KIDS WITH A DISABILITY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83B067FF-FCB3-5E40-2D6E-D8B8F3656C10}"/>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GRAIDs Domains</a:t>
            </a:r>
          </a:p>
        </p:txBody>
      </p:sp>
      <p:grpSp>
        <p:nvGrpSpPr>
          <p:cNvPr id="32" name="Group 32" descr="Guidelines Recommendations and Adaptations Including Disability: A comprehensive approach to ensure coaches are equipped to offer accessible inclusive sports"/>
          <p:cNvGrpSpPr/>
          <p:nvPr/>
        </p:nvGrpSpPr>
        <p:grpSpPr>
          <a:xfrm>
            <a:off x="3550138" y="777672"/>
            <a:ext cx="11187724" cy="1954232"/>
            <a:chOff x="0" y="0"/>
            <a:chExt cx="14916965" cy="2605643"/>
          </a:xfrm>
        </p:grpSpPr>
        <p:sp>
          <p:nvSpPr>
            <p:cNvPr id="33" name="TextBox 33"/>
            <p:cNvSpPr txBox="1"/>
            <p:nvPr/>
          </p:nvSpPr>
          <p:spPr>
            <a:xfrm>
              <a:off x="0" y="807746"/>
              <a:ext cx="14916965" cy="1797897"/>
            </a:xfrm>
            <a:prstGeom prst="rect">
              <a:avLst/>
            </a:prstGeom>
          </p:spPr>
          <p:txBody>
            <a:bodyPr lIns="0" tIns="0" rIns="0" bIns="0" rtlCol="0" anchor="t">
              <a:spAutoFit/>
            </a:bodyPr>
            <a:lstStyle/>
            <a:p>
              <a:pPr algn="ctr">
                <a:lnSpc>
                  <a:spcPts val="3640"/>
                </a:lnSpc>
              </a:pPr>
              <a:r>
                <a:rPr lang="en-US" sz="2600" spc="78">
                  <a:solidFill>
                    <a:srgbClr val="191919"/>
                  </a:solidFill>
                  <a:latin typeface="Aileron"/>
                  <a:ea typeface="Aileron"/>
                  <a:cs typeface="Aileron"/>
                  <a:sym typeface="Aileron"/>
                </a:rPr>
                <a:t>Guidelines Recommendations and Adaptations Including Disability</a:t>
              </a:r>
            </a:p>
            <a:p>
              <a:pPr marL="0" lvl="0" indent="0" algn="ctr">
                <a:lnSpc>
                  <a:spcPts val="3640"/>
                </a:lnSpc>
              </a:pPr>
              <a:r>
                <a:rPr lang="en-US" sz="2600" spc="78">
                  <a:solidFill>
                    <a:srgbClr val="191919"/>
                  </a:solidFill>
                  <a:latin typeface="Aileron"/>
                  <a:ea typeface="Aileron"/>
                  <a:cs typeface="Aileron"/>
                  <a:sym typeface="Aileron"/>
                </a:rPr>
                <a:t>A comprehensive approach to ensure coaches are equipped to offer accessible inclusive sports.</a:t>
              </a:r>
            </a:p>
          </p:txBody>
        </p:sp>
        <p:sp>
          <p:nvSpPr>
            <p:cNvPr id="34" name="TextBox 34"/>
            <p:cNvSpPr txBox="1"/>
            <p:nvPr/>
          </p:nvSpPr>
          <p:spPr>
            <a:xfrm>
              <a:off x="0" y="-47625"/>
              <a:ext cx="14916965" cy="767969"/>
            </a:xfrm>
            <a:prstGeom prst="rect">
              <a:avLst/>
            </a:prstGeom>
          </p:spPr>
          <p:txBody>
            <a:bodyPr lIns="0" tIns="0" rIns="0" bIns="0" rtlCol="0" anchor="t">
              <a:spAutoFit/>
            </a:bodyPr>
            <a:lstStyle/>
            <a:p>
              <a:pPr marL="0" lvl="0" indent="0" algn="ctr">
                <a:lnSpc>
                  <a:spcPts val="4716"/>
                </a:lnSpc>
              </a:pPr>
              <a:r>
                <a:rPr lang="en-US" sz="3600" spc="107">
                  <a:solidFill>
                    <a:srgbClr val="191919"/>
                  </a:solidFill>
                  <a:latin typeface="Aileron Ultra-Bold"/>
                  <a:ea typeface="Aileron Ultra-Bold"/>
                  <a:cs typeface="Aileron Ultra-Bold"/>
                  <a:sym typeface="Aileron Ultra-Bold"/>
                </a:rPr>
                <a:t>GRAIDs Domains</a:t>
              </a:r>
            </a:p>
          </p:txBody>
        </p:sp>
      </p:grpSp>
      <p:grpSp>
        <p:nvGrpSpPr>
          <p:cNvPr id="17" name="Group 17">
            <a:extLst>
              <a:ext uri="{C183D7F6-B498-43B3-948B-1728B52AA6E4}">
                <adec:decorative xmlns:adec="http://schemas.microsoft.com/office/drawing/2017/decorative" val="1"/>
              </a:ext>
            </a:extLst>
          </p:cNvPr>
          <p:cNvGrpSpPr/>
          <p:nvPr/>
        </p:nvGrpSpPr>
        <p:grpSpPr>
          <a:xfrm rot="-10800000">
            <a:off x="1142965" y="4810743"/>
            <a:ext cx="2928601" cy="4082455"/>
            <a:chOff x="0" y="0"/>
            <a:chExt cx="7620000" cy="10622241"/>
          </a:xfrm>
        </p:grpSpPr>
        <p:sp>
          <p:nvSpPr>
            <p:cNvPr id="18" name="Freeform 18"/>
            <p:cNvSpPr/>
            <p:nvPr/>
          </p:nvSpPr>
          <p:spPr>
            <a:xfrm>
              <a:off x="-1270" y="-2540"/>
              <a:ext cx="7623809" cy="10624781"/>
            </a:xfrm>
            <a:custGeom>
              <a:avLst/>
              <a:gdLst/>
              <a:ahLst/>
              <a:cxnLst/>
              <a:rect l="l" t="t" r="r" b="b"/>
              <a:pathLst>
                <a:path w="7623809" h="10624781">
                  <a:moveTo>
                    <a:pt x="3810" y="0"/>
                  </a:moveTo>
                  <a:lnTo>
                    <a:pt x="0" y="9734510"/>
                  </a:lnTo>
                  <a:lnTo>
                    <a:pt x="0" y="10092650"/>
                  </a:lnTo>
                  <a:lnTo>
                    <a:pt x="3591560" y="10095191"/>
                  </a:lnTo>
                  <a:lnTo>
                    <a:pt x="3810000" y="10624781"/>
                  </a:lnTo>
                  <a:lnTo>
                    <a:pt x="4028440" y="10095191"/>
                  </a:lnTo>
                  <a:lnTo>
                    <a:pt x="7620000" y="10097731"/>
                  </a:lnTo>
                  <a:lnTo>
                    <a:pt x="7620000" y="9739591"/>
                  </a:lnTo>
                  <a:lnTo>
                    <a:pt x="7623809" y="5080"/>
                  </a:lnTo>
                  <a:lnTo>
                    <a:pt x="3810" y="0"/>
                  </a:lnTo>
                  <a:close/>
                </a:path>
              </a:pathLst>
            </a:custGeom>
            <a:solidFill>
              <a:srgbClr val="4FCDCC"/>
            </a:solidFill>
          </p:spPr>
        </p:sp>
      </p:grpSp>
      <p:grpSp>
        <p:nvGrpSpPr>
          <p:cNvPr id="19" name="Group 19">
            <a:extLst>
              <a:ext uri="{C183D7F6-B498-43B3-948B-1728B52AA6E4}">
                <adec:decorative xmlns:adec="http://schemas.microsoft.com/office/drawing/2017/decorative" val="1"/>
              </a:ext>
            </a:extLst>
          </p:cNvPr>
          <p:cNvGrpSpPr/>
          <p:nvPr/>
        </p:nvGrpSpPr>
        <p:grpSpPr>
          <a:xfrm rot="-10800000">
            <a:off x="4503923" y="4810743"/>
            <a:ext cx="2928601" cy="4082455"/>
            <a:chOff x="0" y="0"/>
            <a:chExt cx="7620000" cy="10622241"/>
          </a:xfrm>
        </p:grpSpPr>
        <p:sp>
          <p:nvSpPr>
            <p:cNvPr id="20" name="Freeform 20"/>
            <p:cNvSpPr/>
            <p:nvPr/>
          </p:nvSpPr>
          <p:spPr>
            <a:xfrm>
              <a:off x="-1270" y="-2540"/>
              <a:ext cx="7623809" cy="10624781"/>
            </a:xfrm>
            <a:custGeom>
              <a:avLst/>
              <a:gdLst/>
              <a:ahLst/>
              <a:cxnLst/>
              <a:rect l="l" t="t" r="r" b="b"/>
              <a:pathLst>
                <a:path w="7623809" h="10624781">
                  <a:moveTo>
                    <a:pt x="3810" y="0"/>
                  </a:moveTo>
                  <a:lnTo>
                    <a:pt x="0" y="9734510"/>
                  </a:lnTo>
                  <a:lnTo>
                    <a:pt x="0" y="10092650"/>
                  </a:lnTo>
                  <a:lnTo>
                    <a:pt x="3591560" y="10095191"/>
                  </a:lnTo>
                  <a:lnTo>
                    <a:pt x="3810000" y="10624781"/>
                  </a:lnTo>
                  <a:lnTo>
                    <a:pt x="4028440" y="10095191"/>
                  </a:lnTo>
                  <a:lnTo>
                    <a:pt x="7620000" y="10097731"/>
                  </a:lnTo>
                  <a:lnTo>
                    <a:pt x="7620000" y="9739591"/>
                  </a:lnTo>
                  <a:lnTo>
                    <a:pt x="7623809" y="5080"/>
                  </a:lnTo>
                  <a:lnTo>
                    <a:pt x="3810" y="0"/>
                  </a:lnTo>
                  <a:close/>
                </a:path>
              </a:pathLst>
            </a:custGeom>
            <a:solidFill>
              <a:srgbClr val="18B6B4"/>
            </a:solidFill>
          </p:spPr>
        </p:sp>
      </p:grpSp>
      <p:grpSp>
        <p:nvGrpSpPr>
          <p:cNvPr id="21" name="Group 21">
            <a:extLst>
              <a:ext uri="{C183D7F6-B498-43B3-948B-1728B52AA6E4}">
                <adec:decorative xmlns:adec="http://schemas.microsoft.com/office/drawing/2017/decorative" val="1"/>
              </a:ext>
            </a:extLst>
          </p:cNvPr>
          <p:cNvGrpSpPr/>
          <p:nvPr/>
        </p:nvGrpSpPr>
        <p:grpSpPr>
          <a:xfrm rot="-10800000">
            <a:off x="7679699" y="4810743"/>
            <a:ext cx="2928601" cy="4082455"/>
            <a:chOff x="0" y="0"/>
            <a:chExt cx="7620000" cy="10622241"/>
          </a:xfrm>
        </p:grpSpPr>
        <p:sp>
          <p:nvSpPr>
            <p:cNvPr id="22" name="Freeform 22"/>
            <p:cNvSpPr/>
            <p:nvPr/>
          </p:nvSpPr>
          <p:spPr>
            <a:xfrm>
              <a:off x="-1270" y="-2540"/>
              <a:ext cx="7623809" cy="10624781"/>
            </a:xfrm>
            <a:custGeom>
              <a:avLst/>
              <a:gdLst/>
              <a:ahLst/>
              <a:cxnLst/>
              <a:rect l="l" t="t" r="r" b="b"/>
              <a:pathLst>
                <a:path w="7623809" h="10624781">
                  <a:moveTo>
                    <a:pt x="3810" y="0"/>
                  </a:moveTo>
                  <a:lnTo>
                    <a:pt x="0" y="9734510"/>
                  </a:lnTo>
                  <a:lnTo>
                    <a:pt x="0" y="10092650"/>
                  </a:lnTo>
                  <a:lnTo>
                    <a:pt x="3591560" y="10095191"/>
                  </a:lnTo>
                  <a:lnTo>
                    <a:pt x="3810000" y="10624781"/>
                  </a:lnTo>
                  <a:lnTo>
                    <a:pt x="4028440" y="10095191"/>
                  </a:lnTo>
                  <a:lnTo>
                    <a:pt x="7620000" y="10097731"/>
                  </a:lnTo>
                  <a:lnTo>
                    <a:pt x="7620000" y="9739591"/>
                  </a:lnTo>
                  <a:lnTo>
                    <a:pt x="7623809" y="5080"/>
                  </a:lnTo>
                  <a:lnTo>
                    <a:pt x="3810" y="0"/>
                  </a:lnTo>
                  <a:close/>
                </a:path>
              </a:pathLst>
            </a:custGeom>
            <a:solidFill>
              <a:srgbClr val="37C9EF"/>
            </a:solidFill>
          </p:spPr>
        </p:sp>
      </p:grpSp>
      <p:grpSp>
        <p:nvGrpSpPr>
          <p:cNvPr id="23" name="Group 23">
            <a:extLst>
              <a:ext uri="{C183D7F6-B498-43B3-948B-1728B52AA6E4}">
                <adec:decorative xmlns:adec="http://schemas.microsoft.com/office/drawing/2017/decorative" val="1"/>
              </a:ext>
            </a:extLst>
          </p:cNvPr>
          <p:cNvGrpSpPr/>
          <p:nvPr/>
        </p:nvGrpSpPr>
        <p:grpSpPr>
          <a:xfrm rot="-10800000">
            <a:off x="10968296" y="4810743"/>
            <a:ext cx="2928601" cy="4082455"/>
            <a:chOff x="0" y="0"/>
            <a:chExt cx="7620000" cy="10622241"/>
          </a:xfrm>
        </p:grpSpPr>
        <p:sp>
          <p:nvSpPr>
            <p:cNvPr id="24" name="Freeform 24"/>
            <p:cNvSpPr/>
            <p:nvPr/>
          </p:nvSpPr>
          <p:spPr>
            <a:xfrm>
              <a:off x="-1270" y="-2540"/>
              <a:ext cx="7623809" cy="10624781"/>
            </a:xfrm>
            <a:custGeom>
              <a:avLst/>
              <a:gdLst/>
              <a:ahLst/>
              <a:cxnLst/>
              <a:rect l="l" t="t" r="r" b="b"/>
              <a:pathLst>
                <a:path w="7623809" h="10624781">
                  <a:moveTo>
                    <a:pt x="3810" y="0"/>
                  </a:moveTo>
                  <a:lnTo>
                    <a:pt x="0" y="9734510"/>
                  </a:lnTo>
                  <a:lnTo>
                    <a:pt x="0" y="10092650"/>
                  </a:lnTo>
                  <a:lnTo>
                    <a:pt x="3591560" y="10095191"/>
                  </a:lnTo>
                  <a:lnTo>
                    <a:pt x="3810000" y="10624781"/>
                  </a:lnTo>
                  <a:lnTo>
                    <a:pt x="4028440" y="10095191"/>
                  </a:lnTo>
                  <a:lnTo>
                    <a:pt x="7620000" y="10097731"/>
                  </a:lnTo>
                  <a:lnTo>
                    <a:pt x="7620000" y="9739591"/>
                  </a:lnTo>
                  <a:lnTo>
                    <a:pt x="7623809" y="5080"/>
                  </a:lnTo>
                  <a:lnTo>
                    <a:pt x="3810" y="0"/>
                  </a:lnTo>
                  <a:close/>
                </a:path>
              </a:pathLst>
            </a:custGeom>
            <a:solidFill>
              <a:srgbClr val="2C92D5"/>
            </a:solidFill>
          </p:spPr>
        </p:sp>
      </p:grpSp>
      <p:grpSp>
        <p:nvGrpSpPr>
          <p:cNvPr id="25" name="Group 25">
            <a:extLst>
              <a:ext uri="{C183D7F6-B498-43B3-948B-1728B52AA6E4}">
                <adec:decorative xmlns:adec="http://schemas.microsoft.com/office/drawing/2017/decorative" val="1"/>
              </a:ext>
            </a:extLst>
          </p:cNvPr>
          <p:cNvGrpSpPr/>
          <p:nvPr/>
        </p:nvGrpSpPr>
        <p:grpSpPr>
          <a:xfrm rot="-10800000">
            <a:off x="14369714" y="4810743"/>
            <a:ext cx="2928601" cy="4082455"/>
            <a:chOff x="0" y="0"/>
            <a:chExt cx="7620000" cy="10622241"/>
          </a:xfrm>
        </p:grpSpPr>
        <p:sp>
          <p:nvSpPr>
            <p:cNvPr id="26" name="Freeform 26"/>
            <p:cNvSpPr/>
            <p:nvPr/>
          </p:nvSpPr>
          <p:spPr>
            <a:xfrm>
              <a:off x="-1270" y="-2540"/>
              <a:ext cx="7623809" cy="10624781"/>
            </a:xfrm>
            <a:custGeom>
              <a:avLst/>
              <a:gdLst/>
              <a:ahLst/>
              <a:cxnLst/>
              <a:rect l="l" t="t" r="r" b="b"/>
              <a:pathLst>
                <a:path w="7623809" h="10624781">
                  <a:moveTo>
                    <a:pt x="3810" y="0"/>
                  </a:moveTo>
                  <a:lnTo>
                    <a:pt x="0" y="9734510"/>
                  </a:lnTo>
                  <a:lnTo>
                    <a:pt x="0" y="10092650"/>
                  </a:lnTo>
                  <a:lnTo>
                    <a:pt x="3591560" y="10095191"/>
                  </a:lnTo>
                  <a:lnTo>
                    <a:pt x="3810000" y="10624781"/>
                  </a:lnTo>
                  <a:lnTo>
                    <a:pt x="4028440" y="10095191"/>
                  </a:lnTo>
                  <a:lnTo>
                    <a:pt x="7620000" y="10097731"/>
                  </a:lnTo>
                  <a:lnTo>
                    <a:pt x="7620000" y="9739591"/>
                  </a:lnTo>
                  <a:lnTo>
                    <a:pt x="7623809" y="5080"/>
                  </a:lnTo>
                  <a:lnTo>
                    <a:pt x="3810" y="0"/>
                  </a:lnTo>
                  <a:close/>
                </a:path>
              </a:pathLst>
            </a:custGeom>
            <a:solidFill>
              <a:srgbClr val="13538A"/>
            </a:solidFill>
          </p:spPr>
        </p:sp>
      </p:grpSp>
      <p:grpSp>
        <p:nvGrpSpPr>
          <p:cNvPr id="2" name="Group 2" descr="1"/>
          <p:cNvGrpSpPr/>
          <p:nvPr/>
        </p:nvGrpSpPr>
        <p:grpSpPr>
          <a:xfrm>
            <a:off x="1142965" y="3344008"/>
            <a:ext cx="2964782" cy="978333"/>
            <a:chOff x="0" y="0"/>
            <a:chExt cx="780848" cy="257668"/>
          </a:xfrm>
        </p:grpSpPr>
        <p:sp>
          <p:nvSpPr>
            <p:cNvPr id="3" name="Freeform 3"/>
            <p:cNvSpPr/>
            <p:nvPr/>
          </p:nvSpPr>
          <p:spPr>
            <a:xfrm>
              <a:off x="0" y="0"/>
              <a:ext cx="780848" cy="257668"/>
            </a:xfrm>
            <a:custGeom>
              <a:avLst/>
              <a:gdLst/>
              <a:ahLst/>
              <a:cxnLst/>
              <a:rect l="l" t="t" r="r" b="b"/>
              <a:pathLst>
                <a:path w="780848" h="257668">
                  <a:moveTo>
                    <a:pt x="585636" y="0"/>
                  </a:moveTo>
                  <a:lnTo>
                    <a:pt x="0" y="0"/>
                  </a:lnTo>
                  <a:lnTo>
                    <a:pt x="0" y="257668"/>
                  </a:lnTo>
                  <a:lnTo>
                    <a:pt x="585636" y="257668"/>
                  </a:lnTo>
                  <a:lnTo>
                    <a:pt x="780848" y="128834"/>
                  </a:lnTo>
                  <a:lnTo>
                    <a:pt x="585636" y="0"/>
                  </a:lnTo>
                  <a:close/>
                </a:path>
              </a:pathLst>
            </a:custGeom>
            <a:solidFill>
              <a:srgbClr val="4FCDCC"/>
            </a:solidFill>
          </p:spPr>
        </p:sp>
        <p:sp>
          <p:nvSpPr>
            <p:cNvPr id="4" name="TextBox 4"/>
            <p:cNvSpPr txBox="1"/>
            <p:nvPr/>
          </p:nvSpPr>
          <p:spPr>
            <a:xfrm>
              <a:off x="0" y="-76200"/>
              <a:ext cx="671041" cy="333868"/>
            </a:xfrm>
            <a:prstGeom prst="rect">
              <a:avLst/>
            </a:prstGeom>
          </p:spPr>
          <p:txBody>
            <a:bodyPr lIns="50800" tIns="50800" rIns="50800" bIns="50800" rtlCol="0" anchor="ctr"/>
            <a:lstStyle/>
            <a:p>
              <a:pPr algn="ctr">
                <a:lnSpc>
                  <a:spcPts val="5599"/>
                </a:lnSpc>
              </a:pPr>
              <a:r>
                <a:rPr lang="en-US" sz="3999" spc="119">
                  <a:solidFill>
                    <a:srgbClr val="FFFFFF"/>
                  </a:solidFill>
                  <a:latin typeface="Aileron Ultra-Bold"/>
                  <a:ea typeface="Aileron Ultra-Bold"/>
                  <a:cs typeface="Aileron Ultra-Bold"/>
                  <a:sym typeface="Aileron Ultra-Bold"/>
                </a:rPr>
                <a:t>1</a:t>
              </a:r>
            </a:p>
          </p:txBody>
        </p:sp>
      </p:grpSp>
      <p:sp>
        <p:nvSpPr>
          <p:cNvPr id="27" name="TextBox 27"/>
          <p:cNvSpPr txBox="1"/>
          <p:nvPr/>
        </p:nvSpPr>
        <p:spPr>
          <a:xfrm>
            <a:off x="1509398" y="5652902"/>
            <a:ext cx="2096980" cy="905510"/>
          </a:xfrm>
          <a:prstGeom prst="rect">
            <a:avLst/>
          </a:prstGeom>
        </p:spPr>
        <p:txBody>
          <a:bodyPr lIns="0" tIns="0" rIns="0" bIns="0" rtlCol="0" anchor="t">
            <a:spAutoFit/>
          </a:bodyPr>
          <a:lstStyle/>
          <a:p>
            <a:pPr marL="0" lvl="0" indent="0" algn="ctr">
              <a:lnSpc>
                <a:spcPts val="3640"/>
              </a:lnSpc>
            </a:pPr>
            <a:r>
              <a:rPr lang="en-US" sz="2600" spc="78">
                <a:solidFill>
                  <a:srgbClr val="FFFFFF"/>
                </a:solidFill>
                <a:latin typeface="Aileron"/>
                <a:ea typeface="Aileron"/>
                <a:cs typeface="Aileron"/>
                <a:sym typeface="Aileron"/>
              </a:rPr>
              <a:t>Built Environment</a:t>
            </a:r>
          </a:p>
        </p:txBody>
      </p:sp>
      <p:grpSp>
        <p:nvGrpSpPr>
          <p:cNvPr id="5" name="Group 5" descr="2"/>
          <p:cNvGrpSpPr/>
          <p:nvPr/>
        </p:nvGrpSpPr>
        <p:grpSpPr>
          <a:xfrm>
            <a:off x="4503923" y="3344008"/>
            <a:ext cx="2964782" cy="978333"/>
            <a:chOff x="0" y="0"/>
            <a:chExt cx="780848" cy="257668"/>
          </a:xfrm>
        </p:grpSpPr>
        <p:sp>
          <p:nvSpPr>
            <p:cNvPr id="6" name="Freeform 6"/>
            <p:cNvSpPr/>
            <p:nvPr/>
          </p:nvSpPr>
          <p:spPr>
            <a:xfrm>
              <a:off x="0" y="0"/>
              <a:ext cx="780848" cy="257668"/>
            </a:xfrm>
            <a:custGeom>
              <a:avLst/>
              <a:gdLst/>
              <a:ahLst/>
              <a:cxnLst/>
              <a:rect l="l" t="t" r="r" b="b"/>
              <a:pathLst>
                <a:path w="780848" h="257668">
                  <a:moveTo>
                    <a:pt x="585636" y="0"/>
                  </a:moveTo>
                  <a:lnTo>
                    <a:pt x="0" y="0"/>
                  </a:lnTo>
                  <a:lnTo>
                    <a:pt x="0" y="257668"/>
                  </a:lnTo>
                  <a:lnTo>
                    <a:pt x="585636" y="257668"/>
                  </a:lnTo>
                  <a:lnTo>
                    <a:pt x="780848" y="128834"/>
                  </a:lnTo>
                  <a:lnTo>
                    <a:pt x="585636" y="0"/>
                  </a:lnTo>
                  <a:close/>
                </a:path>
              </a:pathLst>
            </a:custGeom>
            <a:solidFill>
              <a:srgbClr val="18B6B4"/>
            </a:solidFill>
          </p:spPr>
        </p:sp>
        <p:sp>
          <p:nvSpPr>
            <p:cNvPr id="7" name="TextBox 7"/>
            <p:cNvSpPr txBox="1"/>
            <p:nvPr/>
          </p:nvSpPr>
          <p:spPr>
            <a:xfrm>
              <a:off x="0" y="-76200"/>
              <a:ext cx="671041" cy="333868"/>
            </a:xfrm>
            <a:prstGeom prst="rect">
              <a:avLst/>
            </a:prstGeom>
          </p:spPr>
          <p:txBody>
            <a:bodyPr lIns="50800" tIns="50800" rIns="50800" bIns="50800" rtlCol="0" anchor="ctr"/>
            <a:lstStyle/>
            <a:p>
              <a:pPr algn="ctr">
                <a:lnSpc>
                  <a:spcPts val="5599"/>
                </a:lnSpc>
              </a:pPr>
              <a:r>
                <a:rPr lang="en-US" sz="3999" spc="119">
                  <a:solidFill>
                    <a:srgbClr val="FFFFFF"/>
                  </a:solidFill>
                  <a:latin typeface="Aileron Ultra-Bold"/>
                  <a:ea typeface="Aileron Ultra-Bold"/>
                  <a:cs typeface="Aileron Ultra-Bold"/>
                  <a:sym typeface="Aileron Ultra-Bold"/>
                </a:rPr>
                <a:t>2</a:t>
              </a:r>
            </a:p>
          </p:txBody>
        </p:sp>
      </p:grpSp>
      <p:sp>
        <p:nvSpPr>
          <p:cNvPr id="28" name="TextBox 28"/>
          <p:cNvSpPr txBox="1"/>
          <p:nvPr/>
        </p:nvSpPr>
        <p:spPr>
          <a:xfrm>
            <a:off x="4969112" y="5652902"/>
            <a:ext cx="1998225" cy="448310"/>
          </a:xfrm>
          <a:prstGeom prst="rect">
            <a:avLst/>
          </a:prstGeom>
        </p:spPr>
        <p:txBody>
          <a:bodyPr lIns="0" tIns="0" rIns="0" bIns="0" rtlCol="0" anchor="t">
            <a:spAutoFit/>
          </a:bodyPr>
          <a:lstStyle/>
          <a:p>
            <a:pPr marL="0" lvl="0" indent="0" algn="ctr">
              <a:lnSpc>
                <a:spcPts val="3640"/>
              </a:lnSpc>
            </a:pPr>
            <a:r>
              <a:rPr lang="en-US" sz="2600" spc="78">
                <a:solidFill>
                  <a:srgbClr val="FFFFFF"/>
                </a:solidFill>
                <a:latin typeface="Aileron"/>
                <a:ea typeface="Aileron"/>
                <a:cs typeface="Aileron"/>
                <a:sym typeface="Aileron"/>
              </a:rPr>
              <a:t>Instruction</a:t>
            </a:r>
          </a:p>
        </p:txBody>
      </p:sp>
      <p:grpSp>
        <p:nvGrpSpPr>
          <p:cNvPr id="8" name="Group 8" descr="3"/>
          <p:cNvGrpSpPr/>
          <p:nvPr/>
        </p:nvGrpSpPr>
        <p:grpSpPr>
          <a:xfrm>
            <a:off x="7679699" y="3344008"/>
            <a:ext cx="2964782" cy="978333"/>
            <a:chOff x="0" y="0"/>
            <a:chExt cx="780848" cy="257668"/>
          </a:xfrm>
        </p:grpSpPr>
        <p:sp>
          <p:nvSpPr>
            <p:cNvPr id="9" name="Freeform 9"/>
            <p:cNvSpPr/>
            <p:nvPr/>
          </p:nvSpPr>
          <p:spPr>
            <a:xfrm>
              <a:off x="0" y="0"/>
              <a:ext cx="780848" cy="257668"/>
            </a:xfrm>
            <a:custGeom>
              <a:avLst/>
              <a:gdLst/>
              <a:ahLst/>
              <a:cxnLst/>
              <a:rect l="l" t="t" r="r" b="b"/>
              <a:pathLst>
                <a:path w="780848" h="257668">
                  <a:moveTo>
                    <a:pt x="585636" y="0"/>
                  </a:moveTo>
                  <a:lnTo>
                    <a:pt x="0" y="0"/>
                  </a:lnTo>
                  <a:lnTo>
                    <a:pt x="0" y="257668"/>
                  </a:lnTo>
                  <a:lnTo>
                    <a:pt x="585636" y="257668"/>
                  </a:lnTo>
                  <a:lnTo>
                    <a:pt x="780848" y="128834"/>
                  </a:lnTo>
                  <a:lnTo>
                    <a:pt x="585636" y="0"/>
                  </a:lnTo>
                  <a:close/>
                </a:path>
              </a:pathLst>
            </a:custGeom>
            <a:solidFill>
              <a:srgbClr val="37C9EF"/>
            </a:solidFill>
          </p:spPr>
        </p:sp>
        <p:sp>
          <p:nvSpPr>
            <p:cNvPr id="10" name="TextBox 10"/>
            <p:cNvSpPr txBox="1"/>
            <p:nvPr/>
          </p:nvSpPr>
          <p:spPr>
            <a:xfrm>
              <a:off x="0" y="-76200"/>
              <a:ext cx="671041" cy="333868"/>
            </a:xfrm>
            <a:prstGeom prst="rect">
              <a:avLst/>
            </a:prstGeom>
          </p:spPr>
          <p:txBody>
            <a:bodyPr lIns="50800" tIns="50800" rIns="50800" bIns="50800" rtlCol="0" anchor="ctr"/>
            <a:lstStyle/>
            <a:p>
              <a:pPr algn="ctr">
                <a:lnSpc>
                  <a:spcPts val="5599"/>
                </a:lnSpc>
              </a:pPr>
              <a:r>
                <a:rPr lang="en-US" sz="3999" spc="119">
                  <a:solidFill>
                    <a:srgbClr val="FFFFFF"/>
                  </a:solidFill>
                  <a:latin typeface="Aileron Ultra-Bold"/>
                  <a:ea typeface="Aileron Ultra-Bold"/>
                  <a:cs typeface="Aileron Ultra-Bold"/>
                  <a:sym typeface="Aileron Ultra-Bold"/>
                </a:rPr>
                <a:t>3</a:t>
              </a:r>
            </a:p>
          </p:txBody>
        </p:sp>
      </p:grpSp>
      <p:sp>
        <p:nvSpPr>
          <p:cNvPr id="29" name="TextBox 29"/>
          <p:cNvSpPr txBox="1"/>
          <p:nvPr/>
        </p:nvSpPr>
        <p:spPr>
          <a:xfrm>
            <a:off x="8144888" y="5652902"/>
            <a:ext cx="1998225" cy="1362710"/>
          </a:xfrm>
          <a:prstGeom prst="rect">
            <a:avLst/>
          </a:prstGeom>
        </p:spPr>
        <p:txBody>
          <a:bodyPr lIns="0" tIns="0" rIns="0" bIns="0" rtlCol="0" anchor="t">
            <a:spAutoFit/>
          </a:bodyPr>
          <a:lstStyle/>
          <a:p>
            <a:pPr marL="0" lvl="0" indent="0" algn="ctr">
              <a:lnSpc>
                <a:spcPts val="3640"/>
              </a:lnSpc>
            </a:pPr>
            <a:r>
              <a:rPr lang="en-US" sz="2600" spc="78">
                <a:solidFill>
                  <a:srgbClr val="FFFFFF"/>
                </a:solidFill>
                <a:latin typeface="Aileron"/>
                <a:ea typeface="Aileron"/>
                <a:cs typeface="Aileron"/>
                <a:sym typeface="Aileron"/>
              </a:rPr>
              <a:t>Equipment and Technology</a:t>
            </a:r>
          </a:p>
        </p:txBody>
      </p:sp>
      <p:grpSp>
        <p:nvGrpSpPr>
          <p:cNvPr id="11" name="Group 11" descr="4"/>
          <p:cNvGrpSpPr/>
          <p:nvPr/>
        </p:nvGrpSpPr>
        <p:grpSpPr>
          <a:xfrm>
            <a:off x="10968296" y="3344008"/>
            <a:ext cx="2964782" cy="978333"/>
            <a:chOff x="0" y="0"/>
            <a:chExt cx="780848" cy="257668"/>
          </a:xfrm>
        </p:grpSpPr>
        <p:sp>
          <p:nvSpPr>
            <p:cNvPr id="12" name="Freeform 12"/>
            <p:cNvSpPr/>
            <p:nvPr/>
          </p:nvSpPr>
          <p:spPr>
            <a:xfrm>
              <a:off x="0" y="0"/>
              <a:ext cx="780848" cy="257668"/>
            </a:xfrm>
            <a:custGeom>
              <a:avLst/>
              <a:gdLst/>
              <a:ahLst/>
              <a:cxnLst/>
              <a:rect l="l" t="t" r="r" b="b"/>
              <a:pathLst>
                <a:path w="780848" h="257668">
                  <a:moveTo>
                    <a:pt x="585636" y="0"/>
                  </a:moveTo>
                  <a:lnTo>
                    <a:pt x="0" y="0"/>
                  </a:lnTo>
                  <a:lnTo>
                    <a:pt x="0" y="257668"/>
                  </a:lnTo>
                  <a:lnTo>
                    <a:pt x="585636" y="257668"/>
                  </a:lnTo>
                  <a:lnTo>
                    <a:pt x="780848" y="128834"/>
                  </a:lnTo>
                  <a:lnTo>
                    <a:pt x="585636" y="0"/>
                  </a:lnTo>
                  <a:close/>
                </a:path>
              </a:pathLst>
            </a:custGeom>
            <a:solidFill>
              <a:srgbClr val="2C92D5"/>
            </a:solidFill>
          </p:spPr>
        </p:sp>
        <p:sp>
          <p:nvSpPr>
            <p:cNvPr id="13" name="TextBox 13"/>
            <p:cNvSpPr txBox="1"/>
            <p:nvPr/>
          </p:nvSpPr>
          <p:spPr>
            <a:xfrm>
              <a:off x="0" y="-76200"/>
              <a:ext cx="671041" cy="333868"/>
            </a:xfrm>
            <a:prstGeom prst="rect">
              <a:avLst/>
            </a:prstGeom>
          </p:spPr>
          <p:txBody>
            <a:bodyPr lIns="50800" tIns="50800" rIns="50800" bIns="50800" rtlCol="0" anchor="ctr"/>
            <a:lstStyle/>
            <a:p>
              <a:pPr algn="ctr">
                <a:lnSpc>
                  <a:spcPts val="5599"/>
                </a:lnSpc>
              </a:pPr>
              <a:r>
                <a:rPr lang="en-US" sz="3999" spc="119">
                  <a:solidFill>
                    <a:srgbClr val="FFFFFF"/>
                  </a:solidFill>
                  <a:latin typeface="Aileron Ultra-Bold"/>
                  <a:ea typeface="Aileron Ultra-Bold"/>
                  <a:cs typeface="Aileron Ultra-Bold"/>
                  <a:sym typeface="Aileron Ultra-Bold"/>
                </a:rPr>
                <a:t>4</a:t>
              </a:r>
            </a:p>
          </p:txBody>
        </p:sp>
      </p:grpSp>
      <p:sp>
        <p:nvSpPr>
          <p:cNvPr id="31" name="TextBox 31"/>
          <p:cNvSpPr txBox="1"/>
          <p:nvPr/>
        </p:nvSpPr>
        <p:spPr>
          <a:xfrm>
            <a:off x="11433485" y="5652902"/>
            <a:ext cx="1998225" cy="448310"/>
          </a:xfrm>
          <a:prstGeom prst="rect">
            <a:avLst/>
          </a:prstGeom>
        </p:spPr>
        <p:txBody>
          <a:bodyPr lIns="0" tIns="0" rIns="0" bIns="0" rtlCol="0" anchor="t">
            <a:spAutoFit/>
          </a:bodyPr>
          <a:lstStyle/>
          <a:p>
            <a:pPr marL="0" lvl="0" indent="0" algn="ctr">
              <a:lnSpc>
                <a:spcPts val="3640"/>
              </a:lnSpc>
            </a:pPr>
            <a:r>
              <a:rPr lang="en-US" sz="2600" spc="78">
                <a:solidFill>
                  <a:srgbClr val="FFFFFF"/>
                </a:solidFill>
                <a:latin typeface="Aileron"/>
                <a:ea typeface="Aileron"/>
                <a:cs typeface="Aileron"/>
                <a:sym typeface="Aileron"/>
              </a:rPr>
              <a:t>Services</a:t>
            </a:r>
          </a:p>
        </p:txBody>
      </p:sp>
      <p:grpSp>
        <p:nvGrpSpPr>
          <p:cNvPr id="14" name="Group 14" descr="5"/>
          <p:cNvGrpSpPr/>
          <p:nvPr/>
        </p:nvGrpSpPr>
        <p:grpSpPr>
          <a:xfrm>
            <a:off x="14369714" y="3344008"/>
            <a:ext cx="2964782" cy="978333"/>
            <a:chOff x="0" y="0"/>
            <a:chExt cx="780848" cy="257668"/>
          </a:xfrm>
        </p:grpSpPr>
        <p:sp>
          <p:nvSpPr>
            <p:cNvPr id="15" name="Freeform 15"/>
            <p:cNvSpPr/>
            <p:nvPr/>
          </p:nvSpPr>
          <p:spPr>
            <a:xfrm>
              <a:off x="0" y="0"/>
              <a:ext cx="780848" cy="257668"/>
            </a:xfrm>
            <a:custGeom>
              <a:avLst/>
              <a:gdLst/>
              <a:ahLst/>
              <a:cxnLst/>
              <a:rect l="l" t="t" r="r" b="b"/>
              <a:pathLst>
                <a:path w="780848" h="257668">
                  <a:moveTo>
                    <a:pt x="585636" y="0"/>
                  </a:moveTo>
                  <a:lnTo>
                    <a:pt x="0" y="0"/>
                  </a:lnTo>
                  <a:lnTo>
                    <a:pt x="0" y="257668"/>
                  </a:lnTo>
                  <a:lnTo>
                    <a:pt x="585636" y="257668"/>
                  </a:lnTo>
                  <a:lnTo>
                    <a:pt x="780848" y="128834"/>
                  </a:lnTo>
                  <a:lnTo>
                    <a:pt x="585636" y="0"/>
                  </a:lnTo>
                  <a:close/>
                </a:path>
              </a:pathLst>
            </a:custGeom>
            <a:solidFill>
              <a:srgbClr val="13538A"/>
            </a:solidFill>
          </p:spPr>
        </p:sp>
        <p:sp>
          <p:nvSpPr>
            <p:cNvPr id="16" name="TextBox 16"/>
            <p:cNvSpPr txBox="1"/>
            <p:nvPr/>
          </p:nvSpPr>
          <p:spPr>
            <a:xfrm>
              <a:off x="0" y="-76200"/>
              <a:ext cx="671041" cy="333868"/>
            </a:xfrm>
            <a:prstGeom prst="rect">
              <a:avLst/>
            </a:prstGeom>
          </p:spPr>
          <p:txBody>
            <a:bodyPr lIns="50800" tIns="50800" rIns="50800" bIns="50800" rtlCol="0" anchor="ctr"/>
            <a:lstStyle/>
            <a:p>
              <a:pPr algn="ctr">
                <a:lnSpc>
                  <a:spcPts val="5599"/>
                </a:lnSpc>
              </a:pPr>
              <a:r>
                <a:rPr lang="en-US" sz="3999" spc="119">
                  <a:solidFill>
                    <a:srgbClr val="FFFFFF"/>
                  </a:solidFill>
                  <a:latin typeface="Aileron Ultra-Bold"/>
                  <a:ea typeface="Aileron Ultra-Bold"/>
                  <a:cs typeface="Aileron Ultra-Bold"/>
                  <a:sym typeface="Aileron Ultra-Bold"/>
                </a:rPr>
                <a:t>5</a:t>
              </a:r>
            </a:p>
          </p:txBody>
        </p:sp>
      </p:grpSp>
      <p:sp>
        <p:nvSpPr>
          <p:cNvPr id="30" name="TextBox 30"/>
          <p:cNvSpPr txBox="1"/>
          <p:nvPr/>
        </p:nvSpPr>
        <p:spPr>
          <a:xfrm>
            <a:off x="14834903" y="5652902"/>
            <a:ext cx="1998225" cy="448310"/>
          </a:xfrm>
          <a:prstGeom prst="rect">
            <a:avLst/>
          </a:prstGeom>
        </p:spPr>
        <p:txBody>
          <a:bodyPr lIns="0" tIns="0" rIns="0" bIns="0" rtlCol="0" anchor="t">
            <a:spAutoFit/>
          </a:bodyPr>
          <a:lstStyle/>
          <a:p>
            <a:pPr marL="0" lvl="0" indent="0" algn="ctr">
              <a:lnSpc>
                <a:spcPts val="3640"/>
              </a:lnSpc>
            </a:pPr>
            <a:r>
              <a:rPr lang="en-US" sz="2600" spc="78">
                <a:solidFill>
                  <a:srgbClr val="FFFFFF"/>
                </a:solidFill>
                <a:latin typeface="Aileron"/>
                <a:ea typeface="Aileron"/>
                <a:cs typeface="Aileron"/>
                <a:sym typeface="Aileron"/>
              </a:rPr>
              <a:t>Policy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E79D3E11-0C4B-F375-B753-AC8CB7B4C5D0}"/>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GRAIDs Domains Continued</a:t>
            </a:r>
          </a:p>
        </p:txBody>
      </p:sp>
      <p:sp>
        <p:nvSpPr>
          <p:cNvPr id="7" name="AutoShape 7" descr="Domain: built environment: structural features built into the facility"/>
          <p:cNvSpPr/>
          <p:nvPr/>
        </p:nvSpPr>
        <p:spPr>
          <a:xfrm>
            <a:off x="1028700" y="2072425"/>
            <a:ext cx="8030726" cy="2324036"/>
          </a:xfrm>
          <a:prstGeom prst="rect">
            <a:avLst/>
          </a:prstGeom>
          <a:solidFill>
            <a:srgbClr val="3EDAD8"/>
          </a:solidFill>
        </p:spPr>
      </p:sp>
      <p:sp>
        <p:nvSpPr>
          <p:cNvPr id="8" name="AutoShape 8" descr="Examples: ramps, signage, sidewalks, curb cuts, hard floor surfaces, lighting"/>
          <p:cNvSpPr/>
          <p:nvPr/>
        </p:nvSpPr>
        <p:spPr>
          <a:xfrm>
            <a:off x="9228574" y="2072425"/>
            <a:ext cx="8030726" cy="2324036"/>
          </a:xfrm>
          <a:prstGeom prst="rect">
            <a:avLst/>
          </a:prstGeom>
          <a:solidFill>
            <a:srgbClr val="37C9EF"/>
          </a:solidFill>
        </p:spPr>
      </p:sp>
      <p:sp>
        <p:nvSpPr>
          <p:cNvPr id="5" name="AutoShape 5" descr="Accessible Spaces: all spaces must be accessible in order to offer inclusive programs. This includes the parking lot, restrooms, and activity space."/>
          <p:cNvSpPr/>
          <p:nvPr/>
        </p:nvSpPr>
        <p:spPr>
          <a:xfrm>
            <a:off x="1035185" y="4572396"/>
            <a:ext cx="4453675" cy="2831553"/>
          </a:xfrm>
          <a:prstGeom prst="rect">
            <a:avLst/>
          </a:prstGeom>
          <a:solidFill>
            <a:srgbClr val="191919">
              <a:alpha val="2745"/>
            </a:srgbClr>
          </a:solidFill>
        </p:spPr>
      </p:sp>
      <p:sp>
        <p:nvSpPr>
          <p:cNvPr id="9" name="Freeform 9" descr="A wheelchair basketball athlete on a basketball court shooting the basketball into the hoop"/>
          <p:cNvSpPr/>
          <p:nvPr/>
        </p:nvSpPr>
        <p:spPr>
          <a:xfrm>
            <a:off x="6743006" y="4499261"/>
            <a:ext cx="4792463" cy="2977822"/>
          </a:xfrm>
          <a:custGeom>
            <a:avLst/>
            <a:gdLst/>
            <a:ahLst/>
            <a:cxnLst/>
            <a:rect l="l" t="t" r="r" b="b"/>
            <a:pathLst>
              <a:path w="4792463" h="2977822">
                <a:moveTo>
                  <a:pt x="0" y="0"/>
                </a:moveTo>
                <a:lnTo>
                  <a:pt x="4792463" y="0"/>
                </a:lnTo>
                <a:lnTo>
                  <a:pt x="4792463" y="2977822"/>
                </a:lnTo>
                <a:lnTo>
                  <a:pt x="0" y="2977822"/>
                </a:lnTo>
                <a:lnTo>
                  <a:pt x="0" y="0"/>
                </a:lnTo>
                <a:close/>
              </a:path>
            </a:pathLst>
          </a:custGeom>
          <a:blipFill>
            <a:blip r:embed="rId2"/>
            <a:stretch>
              <a:fillRect t="-3612" b="-3612"/>
            </a:stretch>
          </a:blipFill>
        </p:spPr>
      </p:sp>
      <p:sp>
        <p:nvSpPr>
          <p:cNvPr id="6" name="AutoShape 6" descr="Assess your space: to find out if your built environment is accessible you need to conduct an assessment. There are a number of different tools you can use."/>
          <p:cNvSpPr/>
          <p:nvPr/>
        </p:nvSpPr>
        <p:spPr>
          <a:xfrm>
            <a:off x="12810256" y="4572396"/>
            <a:ext cx="4449044" cy="2831553"/>
          </a:xfrm>
          <a:prstGeom prst="rect">
            <a:avLst/>
          </a:prstGeom>
          <a:solidFill>
            <a:srgbClr val="191919">
              <a:alpha val="2745"/>
            </a:srgbClr>
          </a:solidFill>
        </p:spPr>
      </p:sp>
      <p:sp>
        <p:nvSpPr>
          <p:cNvPr id="4" name="AutoShape 4" descr="ADA Checklist Link: https://www.adachecklist.org/"/>
          <p:cNvSpPr/>
          <p:nvPr/>
        </p:nvSpPr>
        <p:spPr>
          <a:xfrm>
            <a:off x="1028700" y="7550218"/>
            <a:ext cx="5298762" cy="2025421"/>
          </a:xfrm>
          <a:prstGeom prst="rect">
            <a:avLst/>
          </a:prstGeom>
          <a:solidFill>
            <a:srgbClr val="191919">
              <a:alpha val="2745"/>
            </a:srgbClr>
          </a:solidFill>
        </p:spPr>
      </p:sp>
      <p:sp>
        <p:nvSpPr>
          <p:cNvPr id="3" name="AutoShape 3" descr="CHII: Community Health Inclusion Index Link: https://www.nchpad.org/1273/6362/Community~Health~Inclusion~Index"/>
          <p:cNvSpPr/>
          <p:nvPr/>
        </p:nvSpPr>
        <p:spPr>
          <a:xfrm>
            <a:off x="6492202" y="7550218"/>
            <a:ext cx="5294071" cy="2025421"/>
          </a:xfrm>
          <a:prstGeom prst="rect">
            <a:avLst/>
          </a:prstGeom>
          <a:solidFill>
            <a:srgbClr val="191919">
              <a:alpha val="2745"/>
            </a:srgbClr>
          </a:solidFill>
        </p:spPr>
      </p:sp>
      <p:sp>
        <p:nvSpPr>
          <p:cNvPr id="2" name="AutoShape 2" descr="AIMFREE Link: https://www.nchpad.org/426/2313/AIMFREE~Manuals "/>
          <p:cNvSpPr/>
          <p:nvPr/>
        </p:nvSpPr>
        <p:spPr>
          <a:xfrm>
            <a:off x="11951013" y="7550218"/>
            <a:ext cx="5308287" cy="2025421"/>
          </a:xfrm>
          <a:prstGeom prst="rect">
            <a:avLst/>
          </a:prstGeom>
          <a:solidFill>
            <a:srgbClr val="191919">
              <a:alpha val="2745"/>
            </a:srgbClr>
          </a:solidFill>
        </p:spPr>
      </p:sp>
      <p:grpSp>
        <p:nvGrpSpPr>
          <p:cNvPr id="10" name="Group 10">
            <a:extLst>
              <a:ext uri="{C183D7F6-B498-43B3-948B-1728B52AA6E4}">
                <adec:decorative xmlns:adec="http://schemas.microsoft.com/office/drawing/2017/decorative" val="1"/>
              </a:ext>
            </a:extLst>
          </p:cNvPr>
          <p:cNvGrpSpPr/>
          <p:nvPr/>
        </p:nvGrpSpPr>
        <p:grpSpPr>
          <a:xfrm>
            <a:off x="12871384" y="8562929"/>
            <a:ext cx="935540" cy="93554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C92D5"/>
            </a:solidFill>
          </p:spPr>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3640"/>
                </a:lnSpc>
              </a:pPr>
              <a:endParaRPr/>
            </a:p>
          </p:txBody>
        </p:sp>
      </p:grpSp>
      <p:sp>
        <p:nvSpPr>
          <p:cNvPr id="13" name="Freeform 13">
            <a:extLst>
              <a:ext uri="{C183D7F6-B498-43B3-948B-1728B52AA6E4}">
                <adec:decorative xmlns:adec="http://schemas.microsoft.com/office/drawing/2017/decorative" val="1"/>
              </a:ext>
            </a:extLst>
          </p:cNvPr>
          <p:cNvSpPr/>
          <p:nvPr/>
        </p:nvSpPr>
        <p:spPr>
          <a:xfrm>
            <a:off x="12993569" y="8685113"/>
            <a:ext cx="691171" cy="691171"/>
          </a:xfrm>
          <a:custGeom>
            <a:avLst/>
            <a:gdLst/>
            <a:ahLst/>
            <a:cxnLst/>
            <a:rect l="l" t="t" r="r" b="b"/>
            <a:pathLst>
              <a:path w="691171" h="691171">
                <a:moveTo>
                  <a:pt x="0" y="0"/>
                </a:moveTo>
                <a:lnTo>
                  <a:pt x="691171" y="0"/>
                </a:lnTo>
                <a:lnTo>
                  <a:pt x="691171" y="691171"/>
                </a:lnTo>
                <a:lnTo>
                  <a:pt x="0" y="69117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TextBox 14">
            <a:extLst>
              <a:ext uri="{C183D7F6-B498-43B3-948B-1728B52AA6E4}">
                <adec:decorative xmlns:adec="http://schemas.microsoft.com/office/drawing/2017/decorative" val="1"/>
              </a:ext>
            </a:extLst>
          </p:cNvPr>
          <p:cNvSpPr txBox="1"/>
          <p:nvPr/>
        </p:nvSpPr>
        <p:spPr>
          <a:xfrm>
            <a:off x="2588684" y="8699349"/>
            <a:ext cx="2360468" cy="605790"/>
          </a:xfrm>
          <a:prstGeom prst="rect">
            <a:avLst/>
          </a:prstGeom>
        </p:spPr>
        <p:txBody>
          <a:bodyPr lIns="0" tIns="0" rIns="0" bIns="0" rtlCol="0" anchor="t">
            <a:spAutoFit/>
          </a:bodyPr>
          <a:lstStyle/>
          <a:p>
            <a:pPr algn="ctr">
              <a:lnSpc>
                <a:spcPts val="2400"/>
              </a:lnSpc>
            </a:pPr>
            <a:r>
              <a:rPr lang="en-US" sz="1600" dirty="0">
                <a:solidFill>
                  <a:srgbClr val="191919"/>
                </a:solidFill>
                <a:latin typeface="Aileron"/>
                <a:ea typeface="Aileron"/>
                <a:cs typeface="Aileron"/>
                <a:sym typeface="Aileron"/>
                <a:hlinkClick r:id="rId5"/>
              </a:rPr>
              <a:t>https://www.adachecklist.org/</a:t>
            </a:r>
            <a:r>
              <a:rPr lang="en-US" sz="1600" dirty="0">
                <a:solidFill>
                  <a:srgbClr val="191919"/>
                </a:solidFill>
                <a:latin typeface="Aileron"/>
                <a:ea typeface="Aileron"/>
                <a:cs typeface="Aileron"/>
                <a:sym typeface="Aileron"/>
              </a:rPr>
              <a:t> </a:t>
            </a:r>
          </a:p>
        </p:txBody>
      </p:sp>
      <p:sp>
        <p:nvSpPr>
          <p:cNvPr id="15" name="TextBox 15">
            <a:extLst>
              <a:ext uri="{C183D7F6-B498-43B3-948B-1728B52AA6E4}">
                <adec:decorative xmlns:adec="http://schemas.microsoft.com/office/drawing/2017/decorative" val="1"/>
              </a:ext>
            </a:extLst>
          </p:cNvPr>
          <p:cNvSpPr txBox="1"/>
          <p:nvPr/>
        </p:nvSpPr>
        <p:spPr>
          <a:xfrm>
            <a:off x="1051024" y="7677926"/>
            <a:ext cx="3999524" cy="552450"/>
          </a:xfrm>
          <a:prstGeom prst="rect">
            <a:avLst/>
          </a:prstGeom>
        </p:spPr>
        <p:txBody>
          <a:bodyPr lIns="0" tIns="0" rIns="0" bIns="0" rtlCol="0" anchor="t">
            <a:spAutoFit/>
          </a:bodyPr>
          <a:lstStyle/>
          <a:p>
            <a:pPr marL="0" lvl="0" indent="0" algn="ctr">
              <a:lnSpc>
                <a:spcPts val="4320"/>
              </a:lnSpc>
            </a:pPr>
            <a:r>
              <a:rPr lang="en-US" sz="3600">
                <a:solidFill>
                  <a:srgbClr val="3EDAD8"/>
                </a:solidFill>
                <a:latin typeface="Aileron Bold"/>
                <a:ea typeface="Aileron Bold"/>
                <a:cs typeface="Aileron Bold"/>
                <a:sym typeface="Aileron Bold"/>
              </a:rPr>
              <a:t>ADA Checklist</a:t>
            </a:r>
          </a:p>
        </p:txBody>
      </p:sp>
      <p:sp>
        <p:nvSpPr>
          <p:cNvPr id="16" name="TextBox 16">
            <a:extLst>
              <a:ext uri="{C183D7F6-B498-43B3-948B-1728B52AA6E4}">
                <adec:decorative xmlns:adec="http://schemas.microsoft.com/office/drawing/2017/decorative" val="1"/>
              </a:ext>
            </a:extLst>
          </p:cNvPr>
          <p:cNvSpPr txBox="1"/>
          <p:nvPr/>
        </p:nvSpPr>
        <p:spPr>
          <a:xfrm>
            <a:off x="8048340" y="8577044"/>
            <a:ext cx="2360468" cy="605790"/>
          </a:xfrm>
          <a:prstGeom prst="rect">
            <a:avLst/>
          </a:prstGeom>
        </p:spPr>
        <p:txBody>
          <a:bodyPr lIns="0" tIns="0" rIns="0" bIns="0" rtlCol="0" anchor="t">
            <a:spAutoFit/>
          </a:bodyPr>
          <a:lstStyle/>
          <a:p>
            <a:pPr algn="ctr">
              <a:lnSpc>
                <a:spcPts val="2400"/>
              </a:lnSpc>
            </a:pPr>
            <a:r>
              <a:rPr lang="en-US" sz="1600" u="sng" dirty="0">
                <a:solidFill>
                  <a:srgbClr val="191919"/>
                </a:solidFill>
                <a:latin typeface="Aileron"/>
                <a:ea typeface="Aileron"/>
                <a:cs typeface="Aileron"/>
                <a:sym typeface="Aileron"/>
                <a:hlinkClick r:id="rId6" tooltip="https://www.nchpad.org/1273/6362/Community~Health~Inclusion~Index"/>
              </a:rPr>
              <a:t>Community Health Inclusion I</a:t>
            </a:r>
            <a:r>
              <a:rPr lang="en-US" sz="1600" dirty="0">
                <a:solidFill>
                  <a:srgbClr val="191919"/>
                </a:solidFill>
                <a:latin typeface="Aileron"/>
                <a:ea typeface="Aileron"/>
                <a:cs typeface="Aileron"/>
                <a:sym typeface="Aileron"/>
              </a:rPr>
              <a:t>ndex</a:t>
            </a:r>
          </a:p>
        </p:txBody>
      </p:sp>
      <p:sp>
        <p:nvSpPr>
          <p:cNvPr id="17" name="TextBox 17">
            <a:extLst>
              <a:ext uri="{C183D7F6-B498-43B3-948B-1728B52AA6E4}">
                <adec:decorative xmlns:adec="http://schemas.microsoft.com/office/drawing/2017/decorative" val="1"/>
              </a:ext>
            </a:extLst>
          </p:cNvPr>
          <p:cNvSpPr txBox="1"/>
          <p:nvPr/>
        </p:nvSpPr>
        <p:spPr>
          <a:xfrm>
            <a:off x="7109603" y="7677926"/>
            <a:ext cx="1354438" cy="552450"/>
          </a:xfrm>
          <a:prstGeom prst="rect">
            <a:avLst/>
          </a:prstGeom>
        </p:spPr>
        <p:txBody>
          <a:bodyPr lIns="0" tIns="0" rIns="0" bIns="0" rtlCol="0" anchor="t">
            <a:spAutoFit/>
          </a:bodyPr>
          <a:lstStyle/>
          <a:p>
            <a:pPr marL="0" lvl="0" indent="0" algn="ctr">
              <a:lnSpc>
                <a:spcPts val="4320"/>
              </a:lnSpc>
            </a:pPr>
            <a:r>
              <a:rPr lang="en-US" sz="3600">
                <a:solidFill>
                  <a:srgbClr val="37C9EF"/>
                </a:solidFill>
                <a:latin typeface="Aileron Bold"/>
                <a:ea typeface="Aileron Bold"/>
                <a:cs typeface="Aileron Bold"/>
                <a:sym typeface="Aileron Bold"/>
              </a:rPr>
              <a:t>CHII</a:t>
            </a:r>
          </a:p>
        </p:txBody>
      </p:sp>
      <p:sp>
        <p:nvSpPr>
          <p:cNvPr id="18" name="TextBox 18">
            <a:extLst>
              <a:ext uri="{C183D7F6-B498-43B3-948B-1728B52AA6E4}">
                <adec:decorative xmlns:adec="http://schemas.microsoft.com/office/drawing/2017/decorative" val="1"/>
              </a:ext>
            </a:extLst>
          </p:cNvPr>
          <p:cNvSpPr txBox="1"/>
          <p:nvPr/>
        </p:nvSpPr>
        <p:spPr>
          <a:xfrm>
            <a:off x="13424923" y="8729829"/>
            <a:ext cx="2360468" cy="300990"/>
          </a:xfrm>
          <a:prstGeom prst="rect">
            <a:avLst/>
          </a:prstGeom>
        </p:spPr>
        <p:txBody>
          <a:bodyPr lIns="0" tIns="0" rIns="0" bIns="0" rtlCol="0" anchor="t">
            <a:spAutoFit/>
          </a:bodyPr>
          <a:lstStyle/>
          <a:p>
            <a:pPr algn="ctr">
              <a:lnSpc>
                <a:spcPts val="2400"/>
              </a:lnSpc>
            </a:pPr>
            <a:r>
              <a:rPr lang="en-US" sz="1600" u="sng" dirty="0">
                <a:solidFill>
                  <a:srgbClr val="191919"/>
                </a:solidFill>
                <a:latin typeface="Aileron"/>
                <a:ea typeface="Aileron"/>
                <a:cs typeface="Aileron"/>
                <a:sym typeface="Aileron"/>
                <a:hlinkClick r:id="rId7" tooltip="https://www.nchpad.org/426/2313/AIMFREE~Manuals"/>
              </a:rPr>
              <a:t>AIMFREE</a:t>
            </a:r>
          </a:p>
        </p:txBody>
      </p:sp>
      <p:sp>
        <p:nvSpPr>
          <p:cNvPr id="19" name="TextBox 19">
            <a:extLst>
              <a:ext uri="{C183D7F6-B498-43B3-948B-1728B52AA6E4}">
                <adec:decorative xmlns:adec="http://schemas.microsoft.com/office/drawing/2017/decorative" val="1"/>
              </a:ext>
            </a:extLst>
          </p:cNvPr>
          <p:cNvSpPr txBox="1"/>
          <p:nvPr/>
        </p:nvSpPr>
        <p:spPr>
          <a:xfrm>
            <a:off x="12551751" y="7677926"/>
            <a:ext cx="2053406" cy="552450"/>
          </a:xfrm>
          <a:prstGeom prst="rect">
            <a:avLst/>
          </a:prstGeom>
        </p:spPr>
        <p:txBody>
          <a:bodyPr lIns="0" tIns="0" rIns="0" bIns="0" rtlCol="0" anchor="t">
            <a:spAutoFit/>
          </a:bodyPr>
          <a:lstStyle/>
          <a:p>
            <a:pPr marL="0" lvl="0" indent="0" algn="ctr">
              <a:lnSpc>
                <a:spcPts val="4320"/>
              </a:lnSpc>
            </a:pPr>
            <a:r>
              <a:rPr lang="en-US" sz="3600">
                <a:solidFill>
                  <a:srgbClr val="2C92D5"/>
                </a:solidFill>
                <a:latin typeface="Aileron Bold"/>
                <a:ea typeface="Aileron Bold"/>
                <a:cs typeface="Aileron Bold"/>
                <a:sym typeface="Aileron Bold"/>
              </a:rPr>
              <a:t>AIMFREE</a:t>
            </a:r>
          </a:p>
        </p:txBody>
      </p:sp>
      <p:sp>
        <p:nvSpPr>
          <p:cNvPr id="20" name="TextBox 20">
            <a:extLst>
              <a:ext uri="{C183D7F6-B498-43B3-948B-1728B52AA6E4}">
                <adec:decorative xmlns:adec="http://schemas.microsoft.com/office/drawing/2017/decorative" val="1"/>
              </a:ext>
            </a:extLst>
          </p:cNvPr>
          <p:cNvSpPr txBox="1"/>
          <p:nvPr/>
        </p:nvSpPr>
        <p:spPr>
          <a:xfrm>
            <a:off x="3241033" y="981075"/>
            <a:ext cx="11805935" cy="587883"/>
          </a:xfrm>
          <a:prstGeom prst="rect">
            <a:avLst/>
          </a:prstGeom>
        </p:spPr>
        <p:txBody>
          <a:bodyPr lIns="0" tIns="0" rIns="0" bIns="0" rtlCol="0" anchor="t">
            <a:spAutoFit/>
          </a:bodyPr>
          <a:lstStyle/>
          <a:p>
            <a:pPr marL="0" lvl="0" indent="0" algn="ctr">
              <a:lnSpc>
                <a:spcPts val="4716"/>
              </a:lnSpc>
              <a:spcBef>
                <a:spcPct val="0"/>
              </a:spcBef>
            </a:pPr>
            <a:r>
              <a:rPr lang="en-US" sz="3600" spc="107">
                <a:solidFill>
                  <a:srgbClr val="191919"/>
                </a:solidFill>
                <a:latin typeface="Aileron Ultra-Bold"/>
                <a:ea typeface="Aileron Ultra-Bold"/>
                <a:cs typeface="Aileron Ultra-Bold"/>
                <a:sym typeface="Aileron Ultra-Bold"/>
              </a:rPr>
              <a:t>GRAIDs Domains</a:t>
            </a:r>
          </a:p>
        </p:txBody>
      </p:sp>
      <p:sp>
        <p:nvSpPr>
          <p:cNvPr id="21" name="TextBox 21">
            <a:extLst>
              <a:ext uri="{C183D7F6-B498-43B3-948B-1728B52AA6E4}">
                <adec:decorative xmlns:adec="http://schemas.microsoft.com/office/drawing/2017/decorative" val="1"/>
              </a:ext>
            </a:extLst>
          </p:cNvPr>
          <p:cNvSpPr txBox="1"/>
          <p:nvPr/>
        </p:nvSpPr>
        <p:spPr>
          <a:xfrm>
            <a:off x="1588057" y="4961739"/>
            <a:ext cx="3177620" cy="266700"/>
          </a:xfrm>
          <a:prstGeom prst="rect">
            <a:avLst/>
          </a:prstGeom>
        </p:spPr>
        <p:txBody>
          <a:bodyPr lIns="0" tIns="0" rIns="0" bIns="0" rtlCol="0" anchor="t">
            <a:spAutoFit/>
          </a:bodyPr>
          <a:lstStyle/>
          <a:p>
            <a:pPr marL="0" lvl="0" indent="0" algn="ctr">
              <a:lnSpc>
                <a:spcPts val="2160"/>
              </a:lnSpc>
            </a:pPr>
            <a:r>
              <a:rPr lang="en-US" sz="1800">
                <a:solidFill>
                  <a:srgbClr val="191919"/>
                </a:solidFill>
                <a:latin typeface="Aileron Bold"/>
                <a:ea typeface="Aileron Bold"/>
                <a:cs typeface="Aileron Bold"/>
                <a:sym typeface="Aileron Bold"/>
              </a:rPr>
              <a:t>Accessible Spaces</a:t>
            </a:r>
          </a:p>
        </p:txBody>
      </p:sp>
      <p:sp>
        <p:nvSpPr>
          <p:cNvPr id="22" name="TextBox 22">
            <a:extLst>
              <a:ext uri="{C183D7F6-B498-43B3-948B-1728B52AA6E4}">
                <adec:decorative xmlns:adec="http://schemas.microsoft.com/office/drawing/2017/decorative" val="1"/>
              </a:ext>
            </a:extLst>
          </p:cNvPr>
          <p:cNvSpPr txBox="1"/>
          <p:nvPr/>
        </p:nvSpPr>
        <p:spPr>
          <a:xfrm>
            <a:off x="13339155" y="4899111"/>
            <a:ext cx="3177620" cy="266700"/>
          </a:xfrm>
          <a:prstGeom prst="rect">
            <a:avLst/>
          </a:prstGeom>
        </p:spPr>
        <p:txBody>
          <a:bodyPr lIns="0" tIns="0" rIns="0" bIns="0" rtlCol="0" anchor="t">
            <a:spAutoFit/>
          </a:bodyPr>
          <a:lstStyle/>
          <a:p>
            <a:pPr marL="0" lvl="0" indent="0" algn="ctr">
              <a:lnSpc>
                <a:spcPts val="2160"/>
              </a:lnSpc>
            </a:pPr>
            <a:r>
              <a:rPr lang="en-US" sz="1800">
                <a:solidFill>
                  <a:srgbClr val="191919"/>
                </a:solidFill>
                <a:latin typeface="Aileron Bold"/>
                <a:ea typeface="Aileron Bold"/>
                <a:cs typeface="Aileron Bold"/>
                <a:sym typeface="Aileron Bold"/>
              </a:rPr>
              <a:t>Assess your Space</a:t>
            </a:r>
          </a:p>
        </p:txBody>
      </p:sp>
      <p:sp>
        <p:nvSpPr>
          <p:cNvPr id="23" name="TextBox 23">
            <a:extLst>
              <a:ext uri="{C183D7F6-B498-43B3-948B-1728B52AA6E4}">
                <adec:decorative xmlns:adec="http://schemas.microsoft.com/office/drawing/2017/decorative" val="1"/>
              </a:ext>
            </a:extLst>
          </p:cNvPr>
          <p:cNvSpPr txBox="1"/>
          <p:nvPr/>
        </p:nvSpPr>
        <p:spPr>
          <a:xfrm>
            <a:off x="1833534" y="2345020"/>
            <a:ext cx="6421058" cy="361950"/>
          </a:xfrm>
          <a:prstGeom prst="rect">
            <a:avLst/>
          </a:prstGeom>
        </p:spPr>
        <p:txBody>
          <a:bodyPr lIns="0" tIns="0" rIns="0" bIns="0" rtlCol="0" anchor="t">
            <a:spAutoFit/>
          </a:bodyPr>
          <a:lstStyle/>
          <a:p>
            <a:pPr marL="0" lvl="0" indent="0" algn="ctr">
              <a:lnSpc>
                <a:spcPts val="2879"/>
              </a:lnSpc>
            </a:pPr>
            <a:r>
              <a:rPr lang="en-US" sz="2399">
                <a:solidFill>
                  <a:srgbClr val="FFFFFF"/>
                </a:solidFill>
                <a:latin typeface="Aileron Bold"/>
                <a:ea typeface="Aileron Bold"/>
                <a:cs typeface="Aileron Bold"/>
                <a:sym typeface="Aileron Bold"/>
              </a:rPr>
              <a:t>Domain:</a:t>
            </a:r>
          </a:p>
        </p:txBody>
      </p:sp>
      <p:sp>
        <p:nvSpPr>
          <p:cNvPr id="24" name="TextBox 24">
            <a:extLst>
              <a:ext uri="{C183D7F6-B498-43B3-948B-1728B52AA6E4}">
                <adec:decorative xmlns:adec="http://schemas.microsoft.com/office/drawing/2017/decorative" val="1"/>
              </a:ext>
            </a:extLst>
          </p:cNvPr>
          <p:cNvSpPr txBox="1"/>
          <p:nvPr/>
        </p:nvSpPr>
        <p:spPr>
          <a:xfrm>
            <a:off x="10033408" y="2345020"/>
            <a:ext cx="6421058" cy="361950"/>
          </a:xfrm>
          <a:prstGeom prst="rect">
            <a:avLst/>
          </a:prstGeom>
        </p:spPr>
        <p:txBody>
          <a:bodyPr lIns="0" tIns="0" rIns="0" bIns="0" rtlCol="0" anchor="t">
            <a:spAutoFit/>
          </a:bodyPr>
          <a:lstStyle/>
          <a:p>
            <a:pPr marL="0" lvl="0" indent="0" algn="ctr">
              <a:lnSpc>
                <a:spcPts val="2879"/>
              </a:lnSpc>
            </a:pPr>
            <a:r>
              <a:rPr lang="en-US" sz="2399">
                <a:solidFill>
                  <a:srgbClr val="FFFFFF"/>
                </a:solidFill>
                <a:latin typeface="Aileron Bold"/>
                <a:ea typeface="Aileron Bold"/>
                <a:cs typeface="Aileron Bold"/>
                <a:sym typeface="Aileron Bold"/>
              </a:rPr>
              <a:t>Examples:</a:t>
            </a:r>
          </a:p>
        </p:txBody>
      </p:sp>
      <p:sp>
        <p:nvSpPr>
          <p:cNvPr id="25" name="TextBox 25">
            <a:extLst>
              <a:ext uri="{C183D7F6-B498-43B3-948B-1728B52AA6E4}">
                <adec:decorative xmlns:adec="http://schemas.microsoft.com/office/drawing/2017/decorative" val="1"/>
              </a:ext>
            </a:extLst>
          </p:cNvPr>
          <p:cNvSpPr txBox="1"/>
          <p:nvPr/>
        </p:nvSpPr>
        <p:spPr>
          <a:xfrm>
            <a:off x="1035185" y="3158243"/>
            <a:ext cx="8030726" cy="1189990"/>
          </a:xfrm>
          <a:prstGeom prst="rect">
            <a:avLst/>
          </a:prstGeom>
        </p:spPr>
        <p:txBody>
          <a:bodyPr lIns="0" tIns="0" rIns="0" bIns="0" rtlCol="0" anchor="t">
            <a:spAutoFit/>
          </a:bodyPr>
          <a:lstStyle/>
          <a:p>
            <a:pPr algn="ctr">
              <a:lnSpc>
                <a:spcPts val="4759"/>
              </a:lnSpc>
            </a:pPr>
            <a:r>
              <a:rPr lang="en-US" sz="3399">
                <a:solidFill>
                  <a:srgbClr val="000000"/>
                </a:solidFill>
                <a:latin typeface="TT Masters"/>
                <a:ea typeface="TT Masters"/>
                <a:cs typeface="TT Masters"/>
                <a:sym typeface="TT Masters"/>
              </a:rPr>
              <a:t>BUILT ENVIRONMENT:structural features built into the facility</a:t>
            </a:r>
          </a:p>
        </p:txBody>
      </p:sp>
      <p:sp>
        <p:nvSpPr>
          <p:cNvPr id="26" name="TextBox 26">
            <a:extLst>
              <a:ext uri="{C183D7F6-B498-43B3-948B-1728B52AA6E4}">
                <adec:decorative xmlns:adec="http://schemas.microsoft.com/office/drawing/2017/decorative" val="1"/>
              </a:ext>
            </a:extLst>
          </p:cNvPr>
          <p:cNvSpPr txBox="1"/>
          <p:nvPr/>
        </p:nvSpPr>
        <p:spPr>
          <a:xfrm>
            <a:off x="9301043" y="3077606"/>
            <a:ext cx="7958257" cy="1189990"/>
          </a:xfrm>
          <a:prstGeom prst="rect">
            <a:avLst/>
          </a:prstGeom>
        </p:spPr>
        <p:txBody>
          <a:bodyPr lIns="0" tIns="0" rIns="0" bIns="0" rtlCol="0" anchor="t">
            <a:spAutoFit/>
          </a:bodyPr>
          <a:lstStyle/>
          <a:p>
            <a:pPr marL="0" lvl="0" indent="0" algn="ctr">
              <a:lnSpc>
                <a:spcPts val="4759"/>
              </a:lnSpc>
              <a:spcBef>
                <a:spcPct val="0"/>
              </a:spcBef>
            </a:pPr>
            <a:r>
              <a:rPr lang="en-US" sz="3399">
                <a:solidFill>
                  <a:srgbClr val="000000"/>
                </a:solidFill>
                <a:latin typeface="TT Masters"/>
                <a:ea typeface="TT Masters"/>
                <a:cs typeface="TT Masters"/>
                <a:sym typeface="TT Masters"/>
              </a:rPr>
              <a:t>Ramps, Signage, Sidewalks, Curb Cuts, Hard floor surfaces, Lighting</a:t>
            </a:r>
          </a:p>
        </p:txBody>
      </p:sp>
      <p:sp>
        <p:nvSpPr>
          <p:cNvPr id="27" name="TextBox 27">
            <a:extLst>
              <a:ext uri="{C183D7F6-B498-43B3-948B-1728B52AA6E4}">
                <adec:decorative xmlns:adec="http://schemas.microsoft.com/office/drawing/2017/decorative" val="1"/>
              </a:ext>
            </a:extLst>
          </p:cNvPr>
          <p:cNvSpPr txBox="1"/>
          <p:nvPr/>
        </p:nvSpPr>
        <p:spPr>
          <a:xfrm>
            <a:off x="1280960" y="5376077"/>
            <a:ext cx="3920145" cy="1842134"/>
          </a:xfrm>
          <a:prstGeom prst="rect">
            <a:avLst/>
          </a:prstGeom>
        </p:spPr>
        <p:txBody>
          <a:bodyPr lIns="0" tIns="0" rIns="0" bIns="0" rtlCol="0" anchor="t">
            <a:spAutoFit/>
          </a:bodyPr>
          <a:lstStyle/>
          <a:p>
            <a:pPr algn="ctr">
              <a:lnSpc>
                <a:spcPts val="2940"/>
              </a:lnSpc>
            </a:pPr>
            <a:r>
              <a:rPr lang="en-US" sz="2100">
                <a:solidFill>
                  <a:srgbClr val="000000"/>
                </a:solidFill>
                <a:latin typeface="Canva Sans"/>
                <a:ea typeface="Canva Sans"/>
                <a:cs typeface="Canva Sans"/>
                <a:sym typeface="Canva Sans"/>
              </a:rPr>
              <a:t>All spaces must be accessible in order to offer inclusive programs. This includes the parking lot, restrooms and activity space. </a:t>
            </a:r>
          </a:p>
        </p:txBody>
      </p:sp>
      <p:sp>
        <p:nvSpPr>
          <p:cNvPr id="28" name="TextBox 28">
            <a:extLst>
              <a:ext uri="{C183D7F6-B498-43B3-948B-1728B52AA6E4}">
                <adec:decorative xmlns:adec="http://schemas.microsoft.com/office/drawing/2017/decorative" val="1"/>
              </a:ext>
            </a:extLst>
          </p:cNvPr>
          <p:cNvSpPr txBox="1"/>
          <p:nvPr/>
        </p:nvSpPr>
        <p:spPr>
          <a:xfrm>
            <a:off x="12967892" y="5190339"/>
            <a:ext cx="3920145" cy="2213609"/>
          </a:xfrm>
          <a:prstGeom prst="rect">
            <a:avLst/>
          </a:prstGeom>
        </p:spPr>
        <p:txBody>
          <a:bodyPr lIns="0" tIns="0" rIns="0" bIns="0" rtlCol="0" anchor="t">
            <a:spAutoFit/>
          </a:bodyPr>
          <a:lstStyle/>
          <a:p>
            <a:pPr algn="ctr">
              <a:lnSpc>
                <a:spcPts val="2940"/>
              </a:lnSpc>
            </a:pPr>
            <a:r>
              <a:rPr lang="en-US" sz="2100">
                <a:solidFill>
                  <a:srgbClr val="000000"/>
                </a:solidFill>
                <a:latin typeface="Canva Sans"/>
                <a:ea typeface="Canva Sans"/>
                <a:cs typeface="Canva Sans"/>
                <a:sym typeface="Canva Sans"/>
              </a:rPr>
              <a:t>To find out if your built environment is accessible you need to conduct an assessment. There are a number of different tools you can use. </a:t>
            </a:r>
          </a:p>
        </p:txBody>
      </p:sp>
      <p:grpSp>
        <p:nvGrpSpPr>
          <p:cNvPr id="29" name="Group 29">
            <a:extLst>
              <a:ext uri="{C183D7F6-B498-43B3-948B-1728B52AA6E4}">
                <adec:decorative xmlns:adec="http://schemas.microsoft.com/office/drawing/2017/decorative" val="1"/>
              </a:ext>
            </a:extLst>
          </p:cNvPr>
          <p:cNvGrpSpPr/>
          <p:nvPr/>
        </p:nvGrpSpPr>
        <p:grpSpPr>
          <a:xfrm>
            <a:off x="7319052" y="8440744"/>
            <a:ext cx="935540" cy="935540"/>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7C9EF"/>
            </a:solidFill>
          </p:spPr>
        </p:sp>
        <p:sp>
          <p:nvSpPr>
            <p:cNvPr id="31" name="TextBox 31"/>
            <p:cNvSpPr txBox="1"/>
            <p:nvPr/>
          </p:nvSpPr>
          <p:spPr>
            <a:xfrm>
              <a:off x="76200" y="19050"/>
              <a:ext cx="660400" cy="717550"/>
            </a:xfrm>
            <a:prstGeom prst="rect">
              <a:avLst/>
            </a:prstGeom>
          </p:spPr>
          <p:txBody>
            <a:bodyPr lIns="50800" tIns="50800" rIns="50800" bIns="50800" rtlCol="0" anchor="ctr"/>
            <a:lstStyle/>
            <a:p>
              <a:pPr algn="ctr">
                <a:lnSpc>
                  <a:spcPts val="3640"/>
                </a:lnSpc>
              </a:pPr>
              <a:endParaRPr/>
            </a:p>
          </p:txBody>
        </p:sp>
      </p:grpSp>
      <p:sp>
        <p:nvSpPr>
          <p:cNvPr id="32" name="Freeform 32">
            <a:extLst>
              <a:ext uri="{C183D7F6-B498-43B3-948B-1728B52AA6E4}">
                <adec:decorative xmlns:adec="http://schemas.microsoft.com/office/drawing/2017/decorative" val="1"/>
              </a:ext>
            </a:extLst>
          </p:cNvPr>
          <p:cNvSpPr/>
          <p:nvPr/>
        </p:nvSpPr>
        <p:spPr>
          <a:xfrm>
            <a:off x="7428578" y="8562929"/>
            <a:ext cx="691171" cy="691171"/>
          </a:xfrm>
          <a:custGeom>
            <a:avLst/>
            <a:gdLst/>
            <a:ahLst/>
            <a:cxnLst/>
            <a:rect l="l" t="t" r="r" b="b"/>
            <a:pathLst>
              <a:path w="691171" h="691171">
                <a:moveTo>
                  <a:pt x="0" y="0"/>
                </a:moveTo>
                <a:lnTo>
                  <a:pt x="691171" y="0"/>
                </a:lnTo>
                <a:lnTo>
                  <a:pt x="691171" y="691171"/>
                </a:lnTo>
                <a:lnTo>
                  <a:pt x="0" y="69117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3" name="Group 33">
            <a:extLst>
              <a:ext uri="{C183D7F6-B498-43B3-948B-1728B52AA6E4}">
                <adec:decorative xmlns:adec="http://schemas.microsoft.com/office/drawing/2017/decorative" val="1"/>
              </a:ext>
            </a:extLst>
          </p:cNvPr>
          <p:cNvGrpSpPr/>
          <p:nvPr/>
        </p:nvGrpSpPr>
        <p:grpSpPr>
          <a:xfrm>
            <a:off x="1365764" y="8506522"/>
            <a:ext cx="935540" cy="935540"/>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EDAD8"/>
            </a:solidFill>
          </p:spPr>
        </p:sp>
        <p:sp>
          <p:nvSpPr>
            <p:cNvPr id="35" name="TextBox 35"/>
            <p:cNvSpPr txBox="1"/>
            <p:nvPr/>
          </p:nvSpPr>
          <p:spPr>
            <a:xfrm>
              <a:off x="76200" y="19050"/>
              <a:ext cx="660400" cy="717550"/>
            </a:xfrm>
            <a:prstGeom prst="rect">
              <a:avLst/>
            </a:prstGeom>
          </p:spPr>
          <p:txBody>
            <a:bodyPr lIns="50800" tIns="50800" rIns="50800" bIns="50800" rtlCol="0" anchor="ctr"/>
            <a:lstStyle/>
            <a:p>
              <a:pPr algn="ctr">
                <a:lnSpc>
                  <a:spcPts val="3640"/>
                </a:lnSpc>
              </a:pPr>
              <a:endParaRPr/>
            </a:p>
          </p:txBody>
        </p:sp>
      </p:grpSp>
      <p:sp>
        <p:nvSpPr>
          <p:cNvPr id="36" name="Freeform 36">
            <a:extLst>
              <a:ext uri="{C183D7F6-B498-43B3-948B-1728B52AA6E4}">
                <adec:decorative xmlns:adec="http://schemas.microsoft.com/office/drawing/2017/decorative" val="1"/>
              </a:ext>
            </a:extLst>
          </p:cNvPr>
          <p:cNvSpPr/>
          <p:nvPr/>
        </p:nvSpPr>
        <p:spPr>
          <a:xfrm>
            <a:off x="1487949" y="8628707"/>
            <a:ext cx="691171" cy="691171"/>
          </a:xfrm>
          <a:custGeom>
            <a:avLst/>
            <a:gdLst/>
            <a:ahLst/>
            <a:cxnLst/>
            <a:rect l="l" t="t" r="r" b="b"/>
            <a:pathLst>
              <a:path w="691171" h="691171">
                <a:moveTo>
                  <a:pt x="0" y="0"/>
                </a:moveTo>
                <a:lnTo>
                  <a:pt x="691171" y="0"/>
                </a:lnTo>
                <a:lnTo>
                  <a:pt x="691171" y="691171"/>
                </a:lnTo>
                <a:lnTo>
                  <a:pt x="0" y="69117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CEFDDAB6-33C3-21AE-60D7-790D26BA1667}"/>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GRAIDs Domains Continued 2</a:t>
            </a:r>
          </a:p>
        </p:txBody>
      </p:sp>
      <p:sp>
        <p:nvSpPr>
          <p:cNvPr id="5" name="AutoShape 5" descr="Domain: Instruction: techniques used to enhance learning&#10;"/>
          <p:cNvSpPr/>
          <p:nvPr/>
        </p:nvSpPr>
        <p:spPr>
          <a:xfrm>
            <a:off x="1028700" y="2072425"/>
            <a:ext cx="8030726" cy="2324036"/>
          </a:xfrm>
          <a:prstGeom prst="rect">
            <a:avLst/>
          </a:prstGeom>
          <a:solidFill>
            <a:srgbClr val="3EDAD8"/>
          </a:solidFill>
        </p:spPr>
      </p:sp>
      <p:sp>
        <p:nvSpPr>
          <p:cNvPr id="6" name="AutoShape 6" descr="Examples: Webinars, Lunch and learns, Seminars, In-service trainings, Certificate programs&#10;"/>
          <p:cNvSpPr/>
          <p:nvPr/>
        </p:nvSpPr>
        <p:spPr>
          <a:xfrm>
            <a:off x="9228574" y="2072425"/>
            <a:ext cx="8030726" cy="2324036"/>
          </a:xfrm>
          <a:prstGeom prst="rect">
            <a:avLst/>
          </a:prstGeom>
          <a:solidFill>
            <a:srgbClr val="37C9EF"/>
          </a:solidFill>
        </p:spPr>
      </p:sp>
      <p:sp>
        <p:nvSpPr>
          <p:cNvPr id="3" name="AutoShape 3" descr="Instructions for Staff: There are numerous trainings available that can help equip coaches to better engage athletes with a disability. All staff regardless of their position in a facility should be required to take a disability education training.&#10;"/>
          <p:cNvSpPr/>
          <p:nvPr/>
        </p:nvSpPr>
        <p:spPr>
          <a:xfrm>
            <a:off x="1035185" y="4572396"/>
            <a:ext cx="5457017" cy="3460379"/>
          </a:xfrm>
          <a:prstGeom prst="rect">
            <a:avLst/>
          </a:prstGeom>
          <a:solidFill>
            <a:srgbClr val="191919">
              <a:alpha val="2745"/>
            </a:srgbClr>
          </a:solidFill>
        </p:spPr>
      </p:sp>
      <p:sp>
        <p:nvSpPr>
          <p:cNvPr id="7" name="Freeform 7" descr="A coach talking to a group of youth soccer players on the field"/>
          <p:cNvSpPr/>
          <p:nvPr/>
        </p:nvSpPr>
        <p:spPr>
          <a:xfrm>
            <a:off x="6832342" y="4572396"/>
            <a:ext cx="4792463" cy="3460379"/>
          </a:xfrm>
          <a:custGeom>
            <a:avLst/>
            <a:gdLst/>
            <a:ahLst/>
            <a:cxnLst/>
            <a:rect l="l" t="t" r="r" b="b"/>
            <a:pathLst>
              <a:path w="4792463" h="3460379">
                <a:moveTo>
                  <a:pt x="0" y="0"/>
                </a:moveTo>
                <a:lnTo>
                  <a:pt x="4792463" y="0"/>
                </a:lnTo>
                <a:lnTo>
                  <a:pt x="4792463" y="3460379"/>
                </a:lnTo>
                <a:lnTo>
                  <a:pt x="0" y="3460379"/>
                </a:lnTo>
                <a:lnTo>
                  <a:pt x="0" y="0"/>
                </a:lnTo>
                <a:close/>
              </a:path>
            </a:pathLst>
          </a:custGeom>
          <a:blipFill>
            <a:blip r:embed="rId2"/>
            <a:stretch>
              <a:fillRect l="-6076" t="-3486" r="-6076"/>
            </a:stretch>
          </a:blipFill>
        </p:spPr>
      </p:sp>
      <p:sp>
        <p:nvSpPr>
          <p:cNvPr id="4" name="AutoShape 4" descr="Inclusive Programming: Instruction can also apply to the accessibility of the content you provide to your athletes and parents. Information should be delivered in an accessible manner such as large print or braille, providing an interpreter if requested, making sure voices are amplified using a microphone etc.&#10;"/>
          <p:cNvSpPr/>
          <p:nvPr/>
        </p:nvSpPr>
        <p:spPr>
          <a:xfrm>
            <a:off x="11729580" y="4572396"/>
            <a:ext cx="5529720" cy="3603637"/>
          </a:xfrm>
          <a:prstGeom prst="rect">
            <a:avLst/>
          </a:prstGeom>
          <a:solidFill>
            <a:srgbClr val="191919">
              <a:alpha val="2745"/>
            </a:srgbClr>
          </a:solidFill>
        </p:spPr>
      </p:sp>
      <p:sp>
        <p:nvSpPr>
          <p:cNvPr id="2" name="AutoShape 2" descr="Solutions: 1.Seek out training around disability for all staff.&#10;2.Ensure Coaches are trained on inclusive/ adapted sports.&#10;3.Enlist the help of individuals with a disability to evaluate your inclusive instructions.&#10;4.Provide opportunities for athletes to request accommodations&#10;5. Stay up to date on language preferences; person first and identity first.&#10;">
            <a:extLst>
              <a:ext uri="{C183D7F6-B498-43B3-948B-1728B52AA6E4}">
                <adec:decorative xmlns:adec="http://schemas.microsoft.com/office/drawing/2017/decorative" val="0"/>
              </a:ext>
            </a:extLst>
          </p:cNvPr>
          <p:cNvSpPr/>
          <p:nvPr/>
        </p:nvSpPr>
        <p:spPr>
          <a:xfrm>
            <a:off x="1476793" y="8227724"/>
            <a:ext cx="15165267" cy="1894962"/>
          </a:xfrm>
          <a:prstGeom prst="rect">
            <a:avLst/>
          </a:prstGeom>
          <a:solidFill>
            <a:srgbClr val="37C9EF">
              <a:alpha val="19608"/>
            </a:srgbClr>
          </a:solidFill>
          <a:ln w="104775" cap="sq">
            <a:solidFill>
              <a:srgbClr val="37C9EF">
                <a:alpha val="19608"/>
              </a:srgbClr>
            </a:solidFill>
            <a:prstDash val="solid"/>
            <a:miter/>
          </a:ln>
        </p:spPr>
      </p:sp>
      <p:sp>
        <p:nvSpPr>
          <p:cNvPr id="8" name="TextBox 8">
            <a:extLst>
              <a:ext uri="{C183D7F6-B498-43B3-948B-1728B52AA6E4}">
                <adec:decorative xmlns:adec="http://schemas.microsoft.com/office/drawing/2017/decorative" val="1"/>
              </a:ext>
            </a:extLst>
          </p:cNvPr>
          <p:cNvSpPr txBox="1"/>
          <p:nvPr/>
        </p:nvSpPr>
        <p:spPr>
          <a:xfrm>
            <a:off x="6040475" y="8318908"/>
            <a:ext cx="9338265" cy="1664970"/>
          </a:xfrm>
          <a:prstGeom prst="rect">
            <a:avLst/>
          </a:prstGeom>
        </p:spPr>
        <p:txBody>
          <a:bodyPr lIns="0" tIns="0" rIns="0" bIns="0" rtlCol="0" anchor="t">
            <a:spAutoFit/>
          </a:bodyPr>
          <a:lstStyle/>
          <a:p>
            <a:pPr algn="l">
              <a:lnSpc>
                <a:spcPts val="2699"/>
              </a:lnSpc>
            </a:pPr>
            <a:r>
              <a:rPr lang="en-US" sz="1799" dirty="0">
                <a:solidFill>
                  <a:srgbClr val="1774BB"/>
                </a:solidFill>
                <a:latin typeface="Aileron Bold"/>
                <a:ea typeface="Aileron Bold"/>
                <a:cs typeface="Aileron Bold"/>
                <a:sym typeface="Aileron Bold"/>
              </a:rPr>
              <a:t>1.Seek out training around disability for all staff.</a:t>
            </a:r>
          </a:p>
          <a:p>
            <a:pPr algn="l">
              <a:lnSpc>
                <a:spcPts val="2699"/>
              </a:lnSpc>
            </a:pPr>
            <a:r>
              <a:rPr lang="en-US" sz="1799" dirty="0">
                <a:solidFill>
                  <a:srgbClr val="1774BB"/>
                </a:solidFill>
                <a:latin typeface="Aileron Bold"/>
                <a:ea typeface="Aileron Bold"/>
                <a:cs typeface="Aileron Bold"/>
                <a:sym typeface="Aileron Bold"/>
              </a:rPr>
              <a:t>2.Ensure Coaches are trained on inclusive/ adapted sports.</a:t>
            </a:r>
          </a:p>
          <a:p>
            <a:pPr algn="l">
              <a:lnSpc>
                <a:spcPts val="2699"/>
              </a:lnSpc>
            </a:pPr>
            <a:r>
              <a:rPr lang="en-US" sz="1799" dirty="0">
                <a:solidFill>
                  <a:srgbClr val="1774BB"/>
                </a:solidFill>
                <a:latin typeface="Aileron Bold"/>
                <a:ea typeface="Aileron Bold"/>
                <a:cs typeface="Aileron Bold"/>
                <a:sym typeface="Aileron Bold"/>
              </a:rPr>
              <a:t>3.Enlist the help of individuals with a disability to evaluate your inclusive instructions.</a:t>
            </a:r>
          </a:p>
          <a:p>
            <a:pPr algn="l">
              <a:lnSpc>
                <a:spcPts val="2700"/>
              </a:lnSpc>
            </a:pPr>
            <a:r>
              <a:rPr lang="en-US" sz="1800" dirty="0">
                <a:solidFill>
                  <a:srgbClr val="1774BB"/>
                </a:solidFill>
                <a:latin typeface="Aileron Bold"/>
                <a:ea typeface="Aileron Bold"/>
                <a:cs typeface="Aileron Bold"/>
                <a:sym typeface="Aileron Bold"/>
              </a:rPr>
              <a:t>4.Provide opportunities for athletes to request accommodations</a:t>
            </a:r>
          </a:p>
          <a:p>
            <a:pPr algn="l">
              <a:lnSpc>
                <a:spcPts val="2700"/>
              </a:lnSpc>
            </a:pPr>
            <a:r>
              <a:rPr lang="en-US" sz="1800" dirty="0">
                <a:solidFill>
                  <a:srgbClr val="1774BB"/>
                </a:solidFill>
                <a:latin typeface="Aileron Bold"/>
                <a:ea typeface="Aileron Bold"/>
                <a:cs typeface="Aileron Bold"/>
                <a:sym typeface="Aileron Bold"/>
              </a:rPr>
              <a:t>5. Stay up to date on language preferences; person first and identity first.</a:t>
            </a:r>
          </a:p>
        </p:txBody>
      </p:sp>
      <p:sp>
        <p:nvSpPr>
          <p:cNvPr id="9" name="TextBox 9">
            <a:extLst>
              <a:ext uri="{C183D7F6-B498-43B3-948B-1728B52AA6E4}">
                <adec:decorative xmlns:adec="http://schemas.microsoft.com/office/drawing/2017/decorative" val="1"/>
              </a:ext>
            </a:extLst>
          </p:cNvPr>
          <p:cNvSpPr txBox="1"/>
          <p:nvPr/>
        </p:nvSpPr>
        <p:spPr>
          <a:xfrm>
            <a:off x="3062908" y="8894218"/>
            <a:ext cx="2509746" cy="552450"/>
          </a:xfrm>
          <a:prstGeom prst="rect">
            <a:avLst/>
          </a:prstGeom>
        </p:spPr>
        <p:txBody>
          <a:bodyPr lIns="0" tIns="0" rIns="0" bIns="0" rtlCol="0" anchor="t">
            <a:spAutoFit/>
          </a:bodyPr>
          <a:lstStyle/>
          <a:p>
            <a:pPr marL="0" lvl="0" indent="0" algn="ctr">
              <a:lnSpc>
                <a:spcPts val="4320"/>
              </a:lnSpc>
            </a:pPr>
            <a:r>
              <a:rPr lang="en-US" sz="3600">
                <a:solidFill>
                  <a:srgbClr val="1774BB"/>
                </a:solidFill>
                <a:latin typeface="Aileron Bold"/>
                <a:ea typeface="Aileron Bold"/>
                <a:cs typeface="Aileron Bold"/>
                <a:sym typeface="Aileron Bold"/>
              </a:rPr>
              <a:t>Solutions:</a:t>
            </a:r>
          </a:p>
        </p:txBody>
      </p:sp>
      <p:sp>
        <p:nvSpPr>
          <p:cNvPr id="10" name="TextBox 10">
            <a:extLst>
              <a:ext uri="{C183D7F6-B498-43B3-948B-1728B52AA6E4}">
                <adec:decorative xmlns:adec="http://schemas.microsoft.com/office/drawing/2017/decorative" val="1"/>
              </a:ext>
            </a:extLst>
          </p:cNvPr>
          <p:cNvSpPr txBox="1"/>
          <p:nvPr/>
        </p:nvSpPr>
        <p:spPr>
          <a:xfrm>
            <a:off x="3241033" y="981075"/>
            <a:ext cx="11805935" cy="587883"/>
          </a:xfrm>
          <a:prstGeom prst="rect">
            <a:avLst/>
          </a:prstGeom>
        </p:spPr>
        <p:txBody>
          <a:bodyPr lIns="0" tIns="0" rIns="0" bIns="0" rtlCol="0" anchor="t">
            <a:spAutoFit/>
          </a:bodyPr>
          <a:lstStyle/>
          <a:p>
            <a:pPr marL="0" lvl="0" indent="0" algn="ctr">
              <a:lnSpc>
                <a:spcPts val="4716"/>
              </a:lnSpc>
              <a:spcBef>
                <a:spcPct val="0"/>
              </a:spcBef>
            </a:pPr>
            <a:r>
              <a:rPr lang="en-US" sz="3600" spc="107">
                <a:solidFill>
                  <a:srgbClr val="191919"/>
                </a:solidFill>
                <a:latin typeface="Aileron Ultra-Bold"/>
                <a:ea typeface="Aileron Ultra-Bold"/>
                <a:cs typeface="Aileron Ultra-Bold"/>
                <a:sym typeface="Aileron Ultra-Bold"/>
              </a:rPr>
              <a:t>GRAIDs Domains</a:t>
            </a:r>
          </a:p>
        </p:txBody>
      </p:sp>
      <p:sp>
        <p:nvSpPr>
          <p:cNvPr id="11" name="TextBox 11">
            <a:extLst>
              <a:ext uri="{C183D7F6-B498-43B3-948B-1728B52AA6E4}">
                <adec:decorative xmlns:adec="http://schemas.microsoft.com/office/drawing/2017/decorative" val="1"/>
              </a:ext>
            </a:extLst>
          </p:cNvPr>
          <p:cNvSpPr txBox="1"/>
          <p:nvPr/>
        </p:nvSpPr>
        <p:spPr>
          <a:xfrm>
            <a:off x="2089271" y="4765761"/>
            <a:ext cx="3177620" cy="266700"/>
          </a:xfrm>
          <a:prstGeom prst="rect">
            <a:avLst/>
          </a:prstGeom>
        </p:spPr>
        <p:txBody>
          <a:bodyPr lIns="0" tIns="0" rIns="0" bIns="0" rtlCol="0" anchor="t">
            <a:spAutoFit/>
          </a:bodyPr>
          <a:lstStyle/>
          <a:p>
            <a:pPr marL="0" lvl="0" indent="0" algn="ctr">
              <a:lnSpc>
                <a:spcPts val="2160"/>
              </a:lnSpc>
            </a:pPr>
            <a:r>
              <a:rPr lang="en-US" sz="1800">
                <a:solidFill>
                  <a:srgbClr val="191919"/>
                </a:solidFill>
                <a:latin typeface="Aileron Bold"/>
                <a:ea typeface="Aileron Bold"/>
                <a:cs typeface="Aileron Bold"/>
                <a:sym typeface="Aileron Bold"/>
              </a:rPr>
              <a:t>Instruction for Staff</a:t>
            </a:r>
          </a:p>
        </p:txBody>
      </p:sp>
      <p:sp>
        <p:nvSpPr>
          <p:cNvPr id="12" name="TextBox 12">
            <a:extLst>
              <a:ext uri="{C183D7F6-B498-43B3-948B-1728B52AA6E4}">
                <adec:decorative xmlns:adec="http://schemas.microsoft.com/office/drawing/2017/decorative" val="1"/>
              </a:ext>
            </a:extLst>
          </p:cNvPr>
          <p:cNvSpPr txBox="1"/>
          <p:nvPr/>
        </p:nvSpPr>
        <p:spPr>
          <a:xfrm>
            <a:off x="13016346" y="4756236"/>
            <a:ext cx="3177620" cy="266700"/>
          </a:xfrm>
          <a:prstGeom prst="rect">
            <a:avLst/>
          </a:prstGeom>
        </p:spPr>
        <p:txBody>
          <a:bodyPr lIns="0" tIns="0" rIns="0" bIns="0" rtlCol="0" anchor="t">
            <a:spAutoFit/>
          </a:bodyPr>
          <a:lstStyle/>
          <a:p>
            <a:pPr marL="0" lvl="0" indent="0" algn="ctr">
              <a:lnSpc>
                <a:spcPts val="2160"/>
              </a:lnSpc>
            </a:pPr>
            <a:r>
              <a:rPr lang="en-US" sz="1800">
                <a:solidFill>
                  <a:srgbClr val="191919"/>
                </a:solidFill>
                <a:latin typeface="Aileron Bold"/>
                <a:ea typeface="Aileron Bold"/>
                <a:cs typeface="Aileron Bold"/>
                <a:sym typeface="Aileron Bold"/>
              </a:rPr>
              <a:t>Inclusive Programming</a:t>
            </a:r>
          </a:p>
        </p:txBody>
      </p:sp>
      <p:sp>
        <p:nvSpPr>
          <p:cNvPr id="13" name="TextBox 13">
            <a:extLst>
              <a:ext uri="{C183D7F6-B498-43B3-948B-1728B52AA6E4}">
                <adec:decorative xmlns:adec="http://schemas.microsoft.com/office/drawing/2017/decorative" val="1"/>
              </a:ext>
            </a:extLst>
          </p:cNvPr>
          <p:cNvSpPr txBox="1"/>
          <p:nvPr/>
        </p:nvSpPr>
        <p:spPr>
          <a:xfrm>
            <a:off x="1833534" y="2345020"/>
            <a:ext cx="6421058" cy="361950"/>
          </a:xfrm>
          <a:prstGeom prst="rect">
            <a:avLst/>
          </a:prstGeom>
        </p:spPr>
        <p:txBody>
          <a:bodyPr lIns="0" tIns="0" rIns="0" bIns="0" rtlCol="0" anchor="t">
            <a:spAutoFit/>
          </a:bodyPr>
          <a:lstStyle/>
          <a:p>
            <a:pPr marL="0" lvl="0" indent="0" algn="ctr">
              <a:lnSpc>
                <a:spcPts val="2879"/>
              </a:lnSpc>
            </a:pPr>
            <a:r>
              <a:rPr lang="en-US" sz="2399">
                <a:solidFill>
                  <a:srgbClr val="FFFFFF"/>
                </a:solidFill>
                <a:latin typeface="Aileron Bold"/>
                <a:ea typeface="Aileron Bold"/>
                <a:cs typeface="Aileron Bold"/>
                <a:sym typeface="Aileron Bold"/>
              </a:rPr>
              <a:t>Domain:</a:t>
            </a:r>
          </a:p>
        </p:txBody>
      </p:sp>
      <p:sp>
        <p:nvSpPr>
          <p:cNvPr id="14" name="TextBox 14">
            <a:extLst>
              <a:ext uri="{C183D7F6-B498-43B3-948B-1728B52AA6E4}">
                <adec:decorative xmlns:adec="http://schemas.microsoft.com/office/drawing/2017/decorative" val="1"/>
              </a:ext>
            </a:extLst>
          </p:cNvPr>
          <p:cNvSpPr txBox="1"/>
          <p:nvPr/>
        </p:nvSpPr>
        <p:spPr>
          <a:xfrm>
            <a:off x="10033408" y="2345020"/>
            <a:ext cx="6421058" cy="361950"/>
          </a:xfrm>
          <a:prstGeom prst="rect">
            <a:avLst/>
          </a:prstGeom>
        </p:spPr>
        <p:txBody>
          <a:bodyPr lIns="0" tIns="0" rIns="0" bIns="0" rtlCol="0" anchor="t">
            <a:spAutoFit/>
          </a:bodyPr>
          <a:lstStyle/>
          <a:p>
            <a:pPr marL="0" lvl="0" indent="0" algn="ctr">
              <a:lnSpc>
                <a:spcPts val="2879"/>
              </a:lnSpc>
            </a:pPr>
            <a:r>
              <a:rPr lang="en-US" sz="2399">
                <a:solidFill>
                  <a:srgbClr val="FFFFFF"/>
                </a:solidFill>
                <a:latin typeface="Aileron Bold"/>
                <a:ea typeface="Aileron Bold"/>
                <a:cs typeface="Aileron Bold"/>
                <a:sym typeface="Aileron Bold"/>
              </a:rPr>
              <a:t>Examples:</a:t>
            </a:r>
          </a:p>
        </p:txBody>
      </p:sp>
      <p:sp>
        <p:nvSpPr>
          <p:cNvPr id="15" name="TextBox 15">
            <a:extLst>
              <a:ext uri="{C183D7F6-B498-43B3-948B-1728B52AA6E4}">
                <adec:decorative xmlns:adec="http://schemas.microsoft.com/office/drawing/2017/decorative" val="1"/>
              </a:ext>
            </a:extLst>
          </p:cNvPr>
          <p:cNvSpPr txBox="1"/>
          <p:nvPr/>
        </p:nvSpPr>
        <p:spPr>
          <a:xfrm>
            <a:off x="1113274" y="2786514"/>
            <a:ext cx="8030726" cy="1189990"/>
          </a:xfrm>
          <a:prstGeom prst="rect">
            <a:avLst/>
          </a:prstGeom>
        </p:spPr>
        <p:txBody>
          <a:bodyPr lIns="0" tIns="0" rIns="0" bIns="0" rtlCol="0" anchor="t">
            <a:spAutoFit/>
          </a:bodyPr>
          <a:lstStyle/>
          <a:p>
            <a:pPr algn="ctr">
              <a:lnSpc>
                <a:spcPts val="4759"/>
              </a:lnSpc>
            </a:pPr>
            <a:r>
              <a:rPr lang="en-US" sz="3399" dirty="0">
                <a:solidFill>
                  <a:srgbClr val="000000"/>
                </a:solidFill>
                <a:latin typeface="TT Masters"/>
                <a:ea typeface="TT Masters"/>
                <a:cs typeface="TT Masters"/>
                <a:sym typeface="TT Masters"/>
              </a:rPr>
              <a:t>Instruction: techniques used to enhance learning</a:t>
            </a:r>
          </a:p>
        </p:txBody>
      </p:sp>
      <p:sp>
        <p:nvSpPr>
          <p:cNvPr id="16" name="TextBox 16">
            <a:extLst>
              <a:ext uri="{C183D7F6-B498-43B3-948B-1728B52AA6E4}">
                <adec:decorative xmlns:adec="http://schemas.microsoft.com/office/drawing/2017/decorative" val="1"/>
              </a:ext>
            </a:extLst>
          </p:cNvPr>
          <p:cNvSpPr txBox="1"/>
          <p:nvPr/>
        </p:nvSpPr>
        <p:spPr>
          <a:xfrm>
            <a:off x="9228574" y="2677556"/>
            <a:ext cx="7958257" cy="1790065"/>
          </a:xfrm>
          <a:prstGeom prst="rect">
            <a:avLst/>
          </a:prstGeom>
        </p:spPr>
        <p:txBody>
          <a:bodyPr lIns="0" tIns="0" rIns="0" bIns="0" rtlCol="0" anchor="t">
            <a:spAutoFit/>
          </a:bodyPr>
          <a:lstStyle/>
          <a:p>
            <a:pPr marL="0" lvl="0" indent="0" algn="ctr">
              <a:lnSpc>
                <a:spcPts val="4759"/>
              </a:lnSpc>
              <a:spcBef>
                <a:spcPct val="0"/>
              </a:spcBef>
            </a:pPr>
            <a:r>
              <a:rPr lang="en-US" sz="3399" dirty="0">
                <a:solidFill>
                  <a:srgbClr val="000000"/>
                </a:solidFill>
                <a:latin typeface="TT Masters"/>
                <a:ea typeface="TT Masters"/>
                <a:cs typeface="TT Masters"/>
                <a:sym typeface="TT Masters"/>
              </a:rPr>
              <a:t>Webinars, Lunch and learns, Seminars, In-service trainings, Certificate programs</a:t>
            </a:r>
          </a:p>
        </p:txBody>
      </p:sp>
      <p:sp>
        <p:nvSpPr>
          <p:cNvPr id="17" name="TextBox 17">
            <a:extLst>
              <a:ext uri="{C183D7F6-B498-43B3-948B-1728B52AA6E4}">
                <adec:decorative xmlns:adec="http://schemas.microsoft.com/office/drawing/2017/decorative" val="1"/>
              </a:ext>
            </a:extLst>
          </p:cNvPr>
          <p:cNvSpPr txBox="1"/>
          <p:nvPr/>
        </p:nvSpPr>
        <p:spPr>
          <a:xfrm>
            <a:off x="1406447" y="5232160"/>
            <a:ext cx="4921015" cy="2585084"/>
          </a:xfrm>
          <a:prstGeom prst="rect">
            <a:avLst/>
          </a:prstGeom>
        </p:spPr>
        <p:txBody>
          <a:bodyPr lIns="0" tIns="0" rIns="0" bIns="0" rtlCol="0" anchor="t">
            <a:spAutoFit/>
          </a:bodyPr>
          <a:lstStyle/>
          <a:p>
            <a:pPr algn="ctr">
              <a:lnSpc>
                <a:spcPts val="2940"/>
              </a:lnSpc>
            </a:pPr>
            <a:r>
              <a:rPr lang="en-US" sz="2100" dirty="0">
                <a:solidFill>
                  <a:srgbClr val="000000"/>
                </a:solidFill>
                <a:latin typeface="Canva Sans"/>
                <a:ea typeface="Canva Sans"/>
                <a:cs typeface="Canva Sans"/>
                <a:sym typeface="Canva Sans"/>
              </a:rPr>
              <a:t>There are numerous trainings available that can help equip coaches to better engage athletes with a disability. All staff regardless of their position in a facility should be required to take a disability education training.</a:t>
            </a:r>
          </a:p>
        </p:txBody>
      </p:sp>
      <p:sp>
        <p:nvSpPr>
          <p:cNvPr id="18" name="TextBox 18">
            <a:extLst>
              <a:ext uri="{C183D7F6-B498-43B3-948B-1728B52AA6E4}">
                <adec:decorative xmlns:adec="http://schemas.microsoft.com/office/drawing/2017/decorative" val="1"/>
              </a:ext>
            </a:extLst>
          </p:cNvPr>
          <p:cNvSpPr txBox="1"/>
          <p:nvPr/>
        </p:nvSpPr>
        <p:spPr>
          <a:xfrm>
            <a:off x="12013025" y="5032461"/>
            <a:ext cx="4962831" cy="2956559"/>
          </a:xfrm>
          <a:prstGeom prst="rect">
            <a:avLst/>
          </a:prstGeom>
        </p:spPr>
        <p:txBody>
          <a:bodyPr lIns="0" tIns="0" rIns="0" bIns="0" rtlCol="0" anchor="t">
            <a:spAutoFit/>
          </a:bodyPr>
          <a:lstStyle/>
          <a:p>
            <a:pPr algn="ctr">
              <a:lnSpc>
                <a:spcPts val="2940"/>
              </a:lnSpc>
            </a:pPr>
            <a:r>
              <a:rPr lang="en-US" sz="2100" dirty="0">
                <a:solidFill>
                  <a:srgbClr val="000000"/>
                </a:solidFill>
                <a:latin typeface="Canva Sans"/>
                <a:ea typeface="Canva Sans"/>
                <a:cs typeface="Canva Sans"/>
                <a:sym typeface="Canva Sans"/>
              </a:rPr>
              <a:t>Instruction can also apply to the accessibility of the content you provide to your athletes and parents. Information should be delivered in an accessible manner such as large print or braille, providing an interpreter if requested, making sure voices are amplified using a microphone etc.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34C37340-6ED1-F4B3-DFBC-3C2116B69792}"/>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GRAIDs Domains Continued 3</a:t>
            </a:r>
          </a:p>
        </p:txBody>
      </p:sp>
      <p:sp>
        <p:nvSpPr>
          <p:cNvPr id="5" name="AutoShape 5" descr="Domain: EQUIPMENT AND TECHNOLOGY- PRODUCTS OR TOOLS USED TO PROMOTE AND ALLOW FOR PARTICIPATION&#10;&#10;"/>
          <p:cNvSpPr/>
          <p:nvPr/>
        </p:nvSpPr>
        <p:spPr>
          <a:xfrm>
            <a:off x="1028700" y="2072425"/>
            <a:ext cx="8030726" cy="2324036"/>
          </a:xfrm>
          <a:prstGeom prst="rect">
            <a:avLst/>
          </a:prstGeom>
          <a:solidFill>
            <a:srgbClr val="3EDAD8"/>
          </a:solidFill>
        </p:spPr>
      </p:sp>
      <p:sp>
        <p:nvSpPr>
          <p:cNvPr id="6" name="AutoShape 6" descr="Examples: sports related products, automatic sliding doors, bus lifts, communication device"/>
          <p:cNvSpPr/>
          <p:nvPr/>
        </p:nvSpPr>
        <p:spPr>
          <a:xfrm>
            <a:off x="9228574" y="2072425"/>
            <a:ext cx="8030726" cy="2324036"/>
          </a:xfrm>
          <a:prstGeom prst="rect">
            <a:avLst/>
          </a:prstGeom>
          <a:solidFill>
            <a:srgbClr val="37C9EF"/>
          </a:solidFill>
        </p:spPr>
      </p:sp>
      <p:sp>
        <p:nvSpPr>
          <p:cNvPr id="3" name="AutoShape 3" descr="Equipment is a big piece of inclusive sport. Imagine trying to run a marathon in heels. Without the right equipment some athletes may not be able to participate fully or at all.  Equipment can include a device they participate in like a sports wheelchair or part of the sports equipment like a beep baseball. &#10;"/>
          <p:cNvSpPr/>
          <p:nvPr/>
        </p:nvSpPr>
        <p:spPr>
          <a:xfrm>
            <a:off x="1035185" y="4572396"/>
            <a:ext cx="5342474" cy="5003244"/>
          </a:xfrm>
          <a:prstGeom prst="rect">
            <a:avLst/>
          </a:prstGeom>
          <a:solidFill>
            <a:srgbClr val="191919">
              <a:alpha val="2745"/>
            </a:srgbClr>
          </a:solidFill>
        </p:spPr>
      </p:sp>
      <p:sp>
        <p:nvSpPr>
          <p:cNvPr id="7" name="Freeform 7" descr="An athlete on the tennis court in a wheelchair hitting the ball over the net"/>
          <p:cNvSpPr/>
          <p:nvPr/>
        </p:nvSpPr>
        <p:spPr>
          <a:xfrm>
            <a:off x="6743006" y="4499261"/>
            <a:ext cx="4792463" cy="2977822"/>
          </a:xfrm>
          <a:custGeom>
            <a:avLst/>
            <a:gdLst/>
            <a:ahLst/>
            <a:cxnLst/>
            <a:rect l="l" t="t" r="r" b="b"/>
            <a:pathLst>
              <a:path w="4792463" h="2977822">
                <a:moveTo>
                  <a:pt x="0" y="0"/>
                </a:moveTo>
                <a:lnTo>
                  <a:pt x="4792463" y="0"/>
                </a:lnTo>
                <a:lnTo>
                  <a:pt x="4792463" y="2977822"/>
                </a:lnTo>
                <a:lnTo>
                  <a:pt x="0" y="2977822"/>
                </a:lnTo>
                <a:lnTo>
                  <a:pt x="0" y="0"/>
                </a:lnTo>
                <a:close/>
              </a:path>
            </a:pathLst>
          </a:custGeom>
          <a:blipFill>
            <a:blip r:embed="rId2"/>
            <a:stretch>
              <a:fillRect t="-3662" b="-3662"/>
            </a:stretch>
          </a:blipFill>
        </p:spPr>
      </p:sp>
      <p:sp>
        <p:nvSpPr>
          <p:cNvPr id="2" name="AutoShape 2" descr="Solutions: &#10;Partner with the local disability community or adapted sport provider to provide feedback on the accessibility of your services. &#10;"/>
          <p:cNvSpPr/>
          <p:nvPr/>
        </p:nvSpPr>
        <p:spPr>
          <a:xfrm>
            <a:off x="6492202" y="7550218"/>
            <a:ext cx="5294071" cy="2025421"/>
          </a:xfrm>
          <a:prstGeom prst="rect">
            <a:avLst/>
          </a:prstGeom>
          <a:solidFill>
            <a:srgbClr val="191919">
              <a:alpha val="2745"/>
            </a:srgbClr>
          </a:solidFill>
        </p:spPr>
      </p:sp>
      <p:sp>
        <p:nvSpPr>
          <p:cNvPr id="4" name="AutoShape 4" descr="Technology also plays a big role in access. For example, registration forms should be in an accessible format with options in large print or digital. Closed captioning should be used on all tv’s. Having a check-in system that is accessible to every individual that comes in is vital and any digital content whether by app or website needs to be able to be read by a screen reader. &#10;"/>
          <p:cNvSpPr/>
          <p:nvPr/>
        </p:nvSpPr>
        <p:spPr>
          <a:xfrm>
            <a:off x="11897419" y="4572396"/>
            <a:ext cx="5361881" cy="5003244"/>
          </a:xfrm>
          <a:prstGeom prst="rect">
            <a:avLst/>
          </a:prstGeom>
          <a:solidFill>
            <a:srgbClr val="191919">
              <a:alpha val="2745"/>
            </a:srgbClr>
          </a:solidFill>
        </p:spPr>
      </p:sp>
      <p:sp>
        <p:nvSpPr>
          <p:cNvPr id="8" name="TextBox 8">
            <a:extLst>
              <a:ext uri="{C183D7F6-B498-43B3-948B-1728B52AA6E4}">
                <adec:decorative xmlns:adec="http://schemas.microsoft.com/office/drawing/2017/decorative" val="1"/>
              </a:ext>
            </a:extLst>
          </p:cNvPr>
          <p:cNvSpPr txBox="1"/>
          <p:nvPr/>
        </p:nvSpPr>
        <p:spPr>
          <a:xfrm>
            <a:off x="6626551" y="7764505"/>
            <a:ext cx="5008386" cy="1781175"/>
          </a:xfrm>
          <a:prstGeom prst="rect">
            <a:avLst/>
          </a:prstGeom>
        </p:spPr>
        <p:txBody>
          <a:bodyPr lIns="0" tIns="0" rIns="0" bIns="0" rtlCol="0" anchor="t">
            <a:spAutoFit/>
          </a:bodyPr>
          <a:lstStyle/>
          <a:p>
            <a:pPr algn="ctr">
              <a:lnSpc>
                <a:spcPts val="2640"/>
              </a:lnSpc>
            </a:pPr>
            <a:r>
              <a:rPr lang="en-US" sz="2200" dirty="0">
                <a:solidFill>
                  <a:srgbClr val="37C9EF"/>
                </a:solidFill>
                <a:latin typeface="Aileron Bold"/>
                <a:ea typeface="Aileron Bold"/>
                <a:cs typeface="Aileron Bold"/>
                <a:sym typeface="Aileron Bold"/>
              </a:rPr>
              <a:t>Solutions: </a:t>
            </a:r>
          </a:p>
          <a:p>
            <a:pPr marL="0" lvl="0" indent="0" algn="ctr">
              <a:lnSpc>
                <a:spcPts val="2880"/>
              </a:lnSpc>
            </a:pPr>
            <a:r>
              <a:rPr lang="en-US" sz="2400" dirty="0">
                <a:solidFill>
                  <a:srgbClr val="37C9EF"/>
                </a:solidFill>
                <a:latin typeface="Aileron Bold"/>
                <a:ea typeface="Aileron Bold"/>
                <a:cs typeface="Aileron Bold"/>
                <a:sym typeface="Aileron Bold"/>
              </a:rPr>
              <a:t>Partner with the local disability community or adapted sport provider to provide feedback on the accessibility of your services. </a:t>
            </a:r>
          </a:p>
        </p:txBody>
      </p:sp>
      <p:sp>
        <p:nvSpPr>
          <p:cNvPr id="9" name="TextBox 9">
            <a:extLst>
              <a:ext uri="{C183D7F6-B498-43B3-948B-1728B52AA6E4}">
                <adec:decorative xmlns:adec="http://schemas.microsoft.com/office/drawing/2017/decorative" val="1"/>
              </a:ext>
            </a:extLst>
          </p:cNvPr>
          <p:cNvSpPr txBox="1"/>
          <p:nvPr/>
        </p:nvSpPr>
        <p:spPr>
          <a:xfrm>
            <a:off x="3241033" y="981075"/>
            <a:ext cx="11805935" cy="587883"/>
          </a:xfrm>
          <a:prstGeom prst="rect">
            <a:avLst/>
          </a:prstGeom>
        </p:spPr>
        <p:txBody>
          <a:bodyPr lIns="0" tIns="0" rIns="0" bIns="0" rtlCol="0" anchor="t">
            <a:spAutoFit/>
          </a:bodyPr>
          <a:lstStyle/>
          <a:p>
            <a:pPr marL="0" lvl="0" indent="0" algn="ctr">
              <a:lnSpc>
                <a:spcPts val="4716"/>
              </a:lnSpc>
              <a:spcBef>
                <a:spcPct val="0"/>
              </a:spcBef>
            </a:pPr>
            <a:r>
              <a:rPr lang="en-US" sz="3600" spc="107">
                <a:solidFill>
                  <a:srgbClr val="191919"/>
                </a:solidFill>
                <a:latin typeface="Aileron Ultra-Bold"/>
                <a:ea typeface="Aileron Ultra-Bold"/>
                <a:cs typeface="Aileron Ultra-Bold"/>
                <a:sym typeface="Aileron Ultra-Bold"/>
              </a:rPr>
              <a:t>GRAIDs Domains</a:t>
            </a:r>
          </a:p>
        </p:txBody>
      </p:sp>
      <p:sp>
        <p:nvSpPr>
          <p:cNvPr id="10" name="TextBox 10">
            <a:extLst>
              <a:ext uri="{C183D7F6-B498-43B3-948B-1728B52AA6E4}">
                <adec:decorative xmlns:adec="http://schemas.microsoft.com/office/drawing/2017/decorative" val="1"/>
              </a:ext>
            </a:extLst>
          </p:cNvPr>
          <p:cNvSpPr txBox="1"/>
          <p:nvPr/>
        </p:nvSpPr>
        <p:spPr>
          <a:xfrm>
            <a:off x="2097746" y="4961739"/>
            <a:ext cx="3177620" cy="266700"/>
          </a:xfrm>
          <a:prstGeom prst="rect">
            <a:avLst/>
          </a:prstGeom>
        </p:spPr>
        <p:txBody>
          <a:bodyPr lIns="0" tIns="0" rIns="0" bIns="0" rtlCol="0" anchor="t">
            <a:spAutoFit/>
          </a:bodyPr>
          <a:lstStyle/>
          <a:p>
            <a:pPr marL="0" lvl="0" indent="0" algn="ctr">
              <a:lnSpc>
                <a:spcPts val="2160"/>
              </a:lnSpc>
            </a:pPr>
            <a:r>
              <a:rPr lang="en-US" sz="1800">
                <a:solidFill>
                  <a:srgbClr val="191919"/>
                </a:solidFill>
                <a:latin typeface="Aileron Bold"/>
                <a:ea typeface="Aileron Bold"/>
                <a:cs typeface="Aileron Bold"/>
                <a:sym typeface="Aileron Bold"/>
              </a:rPr>
              <a:t>Equipment</a:t>
            </a:r>
          </a:p>
        </p:txBody>
      </p:sp>
      <p:sp>
        <p:nvSpPr>
          <p:cNvPr id="11" name="TextBox 11">
            <a:extLst>
              <a:ext uri="{C183D7F6-B498-43B3-948B-1728B52AA6E4}">
                <adec:decorative xmlns:adec="http://schemas.microsoft.com/office/drawing/2017/decorative" val="1"/>
              </a:ext>
            </a:extLst>
          </p:cNvPr>
          <p:cNvSpPr txBox="1"/>
          <p:nvPr/>
        </p:nvSpPr>
        <p:spPr>
          <a:xfrm>
            <a:off x="12906277" y="4828389"/>
            <a:ext cx="3177620" cy="266700"/>
          </a:xfrm>
          <a:prstGeom prst="rect">
            <a:avLst/>
          </a:prstGeom>
        </p:spPr>
        <p:txBody>
          <a:bodyPr lIns="0" tIns="0" rIns="0" bIns="0" rtlCol="0" anchor="t">
            <a:spAutoFit/>
          </a:bodyPr>
          <a:lstStyle/>
          <a:p>
            <a:pPr marL="0" lvl="0" indent="0" algn="ctr">
              <a:lnSpc>
                <a:spcPts val="2160"/>
              </a:lnSpc>
            </a:pPr>
            <a:r>
              <a:rPr lang="en-US" sz="1800">
                <a:solidFill>
                  <a:srgbClr val="191919"/>
                </a:solidFill>
                <a:latin typeface="Aileron Bold"/>
                <a:ea typeface="Aileron Bold"/>
                <a:cs typeface="Aileron Bold"/>
                <a:sym typeface="Aileron Bold"/>
              </a:rPr>
              <a:t>Technology</a:t>
            </a:r>
          </a:p>
        </p:txBody>
      </p:sp>
      <p:sp>
        <p:nvSpPr>
          <p:cNvPr id="12" name="TextBox 12">
            <a:extLst>
              <a:ext uri="{C183D7F6-B498-43B3-948B-1728B52AA6E4}">
                <adec:decorative xmlns:adec="http://schemas.microsoft.com/office/drawing/2017/decorative" val="1"/>
              </a:ext>
            </a:extLst>
          </p:cNvPr>
          <p:cNvSpPr txBox="1"/>
          <p:nvPr/>
        </p:nvSpPr>
        <p:spPr>
          <a:xfrm>
            <a:off x="1833534" y="2345020"/>
            <a:ext cx="6421058" cy="361950"/>
          </a:xfrm>
          <a:prstGeom prst="rect">
            <a:avLst/>
          </a:prstGeom>
        </p:spPr>
        <p:txBody>
          <a:bodyPr lIns="0" tIns="0" rIns="0" bIns="0" rtlCol="0" anchor="t">
            <a:spAutoFit/>
          </a:bodyPr>
          <a:lstStyle/>
          <a:p>
            <a:pPr marL="0" lvl="0" indent="0" algn="ctr">
              <a:lnSpc>
                <a:spcPts val="2879"/>
              </a:lnSpc>
            </a:pPr>
            <a:r>
              <a:rPr lang="en-US" sz="2399">
                <a:solidFill>
                  <a:srgbClr val="FFFFFF"/>
                </a:solidFill>
                <a:latin typeface="Aileron Bold"/>
                <a:ea typeface="Aileron Bold"/>
                <a:cs typeface="Aileron Bold"/>
                <a:sym typeface="Aileron Bold"/>
              </a:rPr>
              <a:t>Domain:</a:t>
            </a:r>
          </a:p>
        </p:txBody>
      </p:sp>
      <p:sp>
        <p:nvSpPr>
          <p:cNvPr id="13" name="TextBox 13">
            <a:extLst>
              <a:ext uri="{C183D7F6-B498-43B3-948B-1728B52AA6E4}">
                <adec:decorative xmlns:adec="http://schemas.microsoft.com/office/drawing/2017/decorative" val="1"/>
              </a:ext>
            </a:extLst>
          </p:cNvPr>
          <p:cNvSpPr txBox="1"/>
          <p:nvPr/>
        </p:nvSpPr>
        <p:spPr>
          <a:xfrm>
            <a:off x="10033408" y="2345020"/>
            <a:ext cx="6421058" cy="361950"/>
          </a:xfrm>
          <a:prstGeom prst="rect">
            <a:avLst/>
          </a:prstGeom>
        </p:spPr>
        <p:txBody>
          <a:bodyPr lIns="0" tIns="0" rIns="0" bIns="0" rtlCol="0" anchor="t">
            <a:spAutoFit/>
          </a:bodyPr>
          <a:lstStyle/>
          <a:p>
            <a:pPr marL="0" lvl="0" indent="0" algn="ctr">
              <a:lnSpc>
                <a:spcPts val="2879"/>
              </a:lnSpc>
            </a:pPr>
            <a:r>
              <a:rPr lang="en-US" sz="2399">
                <a:solidFill>
                  <a:srgbClr val="FFFFFF"/>
                </a:solidFill>
                <a:latin typeface="Aileron Bold"/>
                <a:ea typeface="Aileron Bold"/>
                <a:cs typeface="Aileron Bold"/>
                <a:sym typeface="Aileron Bold"/>
              </a:rPr>
              <a:t>Examples:</a:t>
            </a:r>
          </a:p>
        </p:txBody>
      </p:sp>
      <p:sp>
        <p:nvSpPr>
          <p:cNvPr id="14" name="TextBox 14">
            <a:extLst>
              <a:ext uri="{C183D7F6-B498-43B3-948B-1728B52AA6E4}">
                <adec:decorative xmlns:adec="http://schemas.microsoft.com/office/drawing/2017/decorative" val="1"/>
              </a:ext>
            </a:extLst>
          </p:cNvPr>
          <p:cNvSpPr txBox="1"/>
          <p:nvPr/>
        </p:nvSpPr>
        <p:spPr>
          <a:xfrm>
            <a:off x="1108511" y="2669983"/>
            <a:ext cx="8030726" cy="1790065"/>
          </a:xfrm>
          <a:prstGeom prst="rect">
            <a:avLst/>
          </a:prstGeom>
        </p:spPr>
        <p:txBody>
          <a:bodyPr lIns="0" tIns="0" rIns="0" bIns="0" rtlCol="0" anchor="t">
            <a:spAutoFit/>
          </a:bodyPr>
          <a:lstStyle/>
          <a:p>
            <a:pPr algn="ctr">
              <a:lnSpc>
                <a:spcPts val="4759"/>
              </a:lnSpc>
            </a:pPr>
            <a:r>
              <a:rPr lang="en-US" sz="3399" dirty="0">
                <a:solidFill>
                  <a:srgbClr val="000000"/>
                </a:solidFill>
                <a:latin typeface="TT Masters"/>
                <a:ea typeface="TT Masters"/>
                <a:cs typeface="TT Masters"/>
                <a:sym typeface="TT Masters"/>
              </a:rPr>
              <a:t>EQUIPMENT AND TECHNOLOGY- PRODUCTS OR TOOLS USED TO PROMOTE AND ALLOW FOR PARTICIPATION</a:t>
            </a:r>
          </a:p>
        </p:txBody>
      </p:sp>
      <p:sp>
        <p:nvSpPr>
          <p:cNvPr id="15" name="TextBox 15">
            <a:extLst>
              <a:ext uri="{C183D7F6-B498-43B3-948B-1728B52AA6E4}">
                <adec:decorative xmlns:adec="http://schemas.microsoft.com/office/drawing/2017/decorative" val="1"/>
              </a:ext>
            </a:extLst>
          </p:cNvPr>
          <p:cNvSpPr txBox="1"/>
          <p:nvPr/>
        </p:nvSpPr>
        <p:spPr>
          <a:xfrm>
            <a:off x="9264808" y="2669983"/>
            <a:ext cx="7958257" cy="1790065"/>
          </a:xfrm>
          <a:prstGeom prst="rect">
            <a:avLst/>
          </a:prstGeom>
        </p:spPr>
        <p:txBody>
          <a:bodyPr lIns="0" tIns="0" rIns="0" bIns="0" rtlCol="0" anchor="t">
            <a:spAutoFit/>
          </a:bodyPr>
          <a:lstStyle/>
          <a:p>
            <a:pPr marL="0" lvl="0" indent="0" algn="ctr">
              <a:lnSpc>
                <a:spcPts val="4759"/>
              </a:lnSpc>
              <a:spcBef>
                <a:spcPct val="0"/>
              </a:spcBef>
            </a:pPr>
            <a:r>
              <a:rPr lang="en-US" sz="3399">
                <a:solidFill>
                  <a:srgbClr val="000000"/>
                </a:solidFill>
                <a:latin typeface="TT Masters"/>
                <a:ea typeface="TT Masters"/>
                <a:cs typeface="TT Masters"/>
                <a:sym typeface="TT Masters"/>
              </a:rPr>
              <a:t>Sports related products, automatic sliding doors, bus lifts, communication device</a:t>
            </a:r>
          </a:p>
        </p:txBody>
      </p:sp>
      <p:sp>
        <p:nvSpPr>
          <p:cNvPr id="16" name="TextBox 16">
            <a:extLst>
              <a:ext uri="{C183D7F6-B498-43B3-948B-1728B52AA6E4}">
                <adec:decorative xmlns:adec="http://schemas.microsoft.com/office/drawing/2017/decorative" val="1"/>
              </a:ext>
            </a:extLst>
          </p:cNvPr>
          <p:cNvSpPr txBox="1"/>
          <p:nvPr/>
        </p:nvSpPr>
        <p:spPr>
          <a:xfrm>
            <a:off x="1242860" y="5376077"/>
            <a:ext cx="4887392" cy="3328034"/>
          </a:xfrm>
          <a:prstGeom prst="rect">
            <a:avLst/>
          </a:prstGeom>
        </p:spPr>
        <p:txBody>
          <a:bodyPr lIns="0" tIns="0" rIns="0" bIns="0" rtlCol="0" anchor="t">
            <a:spAutoFit/>
          </a:bodyPr>
          <a:lstStyle/>
          <a:p>
            <a:pPr algn="ctr">
              <a:lnSpc>
                <a:spcPts val="2940"/>
              </a:lnSpc>
            </a:pPr>
            <a:r>
              <a:rPr lang="en-US" sz="2100" dirty="0">
                <a:solidFill>
                  <a:srgbClr val="000000"/>
                </a:solidFill>
                <a:latin typeface="Canva Sans"/>
                <a:ea typeface="Canva Sans"/>
                <a:cs typeface="Canva Sans"/>
                <a:sym typeface="Canva Sans"/>
              </a:rPr>
              <a:t>Equipment is a big piece of inclusive sport. Imagine trying to run a marathon in heels. Without the right equipment some athletes may not be able to participate fully or at all.  Equipment can include a device they participate in like a sports wheelchair or part of the sports equipment like a beep baseball. </a:t>
            </a:r>
          </a:p>
        </p:txBody>
      </p:sp>
      <p:sp>
        <p:nvSpPr>
          <p:cNvPr id="17" name="TextBox 17">
            <a:extLst>
              <a:ext uri="{C183D7F6-B498-43B3-948B-1728B52AA6E4}">
                <adec:decorative xmlns:adec="http://schemas.microsoft.com/office/drawing/2017/decorative" val="1"/>
              </a:ext>
            </a:extLst>
          </p:cNvPr>
          <p:cNvSpPr txBox="1"/>
          <p:nvPr/>
        </p:nvSpPr>
        <p:spPr>
          <a:xfrm>
            <a:off x="12148223" y="5259105"/>
            <a:ext cx="4693729" cy="4070984"/>
          </a:xfrm>
          <a:prstGeom prst="rect">
            <a:avLst/>
          </a:prstGeom>
        </p:spPr>
        <p:txBody>
          <a:bodyPr lIns="0" tIns="0" rIns="0" bIns="0" rtlCol="0" anchor="t">
            <a:spAutoFit/>
          </a:bodyPr>
          <a:lstStyle/>
          <a:p>
            <a:pPr algn="ctr">
              <a:lnSpc>
                <a:spcPts val="2940"/>
              </a:lnSpc>
            </a:pPr>
            <a:r>
              <a:rPr lang="en-US" sz="2100" dirty="0">
                <a:solidFill>
                  <a:srgbClr val="000000"/>
                </a:solidFill>
                <a:latin typeface="Canva Sans"/>
                <a:ea typeface="Canva Sans"/>
                <a:cs typeface="Canva Sans"/>
                <a:sym typeface="Canva Sans"/>
              </a:rPr>
              <a:t>Technology also plays a big role in access. For example, registration forms should be in an accessible format with options in large print or digital. Closed captioning should be used on all tv’s. Having a check-in system that is accessible to every individual that comes in is vital and any digital content whether by app or website needs to be able to be read by a screen reader.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B88B5D9C-AEC6-1CC7-0F09-2E9CA82AD6B8}"/>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GRAIDs Domains Continued 4</a:t>
            </a:r>
          </a:p>
        </p:txBody>
      </p:sp>
      <p:sp>
        <p:nvSpPr>
          <p:cNvPr id="5" name="AutoShape 5" descr="Domain: services: person to person assistance or other assistance that increases participation"/>
          <p:cNvSpPr/>
          <p:nvPr/>
        </p:nvSpPr>
        <p:spPr>
          <a:xfrm>
            <a:off x="1035185" y="1886409"/>
            <a:ext cx="8030726" cy="2324036"/>
          </a:xfrm>
          <a:prstGeom prst="rect">
            <a:avLst/>
          </a:prstGeom>
          <a:solidFill>
            <a:srgbClr val="3EDAD8"/>
          </a:solidFill>
        </p:spPr>
      </p:sp>
      <p:sp>
        <p:nvSpPr>
          <p:cNvPr id="6" name="AutoShape 6" descr="Examples: providing accessible transportation, a peer assistant, inclusive advertisement and communication"/>
          <p:cNvSpPr/>
          <p:nvPr/>
        </p:nvSpPr>
        <p:spPr>
          <a:xfrm>
            <a:off x="9228574" y="1908659"/>
            <a:ext cx="8205145" cy="2324036"/>
          </a:xfrm>
          <a:prstGeom prst="rect">
            <a:avLst/>
          </a:prstGeom>
          <a:solidFill>
            <a:srgbClr val="37C9EF"/>
          </a:solidFill>
        </p:spPr>
      </p:sp>
      <p:sp>
        <p:nvSpPr>
          <p:cNvPr id="3" name="AutoShape 3" descr="Inclusive Services: Services are the coaching expertise you provide. Making sure you offer inclusive or adaptive sports will be the key ingredient.  Providing a second coach or peer assistant could be very beneficial. Ensuring that all coaches use inclusive language is an important piece of the services you offer.&#10;"/>
          <p:cNvSpPr/>
          <p:nvPr/>
        </p:nvSpPr>
        <p:spPr>
          <a:xfrm>
            <a:off x="1035185" y="4243783"/>
            <a:ext cx="5692382" cy="3965587"/>
          </a:xfrm>
          <a:prstGeom prst="rect">
            <a:avLst/>
          </a:prstGeom>
          <a:solidFill>
            <a:srgbClr val="191919">
              <a:alpha val="2745"/>
            </a:srgbClr>
          </a:solidFill>
        </p:spPr>
      </p:sp>
      <p:sp>
        <p:nvSpPr>
          <p:cNvPr id="7" name="Freeform 7" descr="A wheelchair basketball team playing on a basketball court"/>
          <p:cNvSpPr/>
          <p:nvPr/>
        </p:nvSpPr>
        <p:spPr>
          <a:xfrm>
            <a:off x="6832342" y="4385095"/>
            <a:ext cx="4792463" cy="3824275"/>
          </a:xfrm>
          <a:custGeom>
            <a:avLst/>
            <a:gdLst/>
            <a:ahLst/>
            <a:cxnLst/>
            <a:rect l="l" t="t" r="r" b="b"/>
            <a:pathLst>
              <a:path w="4792463" h="3824275">
                <a:moveTo>
                  <a:pt x="0" y="0"/>
                </a:moveTo>
                <a:lnTo>
                  <a:pt x="4792463" y="0"/>
                </a:lnTo>
                <a:lnTo>
                  <a:pt x="4792463" y="3824275"/>
                </a:lnTo>
                <a:lnTo>
                  <a:pt x="0" y="3824275"/>
                </a:lnTo>
                <a:lnTo>
                  <a:pt x="0" y="0"/>
                </a:lnTo>
                <a:close/>
              </a:path>
            </a:pathLst>
          </a:custGeom>
          <a:blipFill>
            <a:blip r:embed="rId2"/>
            <a:stretch>
              <a:fillRect l="-9773" r="-9773"/>
            </a:stretch>
          </a:blipFill>
        </p:spPr>
      </p:sp>
      <p:sp>
        <p:nvSpPr>
          <p:cNvPr id="4" name="AutoShape 4" descr="Inclusive Advertisement: You may already provide inclusive programming but if that isn’t evident in the images or language you use in your advertisements you may be missing out. Most individuals won’t reach out to see if your services are inclusive they will rely on your website and promotional materials. Don’t miss out on this economic impact. &#10;"/>
          <p:cNvSpPr/>
          <p:nvPr/>
        </p:nvSpPr>
        <p:spPr>
          <a:xfrm>
            <a:off x="11729580" y="4319792"/>
            <a:ext cx="5529720" cy="3965587"/>
          </a:xfrm>
          <a:prstGeom prst="rect">
            <a:avLst/>
          </a:prstGeom>
          <a:solidFill>
            <a:srgbClr val="191919">
              <a:alpha val="2745"/>
            </a:srgbClr>
          </a:solidFill>
        </p:spPr>
      </p:sp>
      <p:sp>
        <p:nvSpPr>
          <p:cNvPr id="2" name="AutoShape 2" descr="Solutions: 1.Look into accessible transportation if needed.&#10;2. Provide inclusive and adapted sports &#10;3. Provide opportunities for interns, students or other players to serve as peer assistants.&#10;4. Make sure 1 in 4 marketing materials are inclusive in image and language.&#10;5. Survey the disability community to see if your services meet their needs.&#10;"/>
          <p:cNvSpPr/>
          <p:nvPr/>
        </p:nvSpPr>
        <p:spPr>
          <a:xfrm>
            <a:off x="1496521" y="8371104"/>
            <a:ext cx="14697445" cy="1894962"/>
          </a:xfrm>
          <a:prstGeom prst="rect">
            <a:avLst/>
          </a:prstGeom>
          <a:solidFill>
            <a:srgbClr val="37C9EF">
              <a:alpha val="19608"/>
            </a:srgbClr>
          </a:solidFill>
          <a:ln w="104775" cap="sq">
            <a:solidFill>
              <a:srgbClr val="37C9EF">
                <a:alpha val="19608"/>
              </a:srgbClr>
            </a:solidFill>
            <a:prstDash val="solid"/>
            <a:miter/>
          </a:ln>
        </p:spPr>
      </p:sp>
      <p:sp>
        <p:nvSpPr>
          <p:cNvPr id="8" name="TextBox 8">
            <a:extLst>
              <a:ext uri="{C183D7F6-B498-43B3-948B-1728B52AA6E4}">
                <adec:decorative xmlns:adec="http://schemas.microsoft.com/office/drawing/2017/decorative" val="1"/>
              </a:ext>
            </a:extLst>
          </p:cNvPr>
          <p:cNvSpPr txBox="1"/>
          <p:nvPr/>
        </p:nvSpPr>
        <p:spPr>
          <a:xfrm>
            <a:off x="5572653" y="8447304"/>
            <a:ext cx="10153492" cy="1645920"/>
          </a:xfrm>
          <a:prstGeom prst="rect">
            <a:avLst/>
          </a:prstGeom>
        </p:spPr>
        <p:txBody>
          <a:bodyPr lIns="0" tIns="0" rIns="0" bIns="0" rtlCol="0" anchor="t">
            <a:spAutoFit/>
          </a:bodyPr>
          <a:lstStyle/>
          <a:p>
            <a:pPr algn="l">
              <a:lnSpc>
                <a:spcPts val="2699"/>
              </a:lnSpc>
            </a:pPr>
            <a:r>
              <a:rPr lang="en-US" sz="1799" dirty="0">
                <a:solidFill>
                  <a:srgbClr val="1774BB"/>
                </a:solidFill>
                <a:latin typeface="Aileron Bold"/>
                <a:ea typeface="Aileron Bold"/>
                <a:cs typeface="Aileron Bold"/>
                <a:sym typeface="Aileron Bold"/>
              </a:rPr>
              <a:t>1.Look into accessible transportation if needed.</a:t>
            </a:r>
          </a:p>
          <a:p>
            <a:pPr algn="l">
              <a:lnSpc>
                <a:spcPts val="2699"/>
              </a:lnSpc>
            </a:pPr>
            <a:r>
              <a:rPr lang="en-US" sz="1799" dirty="0">
                <a:solidFill>
                  <a:srgbClr val="1774BB"/>
                </a:solidFill>
                <a:latin typeface="Aileron Bold"/>
                <a:ea typeface="Aileron Bold"/>
                <a:cs typeface="Aileron Bold"/>
                <a:sym typeface="Aileron Bold"/>
              </a:rPr>
              <a:t>2. Provide inclusive and adapted sports </a:t>
            </a:r>
          </a:p>
          <a:p>
            <a:pPr algn="l">
              <a:lnSpc>
                <a:spcPts val="2699"/>
              </a:lnSpc>
            </a:pPr>
            <a:r>
              <a:rPr lang="en-US" sz="1799" dirty="0">
                <a:solidFill>
                  <a:srgbClr val="1774BB"/>
                </a:solidFill>
                <a:latin typeface="Aileron Bold"/>
                <a:ea typeface="Aileron Bold"/>
                <a:cs typeface="Aileron Bold"/>
                <a:sym typeface="Aileron Bold"/>
              </a:rPr>
              <a:t>3. Provide opportunities for interns, students or other players to serve as peer assistants.</a:t>
            </a:r>
          </a:p>
          <a:p>
            <a:pPr algn="l">
              <a:lnSpc>
                <a:spcPts val="2699"/>
              </a:lnSpc>
            </a:pPr>
            <a:r>
              <a:rPr lang="en-US" sz="1799" dirty="0">
                <a:solidFill>
                  <a:srgbClr val="1774BB"/>
                </a:solidFill>
                <a:latin typeface="Aileron Bold"/>
                <a:ea typeface="Aileron Bold"/>
                <a:cs typeface="Aileron Bold"/>
                <a:sym typeface="Aileron Bold"/>
              </a:rPr>
              <a:t>4. Make sure 1 in 4 marketing materials are inclusive in image and language.</a:t>
            </a:r>
          </a:p>
          <a:p>
            <a:pPr algn="l">
              <a:lnSpc>
                <a:spcPts val="2699"/>
              </a:lnSpc>
            </a:pPr>
            <a:r>
              <a:rPr lang="en-US" sz="1799" dirty="0">
                <a:solidFill>
                  <a:srgbClr val="1774BB"/>
                </a:solidFill>
                <a:latin typeface="Aileron Bold"/>
                <a:ea typeface="Aileron Bold"/>
                <a:cs typeface="Aileron Bold"/>
                <a:sym typeface="Aileron Bold"/>
              </a:rPr>
              <a:t>5. Survey the disability community to see if your services meet their needs.</a:t>
            </a:r>
          </a:p>
        </p:txBody>
      </p:sp>
      <p:sp>
        <p:nvSpPr>
          <p:cNvPr id="9" name="TextBox 9">
            <a:extLst>
              <a:ext uri="{C183D7F6-B498-43B3-948B-1728B52AA6E4}">
                <adec:decorative xmlns:adec="http://schemas.microsoft.com/office/drawing/2017/decorative" val="1"/>
              </a:ext>
            </a:extLst>
          </p:cNvPr>
          <p:cNvSpPr txBox="1"/>
          <p:nvPr/>
        </p:nvSpPr>
        <p:spPr>
          <a:xfrm>
            <a:off x="3062908" y="8894218"/>
            <a:ext cx="2509746" cy="552450"/>
          </a:xfrm>
          <a:prstGeom prst="rect">
            <a:avLst/>
          </a:prstGeom>
        </p:spPr>
        <p:txBody>
          <a:bodyPr lIns="0" tIns="0" rIns="0" bIns="0" rtlCol="0" anchor="t">
            <a:spAutoFit/>
          </a:bodyPr>
          <a:lstStyle/>
          <a:p>
            <a:pPr marL="0" lvl="0" indent="0" algn="ctr">
              <a:lnSpc>
                <a:spcPts val="4320"/>
              </a:lnSpc>
            </a:pPr>
            <a:r>
              <a:rPr lang="en-US" sz="3600">
                <a:solidFill>
                  <a:srgbClr val="1774BB"/>
                </a:solidFill>
                <a:latin typeface="Aileron Bold"/>
                <a:ea typeface="Aileron Bold"/>
                <a:cs typeface="Aileron Bold"/>
                <a:sym typeface="Aileron Bold"/>
              </a:rPr>
              <a:t>Solutions:</a:t>
            </a:r>
          </a:p>
        </p:txBody>
      </p:sp>
      <p:sp>
        <p:nvSpPr>
          <p:cNvPr id="10" name="TextBox 10">
            <a:extLst>
              <a:ext uri="{C183D7F6-B498-43B3-948B-1728B52AA6E4}">
                <adec:decorative xmlns:adec="http://schemas.microsoft.com/office/drawing/2017/decorative" val="1"/>
              </a:ext>
            </a:extLst>
          </p:cNvPr>
          <p:cNvSpPr txBox="1"/>
          <p:nvPr/>
        </p:nvSpPr>
        <p:spPr>
          <a:xfrm>
            <a:off x="3241033" y="981075"/>
            <a:ext cx="11805935" cy="587883"/>
          </a:xfrm>
          <a:prstGeom prst="rect">
            <a:avLst/>
          </a:prstGeom>
        </p:spPr>
        <p:txBody>
          <a:bodyPr lIns="0" tIns="0" rIns="0" bIns="0" rtlCol="0" anchor="t">
            <a:spAutoFit/>
          </a:bodyPr>
          <a:lstStyle/>
          <a:p>
            <a:pPr marL="0" lvl="0" indent="0" algn="ctr">
              <a:lnSpc>
                <a:spcPts val="4716"/>
              </a:lnSpc>
              <a:spcBef>
                <a:spcPct val="0"/>
              </a:spcBef>
            </a:pPr>
            <a:r>
              <a:rPr lang="en-US" sz="3600" spc="107">
                <a:solidFill>
                  <a:srgbClr val="191919"/>
                </a:solidFill>
                <a:latin typeface="Aileron Ultra-Bold"/>
                <a:ea typeface="Aileron Ultra-Bold"/>
                <a:cs typeface="Aileron Ultra-Bold"/>
                <a:sym typeface="Aileron Ultra-Bold"/>
              </a:rPr>
              <a:t>GRAIDs Domains</a:t>
            </a:r>
          </a:p>
        </p:txBody>
      </p:sp>
      <p:sp>
        <p:nvSpPr>
          <p:cNvPr id="11" name="TextBox 11">
            <a:extLst>
              <a:ext uri="{C183D7F6-B498-43B3-948B-1728B52AA6E4}">
                <adec:decorative xmlns:adec="http://schemas.microsoft.com/office/drawing/2017/decorative" val="1"/>
              </a:ext>
            </a:extLst>
          </p:cNvPr>
          <p:cNvSpPr txBox="1"/>
          <p:nvPr/>
        </p:nvSpPr>
        <p:spPr>
          <a:xfrm>
            <a:off x="2138649" y="4439046"/>
            <a:ext cx="3177620" cy="266700"/>
          </a:xfrm>
          <a:prstGeom prst="rect">
            <a:avLst/>
          </a:prstGeom>
        </p:spPr>
        <p:txBody>
          <a:bodyPr lIns="0" tIns="0" rIns="0" bIns="0" rtlCol="0" anchor="t">
            <a:spAutoFit/>
          </a:bodyPr>
          <a:lstStyle/>
          <a:p>
            <a:pPr marL="0" lvl="0" indent="0" algn="ctr">
              <a:lnSpc>
                <a:spcPts val="2160"/>
              </a:lnSpc>
            </a:pPr>
            <a:r>
              <a:rPr lang="en-US" sz="1800">
                <a:solidFill>
                  <a:srgbClr val="191919"/>
                </a:solidFill>
                <a:latin typeface="Aileron Bold"/>
                <a:ea typeface="Aileron Bold"/>
                <a:cs typeface="Aileron Bold"/>
                <a:sym typeface="Aileron Bold"/>
              </a:rPr>
              <a:t>Inclusive Services</a:t>
            </a:r>
          </a:p>
        </p:txBody>
      </p:sp>
      <p:sp>
        <p:nvSpPr>
          <p:cNvPr id="12" name="TextBox 12">
            <a:extLst>
              <a:ext uri="{C183D7F6-B498-43B3-948B-1728B52AA6E4}">
                <adec:decorative xmlns:adec="http://schemas.microsoft.com/office/drawing/2017/decorative" val="1"/>
              </a:ext>
            </a:extLst>
          </p:cNvPr>
          <p:cNvSpPr txBox="1"/>
          <p:nvPr/>
        </p:nvSpPr>
        <p:spPr>
          <a:xfrm>
            <a:off x="13016346" y="4439046"/>
            <a:ext cx="3177620" cy="266700"/>
          </a:xfrm>
          <a:prstGeom prst="rect">
            <a:avLst/>
          </a:prstGeom>
        </p:spPr>
        <p:txBody>
          <a:bodyPr lIns="0" tIns="0" rIns="0" bIns="0" rtlCol="0" anchor="t">
            <a:spAutoFit/>
          </a:bodyPr>
          <a:lstStyle/>
          <a:p>
            <a:pPr marL="0" lvl="0" indent="0" algn="ctr">
              <a:lnSpc>
                <a:spcPts val="2160"/>
              </a:lnSpc>
            </a:pPr>
            <a:r>
              <a:rPr lang="en-US" sz="1800">
                <a:solidFill>
                  <a:srgbClr val="191919"/>
                </a:solidFill>
                <a:latin typeface="Aileron Bold"/>
                <a:ea typeface="Aileron Bold"/>
                <a:cs typeface="Aileron Bold"/>
                <a:sym typeface="Aileron Bold"/>
              </a:rPr>
              <a:t>Inclusive Advertisement</a:t>
            </a:r>
          </a:p>
        </p:txBody>
      </p:sp>
      <p:sp>
        <p:nvSpPr>
          <p:cNvPr id="13" name="TextBox 13">
            <a:extLst>
              <a:ext uri="{C183D7F6-B498-43B3-948B-1728B52AA6E4}">
                <adec:decorative xmlns:adec="http://schemas.microsoft.com/office/drawing/2017/decorative" val="1"/>
              </a:ext>
            </a:extLst>
          </p:cNvPr>
          <p:cNvSpPr txBox="1"/>
          <p:nvPr/>
        </p:nvSpPr>
        <p:spPr>
          <a:xfrm>
            <a:off x="1955234" y="1983070"/>
            <a:ext cx="6421058" cy="361950"/>
          </a:xfrm>
          <a:prstGeom prst="rect">
            <a:avLst/>
          </a:prstGeom>
        </p:spPr>
        <p:txBody>
          <a:bodyPr lIns="0" tIns="0" rIns="0" bIns="0" rtlCol="0" anchor="t">
            <a:spAutoFit/>
          </a:bodyPr>
          <a:lstStyle/>
          <a:p>
            <a:pPr marL="0" lvl="0" indent="0" algn="ctr">
              <a:lnSpc>
                <a:spcPts val="2879"/>
              </a:lnSpc>
            </a:pPr>
            <a:r>
              <a:rPr lang="en-US" sz="2399">
                <a:solidFill>
                  <a:srgbClr val="FFFFFF"/>
                </a:solidFill>
                <a:latin typeface="Aileron Bold"/>
                <a:ea typeface="Aileron Bold"/>
                <a:cs typeface="Aileron Bold"/>
                <a:sym typeface="Aileron Bold"/>
              </a:rPr>
              <a:t>Domain:</a:t>
            </a:r>
          </a:p>
        </p:txBody>
      </p:sp>
      <p:sp>
        <p:nvSpPr>
          <p:cNvPr id="14" name="TextBox 14">
            <a:extLst>
              <a:ext uri="{C183D7F6-B498-43B3-948B-1728B52AA6E4}">
                <adec:decorative xmlns:adec="http://schemas.microsoft.com/office/drawing/2017/decorative" val="1"/>
              </a:ext>
            </a:extLst>
          </p:cNvPr>
          <p:cNvSpPr txBox="1"/>
          <p:nvPr/>
        </p:nvSpPr>
        <p:spPr>
          <a:xfrm>
            <a:off x="9967571" y="1983070"/>
            <a:ext cx="6421058" cy="361950"/>
          </a:xfrm>
          <a:prstGeom prst="rect">
            <a:avLst/>
          </a:prstGeom>
        </p:spPr>
        <p:txBody>
          <a:bodyPr lIns="0" tIns="0" rIns="0" bIns="0" rtlCol="0" anchor="t">
            <a:spAutoFit/>
          </a:bodyPr>
          <a:lstStyle/>
          <a:p>
            <a:pPr marL="0" lvl="0" indent="0" algn="ctr">
              <a:lnSpc>
                <a:spcPts val="2879"/>
              </a:lnSpc>
            </a:pPr>
            <a:r>
              <a:rPr lang="en-US" sz="2399">
                <a:solidFill>
                  <a:srgbClr val="FFFFFF"/>
                </a:solidFill>
                <a:latin typeface="Aileron Bold"/>
                <a:ea typeface="Aileron Bold"/>
                <a:cs typeface="Aileron Bold"/>
                <a:sym typeface="Aileron Bold"/>
              </a:rPr>
              <a:t>Examples:</a:t>
            </a:r>
          </a:p>
        </p:txBody>
      </p:sp>
      <p:sp>
        <p:nvSpPr>
          <p:cNvPr id="15" name="TextBox 15">
            <a:extLst>
              <a:ext uri="{C183D7F6-B498-43B3-948B-1728B52AA6E4}">
                <adec:decorative xmlns:adec="http://schemas.microsoft.com/office/drawing/2017/decorative" val="1"/>
              </a:ext>
            </a:extLst>
          </p:cNvPr>
          <p:cNvSpPr txBox="1"/>
          <p:nvPr/>
        </p:nvSpPr>
        <p:spPr>
          <a:xfrm>
            <a:off x="1113274" y="2420381"/>
            <a:ext cx="8030726" cy="1790065"/>
          </a:xfrm>
          <a:prstGeom prst="rect">
            <a:avLst/>
          </a:prstGeom>
        </p:spPr>
        <p:txBody>
          <a:bodyPr lIns="0" tIns="0" rIns="0" bIns="0" rtlCol="0" anchor="t">
            <a:spAutoFit/>
          </a:bodyPr>
          <a:lstStyle/>
          <a:p>
            <a:pPr algn="ctr">
              <a:lnSpc>
                <a:spcPts val="4759"/>
              </a:lnSpc>
            </a:pPr>
            <a:r>
              <a:rPr lang="en-US" sz="3399">
                <a:solidFill>
                  <a:srgbClr val="000000"/>
                </a:solidFill>
                <a:latin typeface="TT Masters"/>
                <a:ea typeface="TT Masters"/>
                <a:cs typeface="TT Masters"/>
                <a:sym typeface="TT Masters"/>
              </a:rPr>
              <a:t>Services: Person to person assistance or other assistance that increases participation</a:t>
            </a:r>
          </a:p>
        </p:txBody>
      </p:sp>
      <p:sp>
        <p:nvSpPr>
          <p:cNvPr id="16" name="TextBox 16">
            <a:extLst>
              <a:ext uri="{C183D7F6-B498-43B3-948B-1728B52AA6E4}">
                <adec:decorative xmlns:adec="http://schemas.microsoft.com/office/drawing/2017/decorative" val="1"/>
              </a:ext>
            </a:extLst>
          </p:cNvPr>
          <p:cNvSpPr txBox="1"/>
          <p:nvPr/>
        </p:nvSpPr>
        <p:spPr>
          <a:xfrm>
            <a:off x="9228574" y="2420381"/>
            <a:ext cx="8205145" cy="1790065"/>
          </a:xfrm>
          <a:prstGeom prst="rect">
            <a:avLst/>
          </a:prstGeom>
        </p:spPr>
        <p:txBody>
          <a:bodyPr lIns="0" tIns="0" rIns="0" bIns="0" rtlCol="0" anchor="t">
            <a:spAutoFit/>
          </a:bodyPr>
          <a:lstStyle/>
          <a:p>
            <a:pPr marL="0" lvl="0" indent="0" algn="ctr">
              <a:lnSpc>
                <a:spcPts val="4759"/>
              </a:lnSpc>
              <a:spcBef>
                <a:spcPct val="0"/>
              </a:spcBef>
            </a:pPr>
            <a:r>
              <a:rPr lang="en-US" sz="3399">
                <a:solidFill>
                  <a:srgbClr val="000000"/>
                </a:solidFill>
                <a:latin typeface="TT Masters"/>
                <a:ea typeface="TT Masters"/>
                <a:cs typeface="TT Masters"/>
                <a:sym typeface="TT Masters"/>
              </a:rPr>
              <a:t>Providing accessible transportation, a peer assistant, inclusive advertisement and communication.</a:t>
            </a:r>
          </a:p>
        </p:txBody>
      </p:sp>
      <p:sp>
        <p:nvSpPr>
          <p:cNvPr id="17" name="TextBox 17">
            <a:extLst>
              <a:ext uri="{C183D7F6-B498-43B3-948B-1728B52AA6E4}">
                <adec:decorative xmlns:adec="http://schemas.microsoft.com/office/drawing/2017/decorative" val="1"/>
              </a:ext>
            </a:extLst>
          </p:cNvPr>
          <p:cNvSpPr txBox="1"/>
          <p:nvPr/>
        </p:nvSpPr>
        <p:spPr>
          <a:xfrm>
            <a:off x="1420869" y="4774491"/>
            <a:ext cx="4921015" cy="3328034"/>
          </a:xfrm>
          <a:prstGeom prst="rect">
            <a:avLst/>
          </a:prstGeom>
        </p:spPr>
        <p:txBody>
          <a:bodyPr lIns="0" tIns="0" rIns="0" bIns="0" rtlCol="0" anchor="t">
            <a:spAutoFit/>
          </a:bodyPr>
          <a:lstStyle/>
          <a:p>
            <a:pPr algn="ctr">
              <a:lnSpc>
                <a:spcPts val="2940"/>
              </a:lnSpc>
            </a:pPr>
            <a:r>
              <a:rPr lang="en-US" sz="2100" dirty="0">
                <a:solidFill>
                  <a:srgbClr val="000000"/>
                </a:solidFill>
                <a:latin typeface="Canva Sans"/>
                <a:ea typeface="Canva Sans"/>
                <a:cs typeface="Canva Sans"/>
                <a:sym typeface="Canva Sans"/>
              </a:rPr>
              <a:t>Services are the coaching expertise you provide. Making sure you offer inclusive or adaptive sports will be the key ingredient.  Providing a second coach or peer assistant could be very beneficial. Ensuring that all coaches use inclusive language is an important piece of the services you offer.</a:t>
            </a:r>
          </a:p>
        </p:txBody>
      </p:sp>
      <p:sp>
        <p:nvSpPr>
          <p:cNvPr id="18" name="TextBox 18">
            <a:extLst>
              <a:ext uri="{C183D7F6-B498-43B3-948B-1728B52AA6E4}">
                <adec:decorative xmlns:adec="http://schemas.microsoft.com/office/drawing/2017/decorative" val="1"/>
              </a:ext>
            </a:extLst>
          </p:cNvPr>
          <p:cNvSpPr txBox="1"/>
          <p:nvPr/>
        </p:nvSpPr>
        <p:spPr>
          <a:xfrm>
            <a:off x="12013025" y="4774491"/>
            <a:ext cx="4962831" cy="3328034"/>
          </a:xfrm>
          <a:prstGeom prst="rect">
            <a:avLst/>
          </a:prstGeom>
        </p:spPr>
        <p:txBody>
          <a:bodyPr lIns="0" tIns="0" rIns="0" bIns="0" rtlCol="0" anchor="t">
            <a:spAutoFit/>
          </a:bodyPr>
          <a:lstStyle/>
          <a:p>
            <a:pPr algn="ctr">
              <a:lnSpc>
                <a:spcPts val="2940"/>
              </a:lnSpc>
            </a:pPr>
            <a:r>
              <a:rPr lang="en-US" sz="2100" dirty="0">
                <a:solidFill>
                  <a:srgbClr val="000000"/>
                </a:solidFill>
                <a:latin typeface="Canva Sans"/>
                <a:ea typeface="Canva Sans"/>
                <a:cs typeface="Canva Sans"/>
                <a:sym typeface="Canva Sans"/>
              </a:rPr>
              <a:t>You may already provide inclusive programming but if that isn’t evident in the images or language you use in your advertisements you may be missing out. Most individuals won’t reach out to see if your services are inclusive they will rely on your website and promotional materials. Don’t miss out on this economic impact.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E52BEAF7-BFE7-FFC1-6211-08858D0853FF}"/>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GRAIDs Domains Continued 5</a:t>
            </a:r>
          </a:p>
        </p:txBody>
      </p:sp>
      <p:sp>
        <p:nvSpPr>
          <p:cNvPr id="5" name="AutoShape 5" descr="Domain: policy: laws, regulations, rules protocols and procedures designed to guide or influence behavior"/>
          <p:cNvSpPr/>
          <p:nvPr/>
        </p:nvSpPr>
        <p:spPr>
          <a:xfrm>
            <a:off x="1035185" y="1886409"/>
            <a:ext cx="8030726" cy="2324036"/>
          </a:xfrm>
          <a:prstGeom prst="rect">
            <a:avLst/>
          </a:prstGeom>
          <a:solidFill>
            <a:srgbClr val="3EDAD8"/>
          </a:solidFill>
        </p:spPr>
      </p:sp>
      <p:sp>
        <p:nvSpPr>
          <p:cNvPr id="6" name="AutoShape 6" descr="examples: staff training requirements, protocols to maintain equipment, organizational rules on accessibility"/>
          <p:cNvSpPr/>
          <p:nvPr/>
        </p:nvSpPr>
        <p:spPr>
          <a:xfrm>
            <a:off x="9228574" y="1908659"/>
            <a:ext cx="8205145" cy="2324036"/>
          </a:xfrm>
          <a:prstGeom prst="rect">
            <a:avLst/>
          </a:prstGeom>
          <a:solidFill>
            <a:srgbClr val="37C9EF"/>
          </a:solidFill>
        </p:spPr>
      </p:sp>
      <p:sp>
        <p:nvSpPr>
          <p:cNvPr id="3" name="AutoShape 3" descr="Big P and little p. You or your organization may not have an opportunity to affect Big P legislative policy however you can play a role in your organization’s policies. Every organization should have policies around disability inclusion and accessibility. Without appropriate policies in place an organizations commitment to inclusion may waver through the years.&#10;"/>
          <p:cNvSpPr/>
          <p:nvPr/>
        </p:nvSpPr>
        <p:spPr>
          <a:xfrm>
            <a:off x="1035185" y="4243783"/>
            <a:ext cx="5692382" cy="4736472"/>
          </a:xfrm>
          <a:prstGeom prst="rect">
            <a:avLst/>
          </a:prstGeom>
          <a:solidFill>
            <a:srgbClr val="191919">
              <a:alpha val="2745"/>
            </a:srgbClr>
          </a:solidFill>
        </p:spPr>
      </p:sp>
      <p:sp>
        <p:nvSpPr>
          <p:cNvPr id="4" name="AutoShape 4" descr="Sample policies: To ensure proper representation organizational hiring policies should include priority given to those with the lived experience of having a disability. Ensuring that all staff are trained in disability education is another great policy to include. Universal design, accessible documents, trainings and equipment purchases should all be included in your policies so you can ensure people with disability will have access to your center.&#10;"/>
          <p:cNvSpPr/>
          <p:nvPr/>
        </p:nvSpPr>
        <p:spPr>
          <a:xfrm>
            <a:off x="11729580" y="4319792"/>
            <a:ext cx="5529720" cy="3965587"/>
          </a:xfrm>
          <a:prstGeom prst="rect">
            <a:avLst/>
          </a:prstGeom>
          <a:solidFill>
            <a:srgbClr val="191919">
              <a:alpha val="2745"/>
            </a:srgbClr>
          </a:solidFill>
        </p:spPr>
      </p:sp>
      <p:sp>
        <p:nvSpPr>
          <p:cNvPr id="2" name="AutoShape 2" descr="Creating a policy ensures that the criteria is followed from year to year and often helps put funding behind it. &#10;"/>
          <p:cNvSpPr/>
          <p:nvPr/>
        </p:nvSpPr>
        <p:spPr>
          <a:xfrm>
            <a:off x="952041" y="9085030"/>
            <a:ext cx="10779684" cy="1237515"/>
          </a:xfrm>
          <a:prstGeom prst="rect">
            <a:avLst/>
          </a:prstGeom>
          <a:solidFill>
            <a:srgbClr val="37C9EF">
              <a:alpha val="15686"/>
            </a:srgbClr>
          </a:solidFill>
          <a:ln w="104775" cap="sq">
            <a:solidFill>
              <a:srgbClr val="37C9EF">
                <a:alpha val="15686"/>
              </a:srgbClr>
            </a:solidFill>
            <a:prstDash val="solid"/>
            <a:miter/>
          </a:ln>
        </p:spPr>
      </p:sp>
      <p:sp>
        <p:nvSpPr>
          <p:cNvPr id="7" name="Freeform 7">
            <a:extLst>
              <a:ext uri="{C183D7F6-B498-43B3-948B-1728B52AA6E4}">
                <adec:decorative xmlns:adec="http://schemas.microsoft.com/office/drawing/2017/decorative" val="1"/>
              </a:ext>
            </a:extLst>
          </p:cNvPr>
          <p:cNvSpPr/>
          <p:nvPr/>
        </p:nvSpPr>
        <p:spPr>
          <a:xfrm>
            <a:off x="6832342" y="4385095"/>
            <a:ext cx="4792463" cy="3824275"/>
          </a:xfrm>
          <a:custGeom>
            <a:avLst/>
            <a:gdLst/>
            <a:ahLst/>
            <a:cxnLst/>
            <a:rect l="l" t="t" r="r" b="b"/>
            <a:pathLst>
              <a:path w="4792463" h="3824275">
                <a:moveTo>
                  <a:pt x="0" y="0"/>
                </a:moveTo>
                <a:lnTo>
                  <a:pt x="4792463" y="0"/>
                </a:lnTo>
                <a:lnTo>
                  <a:pt x="4792463" y="3824275"/>
                </a:lnTo>
                <a:lnTo>
                  <a:pt x="0" y="3824275"/>
                </a:lnTo>
                <a:lnTo>
                  <a:pt x="0" y="0"/>
                </a:lnTo>
                <a:close/>
              </a:path>
            </a:pathLst>
          </a:custGeom>
          <a:blipFill>
            <a:blip r:embed="rId2"/>
            <a:stretch>
              <a:fillRect l="-5511" r="-5511"/>
            </a:stretch>
          </a:blipFill>
        </p:spPr>
      </p:sp>
      <p:sp>
        <p:nvSpPr>
          <p:cNvPr id="8" name="TextBox 8">
            <a:extLst>
              <a:ext uri="{C183D7F6-B498-43B3-948B-1728B52AA6E4}">
                <adec:decorative xmlns:adec="http://schemas.microsoft.com/office/drawing/2017/decorative" val="1"/>
              </a:ext>
            </a:extLst>
          </p:cNvPr>
          <p:cNvSpPr txBox="1"/>
          <p:nvPr/>
        </p:nvSpPr>
        <p:spPr>
          <a:xfrm>
            <a:off x="1341796" y="9308390"/>
            <a:ext cx="10153492" cy="767716"/>
          </a:xfrm>
          <a:prstGeom prst="rect">
            <a:avLst/>
          </a:prstGeom>
        </p:spPr>
        <p:txBody>
          <a:bodyPr lIns="0" tIns="0" rIns="0" bIns="0" rtlCol="0" anchor="t">
            <a:spAutoFit/>
          </a:bodyPr>
          <a:lstStyle/>
          <a:p>
            <a:pPr algn="ctr">
              <a:lnSpc>
                <a:spcPts val="3149"/>
              </a:lnSpc>
            </a:pPr>
            <a:r>
              <a:rPr lang="en-US" sz="2099" dirty="0">
                <a:solidFill>
                  <a:srgbClr val="1774BB"/>
                </a:solidFill>
                <a:latin typeface="Aileron Bold"/>
                <a:ea typeface="Aileron Bold"/>
                <a:cs typeface="Aileron Bold"/>
                <a:sym typeface="Aileron Bold"/>
              </a:rPr>
              <a:t>Creating a policy ensures that the criteria is followed from year to year and often helps put funding behind it. </a:t>
            </a:r>
          </a:p>
        </p:txBody>
      </p:sp>
      <p:sp>
        <p:nvSpPr>
          <p:cNvPr id="9" name="TextBox 9">
            <a:extLst>
              <a:ext uri="{C183D7F6-B498-43B3-948B-1728B52AA6E4}">
                <adec:decorative xmlns:adec="http://schemas.microsoft.com/office/drawing/2017/decorative" val="1"/>
              </a:ext>
            </a:extLst>
          </p:cNvPr>
          <p:cNvSpPr txBox="1"/>
          <p:nvPr/>
        </p:nvSpPr>
        <p:spPr>
          <a:xfrm>
            <a:off x="3241033" y="981075"/>
            <a:ext cx="11805935" cy="587883"/>
          </a:xfrm>
          <a:prstGeom prst="rect">
            <a:avLst/>
          </a:prstGeom>
        </p:spPr>
        <p:txBody>
          <a:bodyPr lIns="0" tIns="0" rIns="0" bIns="0" rtlCol="0" anchor="t">
            <a:spAutoFit/>
          </a:bodyPr>
          <a:lstStyle/>
          <a:p>
            <a:pPr marL="0" lvl="0" indent="0" algn="ctr">
              <a:lnSpc>
                <a:spcPts val="4716"/>
              </a:lnSpc>
              <a:spcBef>
                <a:spcPct val="0"/>
              </a:spcBef>
            </a:pPr>
            <a:r>
              <a:rPr lang="en-US" sz="3600" spc="107">
                <a:solidFill>
                  <a:srgbClr val="191919"/>
                </a:solidFill>
                <a:latin typeface="Aileron Ultra-Bold"/>
                <a:ea typeface="Aileron Ultra-Bold"/>
                <a:cs typeface="Aileron Ultra-Bold"/>
                <a:sym typeface="Aileron Ultra-Bold"/>
              </a:rPr>
              <a:t>GRAIDs Domains</a:t>
            </a:r>
          </a:p>
        </p:txBody>
      </p:sp>
      <p:sp>
        <p:nvSpPr>
          <p:cNvPr id="10" name="TextBox 10">
            <a:extLst>
              <a:ext uri="{C183D7F6-B498-43B3-948B-1728B52AA6E4}">
                <adec:decorative xmlns:adec="http://schemas.microsoft.com/office/drawing/2017/decorative" val="1"/>
              </a:ext>
            </a:extLst>
          </p:cNvPr>
          <p:cNvSpPr txBox="1"/>
          <p:nvPr/>
        </p:nvSpPr>
        <p:spPr>
          <a:xfrm>
            <a:off x="2138649" y="4439046"/>
            <a:ext cx="3177620" cy="266700"/>
          </a:xfrm>
          <a:prstGeom prst="rect">
            <a:avLst/>
          </a:prstGeom>
        </p:spPr>
        <p:txBody>
          <a:bodyPr lIns="0" tIns="0" rIns="0" bIns="0" rtlCol="0" anchor="t">
            <a:spAutoFit/>
          </a:bodyPr>
          <a:lstStyle/>
          <a:p>
            <a:pPr marL="0" lvl="0" indent="0" algn="ctr">
              <a:lnSpc>
                <a:spcPts val="2160"/>
              </a:lnSpc>
            </a:pPr>
            <a:r>
              <a:rPr lang="en-US" sz="1800">
                <a:solidFill>
                  <a:srgbClr val="191919"/>
                </a:solidFill>
                <a:latin typeface="Aileron Bold"/>
                <a:ea typeface="Aileron Bold"/>
                <a:cs typeface="Aileron Bold"/>
                <a:sym typeface="Aileron Bold"/>
              </a:rPr>
              <a:t>Big P little p</a:t>
            </a:r>
          </a:p>
        </p:txBody>
      </p:sp>
      <p:sp>
        <p:nvSpPr>
          <p:cNvPr id="11" name="TextBox 11">
            <a:extLst>
              <a:ext uri="{C183D7F6-B498-43B3-948B-1728B52AA6E4}">
                <adec:decorative xmlns:adec="http://schemas.microsoft.com/office/drawing/2017/decorative" val="1"/>
              </a:ext>
            </a:extLst>
          </p:cNvPr>
          <p:cNvSpPr txBox="1"/>
          <p:nvPr/>
        </p:nvSpPr>
        <p:spPr>
          <a:xfrm>
            <a:off x="13016346" y="4439046"/>
            <a:ext cx="3177620" cy="266700"/>
          </a:xfrm>
          <a:prstGeom prst="rect">
            <a:avLst/>
          </a:prstGeom>
        </p:spPr>
        <p:txBody>
          <a:bodyPr lIns="0" tIns="0" rIns="0" bIns="0" rtlCol="0" anchor="t">
            <a:spAutoFit/>
          </a:bodyPr>
          <a:lstStyle/>
          <a:p>
            <a:pPr marL="0" lvl="0" indent="0" algn="ctr">
              <a:lnSpc>
                <a:spcPts val="2160"/>
              </a:lnSpc>
            </a:pPr>
            <a:r>
              <a:rPr lang="en-US" sz="1800">
                <a:solidFill>
                  <a:srgbClr val="191919"/>
                </a:solidFill>
                <a:latin typeface="Aileron Bold"/>
                <a:ea typeface="Aileron Bold"/>
                <a:cs typeface="Aileron Bold"/>
                <a:sym typeface="Aileron Bold"/>
              </a:rPr>
              <a:t>Sample policies</a:t>
            </a:r>
          </a:p>
        </p:txBody>
      </p:sp>
      <p:sp>
        <p:nvSpPr>
          <p:cNvPr id="12" name="TextBox 12">
            <a:extLst>
              <a:ext uri="{C183D7F6-B498-43B3-948B-1728B52AA6E4}">
                <adec:decorative xmlns:adec="http://schemas.microsoft.com/office/drawing/2017/decorative" val="1"/>
              </a:ext>
            </a:extLst>
          </p:cNvPr>
          <p:cNvSpPr txBox="1"/>
          <p:nvPr/>
        </p:nvSpPr>
        <p:spPr>
          <a:xfrm>
            <a:off x="1955234" y="1983070"/>
            <a:ext cx="6421058" cy="361950"/>
          </a:xfrm>
          <a:prstGeom prst="rect">
            <a:avLst/>
          </a:prstGeom>
        </p:spPr>
        <p:txBody>
          <a:bodyPr lIns="0" tIns="0" rIns="0" bIns="0" rtlCol="0" anchor="t">
            <a:spAutoFit/>
          </a:bodyPr>
          <a:lstStyle/>
          <a:p>
            <a:pPr marL="0" lvl="0" indent="0" algn="ctr">
              <a:lnSpc>
                <a:spcPts val="2879"/>
              </a:lnSpc>
            </a:pPr>
            <a:r>
              <a:rPr lang="en-US" sz="2399">
                <a:solidFill>
                  <a:srgbClr val="FFFFFF"/>
                </a:solidFill>
                <a:latin typeface="Aileron Bold"/>
                <a:ea typeface="Aileron Bold"/>
                <a:cs typeface="Aileron Bold"/>
                <a:sym typeface="Aileron Bold"/>
              </a:rPr>
              <a:t>Domain:</a:t>
            </a:r>
          </a:p>
        </p:txBody>
      </p:sp>
      <p:sp>
        <p:nvSpPr>
          <p:cNvPr id="13" name="TextBox 13">
            <a:extLst>
              <a:ext uri="{C183D7F6-B498-43B3-948B-1728B52AA6E4}">
                <adec:decorative xmlns:adec="http://schemas.microsoft.com/office/drawing/2017/decorative" val="1"/>
              </a:ext>
            </a:extLst>
          </p:cNvPr>
          <p:cNvSpPr txBox="1"/>
          <p:nvPr/>
        </p:nvSpPr>
        <p:spPr>
          <a:xfrm>
            <a:off x="9967571" y="1983070"/>
            <a:ext cx="6421058" cy="361950"/>
          </a:xfrm>
          <a:prstGeom prst="rect">
            <a:avLst/>
          </a:prstGeom>
        </p:spPr>
        <p:txBody>
          <a:bodyPr lIns="0" tIns="0" rIns="0" bIns="0" rtlCol="0" anchor="t">
            <a:spAutoFit/>
          </a:bodyPr>
          <a:lstStyle/>
          <a:p>
            <a:pPr marL="0" lvl="0" indent="0" algn="ctr">
              <a:lnSpc>
                <a:spcPts val="2879"/>
              </a:lnSpc>
            </a:pPr>
            <a:r>
              <a:rPr lang="en-US" sz="2399">
                <a:solidFill>
                  <a:srgbClr val="FFFFFF"/>
                </a:solidFill>
                <a:latin typeface="Aileron Bold"/>
                <a:ea typeface="Aileron Bold"/>
                <a:cs typeface="Aileron Bold"/>
                <a:sym typeface="Aileron Bold"/>
              </a:rPr>
              <a:t>Examples:</a:t>
            </a:r>
          </a:p>
        </p:txBody>
      </p:sp>
      <p:sp>
        <p:nvSpPr>
          <p:cNvPr id="14" name="TextBox 14">
            <a:extLst>
              <a:ext uri="{C183D7F6-B498-43B3-948B-1728B52AA6E4}">
                <adec:decorative xmlns:adec="http://schemas.microsoft.com/office/drawing/2017/decorative" val="1"/>
              </a:ext>
            </a:extLst>
          </p:cNvPr>
          <p:cNvSpPr txBox="1"/>
          <p:nvPr/>
        </p:nvSpPr>
        <p:spPr>
          <a:xfrm>
            <a:off x="1113274" y="2420381"/>
            <a:ext cx="8030726" cy="1790065"/>
          </a:xfrm>
          <a:prstGeom prst="rect">
            <a:avLst/>
          </a:prstGeom>
        </p:spPr>
        <p:txBody>
          <a:bodyPr lIns="0" tIns="0" rIns="0" bIns="0" rtlCol="0" anchor="t">
            <a:spAutoFit/>
          </a:bodyPr>
          <a:lstStyle/>
          <a:p>
            <a:pPr algn="ctr">
              <a:lnSpc>
                <a:spcPts val="4759"/>
              </a:lnSpc>
            </a:pPr>
            <a:r>
              <a:rPr lang="en-US" sz="3399">
                <a:solidFill>
                  <a:srgbClr val="000000"/>
                </a:solidFill>
                <a:latin typeface="TT Masters"/>
                <a:ea typeface="TT Masters"/>
                <a:cs typeface="TT Masters"/>
                <a:sym typeface="TT Masters"/>
              </a:rPr>
              <a:t>Policy: Laws, regulations, rules protocols and procedures designed to guide or influence behavior</a:t>
            </a:r>
          </a:p>
        </p:txBody>
      </p:sp>
      <p:sp>
        <p:nvSpPr>
          <p:cNvPr id="15" name="TextBox 15">
            <a:extLst>
              <a:ext uri="{C183D7F6-B498-43B3-948B-1728B52AA6E4}">
                <adec:decorative xmlns:adec="http://schemas.microsoft.com/office/drawing/2017/decorative" val="1"/>
              </a:ext>
            </a:extLst>
          </p:cNvPr>
          <p:cNvSpPr txBox="1"/>
          <p:nvPr/>
        </p:nvSpPr>
        <p:spPr>
          <a:xfrm>
            <a:off x="9228574" y="2420381"/>
            <a:ext cx="8205145" cy="1680845"/>
          </a:xfrm>
          <a:prstGeom prst="rect">
            <a:avLst/>
          </a:prstGeom>
        </p:spPr>
        <p:txBody>
          <a:bodyPr lIns="0" tIns="0" rIns="0" bIns="0" rtlCol="0" anchor="t">
            <a:spAutoFit/>
          </a:bodyPr>
          <a:lstStyle/>
          <a:p>
            <a:pPr marL="0" lvl="0" indent="0" algn="ctr">
              <a:lnSpc>
                <a:spcPts val="4480"/>
              </a:lnSpc>
              <a:spcBef>
                <a:spcPct val="0"/>
              </a:spcBef>
            </a:pPr>
            <a:r>
              <a:rPr lang="en-US" sz="3200">
                <a:solidFill>
                  <a:srgbClr val="000000"/>
                </a:solidFill>
                <a:latin typeface="TT Masters"/>
                <a:ea typeface="TT Masters"/>
                <a:cs typeface="TT Masters"/>
                <a:sym typeface="TT Masters"/>
              </a:rPr>
              <a:t>Examples: Staff training requirements, protocols to maintain equipment, organizational rules on accessibility.</a:t>
            </a:r>
          </a:p>
        </p:txBody>
      </p:sp>
      <p:sp>
        <p:nvSpPr>
          <p:cNvPr id="16" name="TextBox 16">
            <a:extLst>
              <a:ext uri="{C183D7F6-B498-43B3-948B-1728B52AA6E4}">
                <adec:decorative xmlns:adec="http://schemas.microsoft.com/office/drawing/2017/decorative" val="1"/>
              </a:ext>
            </a:extLst>
          </p:cNvPr>
          <p:cNvSpPr txBox="1"/>
          <p:nvPr/>
        </p:nvSpPr>
        <p:spPr>
          <a:xfrm>
            <a:off x="1420869" y="4774491"/>
            <a:ext cx="4921015" cy="4070984"/>
          </a:xfrm>
          <a:prstGeom prst="rect">
            <a:avLst/>
          </a:prstGeom>
        </p:spPr>
        <p:txBody>
          <a:bodyPr lIns="0" tIns="0" rIns="0" bIns="0" rtlCol="0" anchor="t">
            <a:spAutoFit/>
          </a:bodyPr>
          <a:lstStyle/>
          <a:p>
            <a:pPr algn="ctr">
              <a:lnSpc>
                <a:spcPts val="2940"/>
              </a:lnSpc>
            </a:pPr>
            <a:r>
              <a:rPr lang="en-US" sz="2100" dirty="0">
                <a:solidFill>
                  <a:srgbClr val="000000"/>
                </a:solidFill>
                <a:latin typeface="Canva Sans"/>
                <a:ea typeface="Canva Sans"/>
                <a:cs typeface="Canva Sans"/>
                <a:sym typeface="Canva Sans"/>
              </a:rPr>
              <a:t>You or your organization may not have an opportunity to affect Big P legislative policy however you can play a role in your organization’s policies. Every organization should have policies around disability inclusion and accessibility. Without appropriate policies in place an organizations commitment to inclusion may waver through the years.</a:t>
            </a:r>
          </a:p>
        </p:txBody>
      </p:sp>
      <p:sp>
        <p:nvSpPr>
          <p:cNvPr id="17" name="TextBox 17">
            <a:extLst>
              <a:ext uri="{C183D7F6-B498-43B3-948B-1728B52AA6E4}">
                <adec:decorative xmlns:adec="http://schemas.microsoft.com/office/drawing/2017/decorative" val="1"/>
              </a:ext>
            </a:extLst>
          </p:cNvPr>
          <p:cNvSpPr txBox="1"/>
          <p:nvPr/>
        </p:nvSpPr>
        <p:spPr>
          <a:xfrm>
            <a:off x="12013025" y="4774491"/>
            <a:ext cx="4962831" cy="4813934"/>
          </a:xfrm>
          <a:prstGeom prst="rect">
            <a:avLst/>
          </a:prstGeom>
        </p:spPr>
        <p:txBody>
          <a:bodyPr lIns="0" tIns="0" rIns="0" bIns="0" rtlCol="0" anchor="t">
            <a:spAutoFit/>
          </a:bodyPr>
          <a:lstStyle/>
          <a:p>
            <a:pPr algn="ctr">
              <a:lnSpc>
                <a:spcPts val="2940"/>
              </a:lnSpc>
            </a:pPr>
            <a:r>
              <a:rPr lang="en-US" sz="2100" dirty="0">
                <a:solidFill>
                  <a:srgbClr val="000000"/>
                </a:solidFill>
                <a:latin typeface="Canva Sans"/>
                <a:ea typeface="Canva Sans"/>
                <a:cs typeface="Canva Sans"/>
                <a:sym typeface="Canva Sans"/>
              </a:rPr>
              <a:t>To ensure proper representation organizational hiring policies should include priority given to those with the lived experience of having a disability. Ensuring that all staff are trained in disability education is another great policy to include. Universal design, accessible documents, trainings and equipment purchases should all be included in your policies so you can ensure people with disability will have access to your center.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D3F6A62E-4C63-DFFD-CFB3-DBDB01BDE453}"/>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Using GRAIDs for coaches</a:t>
            </a:r>
          </a:p>
        </p:txBody>
      </p:sp>
      <p:grpSp>
        <p:nvGrpSpPr>
          <p:cNvPr id="30" name="Group 30" descr="5-Step Inclusion Process"/>
          <p:cNvGrpSpPr/>
          <p:nvPr/>
        </p:nvGrpSpPr>
        <p:grpSpPr>
          <a:xfrm>
            <a:off x="3550138" y="1234872"/>
            <a:ext cx="11187724" cy="1039832"/>
            <a:chOff x="0" y="0"/>
            <a:chExt cx="14916965" cy="1386443"/>
          </a:xfrm>
        </p:grpSpPr>
        <p:sp>
          <p:nvSpPr>
            <p:cNvPr id="31" name="TextBox 31"/>
            <p:cNvSpPr txBox="1"/>
            <p:nvPr/>
          </p:nvSpPr>
          <p:spPr>
            <a:xfrm>
              <a:off x="0" y="807746"/>
              <a:ext cx="14916965" cy="578697"/>
            </a:xfrm>
            <a:prstGeom prst="rect">
              <a:avLst/>
            </a:prstGeom>
          </p:spPr>
          <p:txBody>
            <a:bodyPr lIns="0" tIns="0" rIns="0" bIns="0" rtlCol="0" anchor="t">
              <a:spAutoFit/>
            </a:bodyPr>
            <a:lstStyle/>
            <a:p>
              <a:pPr marL="0" lvl="0" indent="0" algn="ctr">
                <a:lnSpc>
                  <a:spcPts val="3640"/>
                </a:lnSpc>
              </a:pPr>
              <a:r>
                <a:rPr lang="en-US" sz="2600" u="none" spc="78">
                  <a:solidFill>
                    <a:srgbClr val="191919"/>
                  </a:solidFill>
                  <a:latin typeface="Aileron"/>
                  <a:ea typeface="Aileron"/>
                  <a:cs typeface="Aileron"/>
                  <a:sym typeface="Aileron"/>
                </a:rPr>
                <a:t>5-Step Inclusion Process</a:t>
              </a:r>
            </a:p>
          </p:txBody>
        </p:sp>
        <p:sp>
          <p:nvSpPr>
            <p:cNvPr id="32" name="TextBox 32"/>
            <p:cNvSpPr txBox="1"/>
            <p:nvPr/>
          </p:nvSpPr>
          <p:spPr>
            <a:xfrm>
              <a:off x="0" y="-47625"/>
              <a:ext cx="14916965" cy="767969"/>
            </a:xfrm>
            <a:prstGeom prst="rect">
              <a:avLst/>
            </a:prstGeom>
          </p:spPr>
          <p:txBody>
            <a:bodyPr lIns="0" tIns="0" rIns="0" bIns="0" rtlCol="0" anchor="t">
              <a:spAutoFit/>
            </a:bodyPr>
            <a:lstStyle/>
            <a:p>
              <a:pPr marL="0" lvl="0" indent="0" algn="ctr">
                <a:lnSpc>
                  <a:spcPts val="4716"/>
                </a:lnSpc>
              </a:pPr>
              <a:r>
                <a:rPr lang="en-US" sz="3600" spc="107">
                  <a:solidFill>
                    <a:srgbClr val="191919"/>
                  </a:solidFill>
                  <a:latin typeface="Aileron Ultra-Bold"/>
                  <a:ea typeface="Aileron Ultra-Bold"/>
                  <a:cs typeface="Aileron Ultra-Bold"/>
                  <a:sym typeface="Aileron Ultra-Bold"/>
                </a:rPr>
                <a:t>Using GRAIDs for coaches</a:t>
              </a:r>
            </a:p>
          </p:txBody>
        </p:sp>
      </p:grpSp>
      <p:sp>
        <p:nvSpPr>
          <p:cNvPr id="25" name="TextBox 25"/>
          <p:cNvSpPr txBox="1"/>
          <p:nvPr/>
        </p:nvSpPr>
        <p:spPr>
          <a:xfrm>
            <a:off x="1536408" y="5573357"/>
            <a:ext cx="2013730" cy="905510"/>
          </a:xfrm>
          <a:prstGeom prst="rect">
            <a:avLst/>
          </a:prstGeom>
        </p:spPr>
        <p:txBody>
          <a:bodyPr lIns="0" tIns="0" rIns="0" bIns="0" rtlCol="0" anchor="t">
            <a:spAutoFit/>
          </a:bodyPr>
          <a:lstStyle/>
          <a:p>
            <a:pPr marL="0" lvl="0" indent="0" algn="ctr">
              <a:lnSpc>
                <a:spcPts val="3640"/>
              </a:lnSpc>
            </a:pPr>
            <a:r>
              <a:rPr lang="en-US" sz="2600" spc="78">
                <a:solidFill>
                  <a:srgbClr val="191919"/>
                </a:solidFill>
                <a:latin typeface="Aileron"/>
                <a:ea typeface="Aileron"/>
                <a:cs typeface="Aileron"/>
                <a:sym typeface="Aileron"/>
              </a:rPr>
              <a:t>Built Environment</a:t>
            </a:r>
          </a:p>
        </p:txBody>
      </p:sp>
      <p:grpSp>
        <p:nvGrpSpPr>
          <p:cNvPr id="2" name="Group 2" descr="Step 1"/>
          <p:cNvGrpSpPr/>
          <p:nvPr/>
        </p:nvGrpSpPr>
        <p:grpSpPr>
          <a:xfrm>
            <a:off x="1028700" y="7086283"/>
            <a:ext cx="3525022" cy="2030323"/>
            <a:chOff x="0" y="0"/>
            <a:chExt cx="928401" cy="534735"/>
          </a:xfrm>
        </p:grpSpPr>
        <p:sp>
          <p:nvSpPr>
            <p:cNvPr id="3" name="Freeform 3"/>
            <p:cNvSpPr/>
            <p:nvPr/>
          </p:nvSpPr>
          <p:spPr>
            <a:xfrm>
              <a:off x="0" y="0"/>
              <a:ext cx="928401" cy="534735"/>
            </a:xfrm>
            <a:custGeom>
              <a:avLst/>
              <a:gdLst/>
              <a:ahLst/>
              <a:cxnLst/>
              <a:rect l="l" t="t" r="r" b="b"/>
              <a:pathLst>
                <a:path w="928401" h="534735">
                  <a:moveTo>
                    <a:pt x="0" y="0"/>
                  </a:moveTo>
                  <a:lnTo>
                    <a:pt x="928401" y="0"/>
                  </a:lnTo>
                  <a:lnTo>
                    <a:pt x="928401" y="534735"/>
                  </a:lnTo>
                  <a:lnTo>
                    <a:pt x="0" y="534735"/>
                  </a:lnTo>
                  <a:close/>
                </a:path>
              </a:pathLst>
            </a:custGeom>
            <a:solidFill>
              <a:srgbClr val="4FCDCC"/>
            </a:solidFill>
          </p:spPr>
        </p:sp>
        <p:sp>
          <p:nvSpPr>
            <p:cNvPr id="4" name="TextBox 4"/>
            <p:cNvSpPr txBox="1"/>
            <p:nvPr/>
          </p:nvSpPr>
          <p:spPr>
            <a:xfrm>
              <a:off x="0" y="-76200"/>
              <a:ext cx="928401" cy="610935"/>
            </a:xfrm>
            <a:prstGeom prst="rect">
              <a:avLst/>
            </a:prstGeom>
          </p:spPr>
          <p:txBody>
            <a:bodyPr lIns="50800" tIns="50800" rIns="50800" bIns="50800" rtlCol="0" anchor="ctr"/>
            <a:lstStyle/>
            <a:p>
              <a:pPr algn="ctr">
                <a:lnSpc>
                  <a:spcPts val="5599"/>
                </a:lnSpc>
              </a:pPr>
              <a:r>
                <a:rPr lang="en-US" sz="3999" spc="199">
                  <a:solidFill>
                    <a:srgbClr val="FFFFFF"/>
                  </a:solidFill>
                  <a:latin typeface="Aileron Ultra-Bold"/>
                  <a:ea typeface="Aileron Ultra-Bold"/>
                  <a:cs typeface="Aileron Ultra-Bold"/>
                  <a:sym typeface="Aileron Ultra-Bold"/>
                </a:rPr>
                <a:t>1</a:t>
              </a:r>
            </a:p>
          </p:txBody>
        </p:sp>
      </p:grpSp>
      <p:grpSp>
        <p:nvGrpSpPr>
          <p:cNvPr id="5" name="Group 5">
            <a:extLst>
              <a:ext uri="{C183D7F6-B498-43B3-948B-1728B52AA6E4}">
                <adec:decorative xmlns:adec="http://schemas.microsoft.com/office/drawing/2017/decorative" val="1"/>
              </a:ext>
            </a:extLst>
          </p:cNvPr>
          <p:cNvGrpSpPr/>
          <p:nvPr/>
        </p:nvGrpSpPr>
        <p:grpSpPr>
          <a:xfrm rot="-10800000">
            <a:off x="3909698" y="8499438"/>
            <a:ext cx="644024" cy="617168"/>
            <a:chOff x="0" y="0"/>
            <a:chExt cx="6350000" cy="6339840"/>
          </a:xfrm>
        </p:grpSpPr>
        <p:sp>
          <p:nvSpPr>
            <p:cNvPr id="6" name="Freeform 6"/>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18B6B4">
                <a:alpha val="49804"/>
              </a:srgbClr>
            </a:solidFill>
          </p:spPr>
        </p:sp>
      </p:grpSp>
      <p:sp>
        <p:nvSpPr>
          <p:cNvPr id="26" name="TextBox 26"/>
          <p:cNvSpPr txBox="1"/>
          <p:nvPr/>
        </p:nvSpPr>
        <p:spPr>
          <a:xfrm>
            <a:off x="4553722" y="5340768"/>
            <a:ext cx="1887754" cy="448310"/>
          </a:xfrm>
          <a:prstGeom prst="rect">
            <a:avLst/>
          </a:prstGeom>
        </p:spPr>
        <p:txBody>
          <a:bodyPr lIns="0" tIns="0" rIns="0" bIns="0" rtlCol="0" anchor="t">
            <a:spAutoFit/>
          </a:bodyPr>
          <a:lstStyle/>
          <a:p>
            <a:pPr marL="0" lvl="0" indent="0" algn="ctr">
              <a:lnSpc>
                <a:spcPts val="3640"/>
              </a:lnSpc>
            </a:pPr>
            <a:r>
              <a:rPr lang="en-US" sz="2600" spc="78">
                <a:solidFill>
                  <a:srgbClr val="191919"/>
                </a:solidFill>
                <a:latin typeface="Aileron"/>
                <a:ea typeface="Aileron"/>
                <a:cs typeface="Aileron"/>
                <a:sym typeface="Aileron"/>
              </a:rPr>
              <a:t>Instruction</a:t>
            </a:r>
          </a:p>
        </p:txBody>
      </p:sp>
      <p:grpSp>
        <p:nvGrpSpPr>
          <p:cNvPr id="7" name="Group 7" descr="Step 2"/>
          <p:cNvGrpSpPr/>
          <p:nvPr/>
        </p:nvGrpSpPr>
        <p:grpSpPr>
          <a:xfrm>
            <a:off x="3909698" y="6469115"/>
            <a:ext cx="3525022" cy="2030323"/>
            <a:chOff x="0" y="0"/>
            <a:chExt cx="928401" cy="534735"/>
          </a:xfrm>
        </p:grpSpPr>
        <p:sp>
          <p:nvSpPr>
            <p:cNvPr id="8" name="Freeform 8"/>
            <p:cNvSpPr/>
            <p:nvPr/>
          </p:nvSpPr>
          <p:spPr>
            <a:xfrm>
              <a:off x="0" y="0"/>
              <a:ext cx="928401" cy="534735"/>
            </a:xfrm>
            <a:custGeom>
              <a:avLst/>
              <a:gdLst/>
              <a:ahLst/>
              <a:cxnLst/>
              <a:rect l="l" t="t" r="r" b="b"/>
              <a:pathLst>
                <a:path w="928401" h="534735">
                  <a:moveTo>
                    <a:pt x="0" y="0"/>
                  </a:moveTo>
                  <a:lnTo>
                    <a:pt x="928401" y="0"/>
                  </a:lnTo>
                  <a:lnTo>
                    <a:pt x="928401" y="534735"/>
                  </a:lnTo>
                  <a:lnTo>
                    <a:pt x="0" y="534735"/>
                  </a:lnTo>
                  <a:close/>
                </a:path>
              </a:pathLst>
            </a:custGeom>
            <a:solidFill>
              <a:srgbClr val="18B6B4"/>
            </a:solidFill>
          </p:spPr>
        </p:sp>
        <p:sp>
          <p:nvSpPr>
            <p:cNvPr id="9" name="TextBox 9"/>
            <p:cNvSpPr txBox="1"/>
            <p:nvPr/>
          </p:nvSpPr>
          <p:spPr>
            <a:xfrm>
              <a:off x="0" y="-76200"/>
              <a:ext cx="928401" cy="610935"/>
            </a:xfrm>
            <a:prstGeom prst="rect">
              <a:avLst/>
            </a:prstGeom>
          </p:spPr>
          <p:txBody>
            <a:bodyPr lIns="50800" tIns="50800" rIns="50800" bIns="50800" rtlCol="0" anchor="ctr"/>
            <a:lstStyle/>
            <a:p>
              <a:pPr algn="ctr">
                <a:lnSpc>
                  <a:spcPts val="5599"/>
                </a:lnSpc>
              </a:pPr>
              <a:r>
                <a:rPr lang="en-US" sz="3999" spc="199">
                  <a:solidFill>
                    <a:srgbClr val="FFFFFF"/>
                  </a:solidFill>
                  <a:latin typeface="Aileron Ultra-Bold"/>
                  <a:ea typeface="Aileron Ultra-Bold"/>
                  <a:cs typeface="Aileron Ultra-Bold"/>
                  <a:sym typeface="Aileron Ultra-Bold"/>
                </a:rPr>
                <a:t>2</a:t>
              </a:r>
            </a:p>
          </p:txBody>
        </p:sp>
      </p:grpSp>
      <p:sp>
        <p:nvSpPr>
          <p:cNvPr id="27" name="TextBox 27"/>
          <p:cNvSpPr txBox="1"/>
          <p:nvPr/>
        </p:nvSpPr>
        <p:spPr>
          <a:xfrm>
            <a:off x="7460587" y="3877428"/>
            <a:ext cx="2002969" cy="1362710"/>
          </a:xfrm>
          <a:prstGeom prst="rect">
            <a:avLst/>
          </a:prstGeom>
        </p:spPr>
        <p:txBody>
          <a:bodyPr lIns="0" tIns="0" rIns="0" bIns="0" rtlCol="0" anchor="t">
            <a:spAutoFit/>
          </a:bodyPr>
          <a:lstStyle/>
          <a:p>
            <a:pPr marL="0" lvl="0" indent="0" algn="ctr">
              <a:lnSpc>
                <a:spcPts val="3640"/>
              </a:lnSpc>
            </a:pPr>
            <a:r>
              <a:rPr lang="en-US" sz="2600" spc="78">
                <a:solidFill>
                  <a:srgbClr val="191919"/>
                </a:solidFill>
                <a:latin typeface="Aileron"/>
                <a:ea typeface="Aileron"/>
                <a:cs typeface="Aileron"/>
                <a:sym typeface="Aileron"/>
              </a:rPr>
              <a:t>Equipment and Technology</a:t>
            </a:r>
          </a:p>
        </p:txBody>
      </p:sp>
      <p:grpSp>
        <p:nvGrpSpPr>
          <p:cNvPr id="10" name="Group 10" descr="Step 3"/>
          <p:cNvGrpSpPr/>
          <p:nvPr/>
        </p:nvGrpSpPr>
        <p:grpSpPr>
          <a:xfrm>
            <a:off x="6842430" y="5851947"/>
            <a:ext cx="3525022" cy="2030323"/>
            <a:chOff x="0" y="0"/>
            <a:chExt cx="928401" cy="534735"/>
          </a:xfrm>
        </p:grpSpPr>
        <p:sp>
          <p:nvSpPr>
            <p:cNvPr id="11" name="Freeform 11"/>
            <p:cNvSpPr/>
            <p:nvPr/>
          </p:nvSpPr>
          <p:spPr>
            <a:xfrm>
              <a:off x="0" y="0"/>
              <a:ext cx="928401" cy="534735"/>
            </a:xfrm>
            <a:custGeom>
              <a:avLst/>
              <a:gdLst/>
              <a:ahLst/>
              <a:cxnLst/>
              <a:rect l="l" t="t" r="r" b="b"/>
              <a:pathLst>
                <a:path w="928401" h="534735">
                  <a:moveTo>
                    <a:pt x="0" y="0"/>
                  </a:moveTo>
                  <a:lnTo>
                    <a:pt x="928401" y="0"/>
                  </a:lnTo>
                  <a:lnTo>
                    <a:pt x="928401" y="534735"/>
                  </a:lnTo>
                  <a:lnTo>
                    <a:pt x="0" y="534735"/>
                  </a:lnTo>
                  <a:close/>
                </a:path>
              </a:pathLst>
            </a:custGeom>
            <a:solidFill>
              <a:srgbClr val="37C9EF"/>
            </a:solidFill>
          </p:spPr>
        </p:sp>
        <p:sp>
          <p:nvSpPr>
            <p:cNvPr id="12" name="TextBox 12"/>
            <p:cNvSpPr txBox="1"/>
            <p:nvPr/>
          </p:nvSpPr>
          <p:spPr>
            <a:xfrm>
              <a:off x="0" y="-76200"/>
              <a:ext cx="928401" cy="610935"/>
            </a:xfrm>
            <a:prstGeom prst="rect">
              <a:avLst/>
            </a:prstGeom>
          </p:spPr>
          <p:txBody>
            <a:bodyPr lIns="50800" tIns="50800" rIns="50800" bIns="50800" rtlCol="0" anchor="ctr"/>
            <a:lstStyle/>
            <a:p>
              <a:pPr algn="ctr">
                <a:lnSpc>
                  <a:spcPts val="5599"/>
                </a:lnSpc>
              </a:pPr>
              <a:r>
                <a:rPr lang="en-US" sz="3999" spc="199">
                  <a:solidFill>
                    <a:srgbClr val="FFFFFF"/>
                  </a:solidFill>
                  <a:latin typeface="Aileron Ultra-Bold"/>
                  <a:ea typeface="Aileron Ultra-Bold"/>
                  <a:cs typeface="Aileron Ultra-Bold"/>
                  <a:sym typeface="Aileron Ultra-Bold"/>
                </a:rPr>
                <a:t>3</a:t>
              </a:r>
            </a:p>
          </p:txBody>
        </p:sp>
      </p:grpSp>
      <p:sp>
        <p:nvSpPr>
          <p:cNvPr id="28" name="TextBox 28"/>
          <p:cNvSpPr txBox="1"/>
          <p:nvPr/>
        </p:nvSpPr>
        <p:spPr>
          <a:xfrm>
            <a:off x="10310774" y="4102040"/>
            <a:ext cx="1887754" cy="448310"/>
          </a:xfrm>
          <a:prstGeom prst="rect">
            <a:avLst/>
          </a:prstGeom>
        </p:spPr>
        <p:txBody>
          <a:bodyPr lIns="0" tIns="0" rIns="0" bIns="0" rtlCol="0" anchor="t">
            <a:spAutoFit/>
          </a:bodyPr>
          <a:lstStyle/>
          <a:p>
            <a:pPr marL="0" lvl="0" indent="0" algn="ctr">
              <a:lnSpc>
                <a:spcPts val="3640"/>
              </a:lnSpc>
            </a:pPr>
            <a:r>
              <a:rPr lang="en-US" sz="2600" spc="78">
                <a:solidFill>
                  <a:srgbClr val="191919"/>
                </a:solidFill>
                <a:latin typeface="Aileron"/>
                <a:ea typeface="Aileron"/>
                <a:cs typeface="Aileron"/>
                <a:sym typeface="Aileron"/>
              </a:rPr>
              <a:t>Services</a:t>
            </a:r>
          </a:p>
        </p:txBody>
      </p:sp>
      <p:grpSp>
        <p:nvGrpSpPr>
          <p:cNvPr id="13" name="Group 13" descr="Step 4"/>
          <p:cNvGrpSpPr/>
          <p:nvPr/>
        </p:nvGrpSpPr>
        <p:grpSpPr>
          <a:xfrm>
            <a:off x="9749295" y="5240138"/>
            <a:ext cx="3525022" cy="2030323"/>
            <a:chOff x="0" y="0"/>
            <a:chExt cx="928401" cy="534735"/>
          </a:xfrm>
        </p:grpSpPr>
        <p:sp>
          <p:nvSpPr>
            <p:cNvPr id="14" name="Freeform 14"/>
            <p:cNvSpPr/>
            <p:nvPr/>
          </p:nvSpPr>
          <p:spPr>
            <a:xfrm>
              <a:off x="0" y="0"/>
              <a:ext cx="928401" cy="534735"/>
            </a:xfrm>
            <a:custGeom>
              <a:avLst/>
              <a:gdLst/>
              <a:ahLst/>
              <a:cxnLst/>
              <a:rect l="l" t="t" r="r" b="b"/>
              <a:pathLst>
                <a:path w="928401" h="534735">
                  <a:moveTo>
                    <a:pt x="0" y="0"/>
                  </a:moveTo>
                  <a:lnTo>
                    <a:pt x="928401" y="0"/>
                  </a:lnTo>
                  <a:lnTo>
                    <a:pt x="928401" y="534735"/>
                  </a:lnTo>
                  <a:lnTo>
                    <a:pt x="0" y="534735"/>
                  </a:lnTo>
                  <a:close/>
                </a:path>
              </a:pathLst>
            </a:custGeom>
            <a:solidFill>
              <a:srgbClr val="2C92D5"/>
            </a:solidFill>
          </p:spPr>
        </p:sp>
        <p:sp>
          <p:nvSpPr>
            <p:cNvPr id="15" name="TextBox 15"/>
            <p:cNvSpPr txBox="1"/>
            <p:nvPr/>
          </p:nvSpPr>
          <p:spPr>
            <a:xfrm>
              <a:off x="0" y="-76200"/>
              <a:ext cx="928401" cy="610935"/>
            </a:xfrm>
            <a:prstGeom prst="rect">
              <a:avLst/>
            </a:prstGeom>
          </p:spPr>
          <p:txBody>
            <a:bodyPr lIns="50800" tIns="50800" rIns="50800" bIns="50800" rtlCol="0" anchor="ctr"/>
            <a:lstStyle/>
            <a:p>
              <a:pPr algn="ctr">
                <a:lnSpc>
                  <a:spcPts val="5599"/>
                </a:lnSpc>
              </a:pPr>
              <a:r>
                <a:rPr lang="en-US" sz="3999" spc="199">
                  <a:solidFill>
                    <a:srgbClr val="FFFFFF"/>
                  </a:solidFill>
                  <a:latin typeface="Aileron Ultra-Bold"/>
                  <a:ea typeface="Aileron Ultra-Bold"/>
                  <a:cs typeface="Aileron Ultra-Bold"/>
                  <a:sym typeface="Aileron Ultra-Bold"/>
                </a:rPr>
                <a:t>4</a:t>
              </a:r>
            </a:p>
          </p:txBody>
        </p:sp>
      </p:grpSp>
      <p:grpSp>
        <p:nvGrpSpPr>
          <p:cNvPr id="16" name="Group 16">
            <a:extLst>
              <a:ext uri="{C183D7F6-B498-43B3-948B-1728B52AA6E4}">
                <adec:decorative xmlns:adec="http://schemas.microsoft.com/office/drawing/2017/decorative" val="1"/>
              </a:ext>
            </a:extLst>
          </p:cNvPr>
          <p:cNvGrpSpPr/>
          <p:nvPr/>
        </p:nvGrpSpPr>
        <p:grpSpPr>
          <a:xfrm rot="-10800000">
            <a:off x="9739770" y="7265102"/>
            <a:ext cx="618157" cy="617168"/>
            <a:chOff x="0" y="0"/>
            <a:chExt cx="6350000" cy="6339840"/>
          </a:xfrm>
        </p:grpSpPr>
        <p:sp>
          <p:nvSpPr>
            <p:cNvPr id="17" name="Freeform 17"/>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2C92D5">
                <a:alpha val="49804"/>
              </a:srgbClr>
            </a:solidFill>
          </p:spPr>
        </p:sp>
      </p:grpSp>
      <p:grpSp>
        <p:nvGrpSpPr>
          <p:cNvPr id="18" name="Group 18">
            <a:extLst>
              <a:ext uri="{C183D7F6-B498-43B3-948B-1728B52AA6E4}">
                <adec:decorative xmlns:adec="http://schemas.microsoft.com/office/drawing/2017/decorative" val="1"/>
              </a:ext>
            </a:extLst>
          </p:cNvPr>
          <p:cNvGrpSpPr/>
          <p:nvPr/>
        </p:nvGrpSpPr>
        <p:grpSpPr>
          <a:xfrm rot="-10800000">
            <a:off x="6826088" y="7882270"/>
            <a:ext cx="618157" cy="617168"/>
            <a:chOff x="0" y="0"/>
            <a:chExt cx="6350000" cy="6339840"/>
          </a:xfrm>
        </p:grpSpPr>
        <p:sp>
          <p:nvSpPr>
            <p:cNvPr id="19" name="Freeform 19"/>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37C9EF">
                <a:alpha val="49804"/>
              </a:srgbClr>
            </a:solidFill>
          </p:spPr>
        </p:sp>
      </p:grpSp>
      <p:sp>
        <p:nvSpPr>
          <p:cNvPr id="29" name="TextBox 29"/>
          <p:cNvSpPr txBox="1"/>
          <p:nvPr/>
        </p:nvSpPr>
        <p:spPr>
          <a:xfrm>
            <a:off x="13112214" y="3500815"/>
            <a:ext cx="1887754" cy="448310"/>
          </a:xfrm>
          <a:prstGeom prst="rect">
            <a:avLst/>
          </a:prstGeom>
        </p:spPr>
        <p:txBody>
          <a:bodyPr lIns="0" tIns="0" rIns="0" bIns="0" rtlCol="0" anchor="t">
            <a:spAutoFit/>
          </a:bodyPr>
          <a:lstStyle/>
          <a:p>
            <a:pPr marL="0" lvl="0" indent="0" algn="ctr">
              <a:lnSpc>
                <a:spcPts val="3640"/>
              </a:lnSpc>
            </a:pPr>
            <a:r>
              <a:rPr lang="en-US" sz="2600" spc="78">
                <a:solidFill>
                  <a:srgbClr val="191919"/>
                </a:solidFill>
                <a:latin typeface="Aileron"/>
                <a:ea typeface="Aileron"/>
                <a:cs typeface="Aileron"/>
                <a:sym typeface="Aileron"/>
              </a:rPr>
              <a:t>Policy</a:t>
            </a:r>
          </a:p>
        </p:txBody>
      </p:sp>
      <p:grpSp>
        <p:nvGrpSpPr>
          <p:cNvPr id="20" name="Group 20" descr="Step 5"/>
          <p:cNvGrpSpPr/>
          <p:nvPr/>
        </p:nvGrpSpPr>
        <p:grpSpPr>
          <a:xfrm>
            <a:off x="12650434" y="3574512"/>
            <a:ext cx="4525941" cy="4020616"/>
            <a:chOff x="0" y="0"/>
            <a:chExt cx="977479" cy="868343"/>
          </a:xfrm>
        </p:grpSpPr>
        <p:sp>
          <p:nvSpPr>
            <p:cNvPr id="21" name="Freeform 21"/>
            <p:cNvSpPr/>
            <p:nvPr/>
          </p:nvSpPr>
          <p:spPr>
            <a:xfrm>
              <a:off x="0" y="0"/>
              <a:ext cx="977479" cy="868343"/>
            </a:xfrm>
            <a:custGeom>
              <a:avLst/>
              <a:gdLst/>
              <a:ahLst/>
              <a:cxnLst/>
              <a:rect l="l" t="t" r="r" b="b"/>
              <a:pathLst>
                <a:path w="977479" h="868343">
                  <a:moveTo>
                    <a:pt x="977479" y="434171"/>
                  </a:moveTo>
                  <a:lnTo>
                    <a:pt x="571079" y="0"/>
                  </a:lnTo>
                  <a:lnTo>
                    <a:pt x="571079" y="203200"/>
                  </a:lnTo>
                  <a:lnTo>
                    <a:pt x="0" y="203200"/>
                  </a:lnTo>
                  <a:lnTo>
                    <a:pt x="0" y="665143"/>
                  </a:lnTo>
                  <a:lnTo>
                    <a:pt x="571079" y="665143"/>
                  </a:lnTo>
                  <a:lnTo>
                    <a:pt x="571079" y="868343"/>
                  </a:lnTo>
                  <a:lnTo>
                    <a:pt x="977479" y="434171"/>
                  </a:lnTo>
                  <a:close/>
                </a:path>
              </a:pathLst>
            </a:custGeom>
            <a:solidFill>
              <a:srgbClr val="13538A"/>
            </a:solidFill>
          </p:spPr>
        </p:sp>
        <p:sp>
          <p:nvSpPr>
            <p:cNvPr id="22" name="TextBox 22"/>
            <p:cNvSpPr txBox="1"/>
            <p:nvPr/>
          </p:nvSpPr>
          <p:spPr>
            <a:xfrm>
              <a:off x="0" y="127000"/>
              <a:ext cx="875879" cy="538143"/>
            </a:xfrm>
            <a:prstGeom prst="rect">
              <a:avLst/>
            </a:prstGeom>
          </p:spPr>
          <p:txBody>
            <a:bodyPr lIns="50800" tIns="50800" rIns="50800" bIns="50800" rtlCol="0" anchor="ctr"/>
            <a:lstStyle/>
            <a:p>
              <a:pPr algn="ctr">
                <a:lnSpc>
                  <a:spcPts val="5599"/>
                </a:lnSpc>
              </a:pPr>
              <a:r>
                <a:rPr lang="en-US" sz="3999" spc="199">
                  <a:solidFill>
                    <a:srgbClr val="FFFFFF"/>
                  </a:solidFill>
                  <a:latin typeface="Aileron Ultra-Bold"/>
                  <a:ea typeface="Aileron Ultra-Bold"/>
                  <a:cs typeface="Aileron Ultra-Bold"/>
                  <a:sym typeface="Aileron Ultra-Bold"/>
                </a:rPr>
                <a:t>5</a:t>
              </a:r>
            </a:p>
          </p:txBody>
        </p:sp>
      </p:grpSp>
      <p:grpSp>
        <p:nvGrpSpPr>
          <p:cNvPr id="23" name="Group 23">
            <a:extLst>
              <a:ext uri="{C183D7F6-B498-43B3-948B-1728B52AA6E4}">
                <adec:decorative xmlns:adec="http://schemas.microsoft.com/office/drawing/2017/decorative" val="1"/>
              </a:ext>
            </a:extLst>
          </p:cNvPr>
          <p:cNvGrpSpPr/>
          <p:nvPr/>
        </p:nvGrpSpPr>
        <p:grpSpPr>
          <a:xfrm rot="-10800000">
            <a:off x="12640909" y="6647934"/>
            <a:ext cx="618157" cy="617168"/>
            <a:chOff x="0" y="0"/>
            <a:chExt cx="6350000" cy="6339840"/>
          </a:xfrm>
        </p:grpSpPr>
        <p:sp>
          <p:nvSpPr>
            <p:cNvPr id="24" name="Freeform 24"/>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13538A">
                <a:alpha val="49804"/>
              </a:srgbClr>
            </a:solidFill>
          </p:spPr>
        </p:sp>
      </p:grpSp>
      <p:sp>
        <p:nvSpPr>
          <p:cNvPr id="33" name="TextBox 33"/>
          <p:cNvSpPr txBox="1"/>
          <p:nvPr/>
        </p:nvSpPr>
        <p:spPr>
          <a:xfrm>
            <a:off x="7913214" y="8406676"/>
            <a:ext cx="9455390" cy="1362710"/>
          </a:xfrm>
          <a:prstGeom prst="rect">
            <a:avLst/>
          </a:prstGeom>
        </p:spPr>
        <p:txBody>
          <a:bodyPr lIns="0" tIns="0" rIns="0" bIns="0" rtlCol="0" anchor="t">
            <a:spAutoFit/>
          </a:bodyPr>
          <a:lstStyle/>
          <a:p>
            <a:pPr marL="0" lvl="0" indent="0" algn="ctr">
              <a:lnSpc>
                <a:spcPts val="3640"/>
              </a:lnSpc>
            </a:pPr>
            <a:r>
              <a:rPr lang="en-US" sz="2600" spc="78">
                <a:solidFill>
                  <a:srgbClr val="191919"/>
                </a:solidFill>
                <a:latin typeface="Aileron"/>
                <a:ea typeface="Aileron"/>
                <a:cs typeface="Aileron"/>
                <a:sym typeface="Aileron"/>
              </a:rPr>
              <a:t>Each domain adds to the level of inclusion you offer. Consistent assessment by the disability community will ensure your programs meet the needs of all your athletes.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E5FC597-DBB0-78F9-D4F5-26C0903130E5}"/>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GRAIDs Application</a:t>
            </a:r>
          </a:p>
        </p:txBody>
      </p:sp>
      <p:grpSp>
        <p:nvGrpSpPr>
          <p:cNvPr id="6" name="Group 6" descr="Putting the process into practice"/>
          <p:cNvGrpSpPr/>
          <p:nvPr/>
        </p:nvGrpSpPr>
        <p:grpSpPr>
          <a:xfrm>
            <a:off x="3550138" y="1234872"/>
            <a:ext cx="11187724" cy="1039832"/>
            <a:chOff x="0" y="0"/>
            <a:chExt cx="14916965" cy="1386443"/>
          </a:xfrm>
        </p:grpSpPr>
        <p:sp>
          <p:nvSpPr>
            <p:cNvPr id="7" name="TextBox 7"/>
            <p:cNvSpPr txBox="1"/>
            <p:nvPr/>
          </p:nvSpPr>
          <p:spPr>
            <a:xfrm>
              <a:off x="0" y="807746"/>
              <a:ext cx="14916965" cy="578697"/>
            </a:xfrm>
            <a:prstGeom prst="rect">
              <a:avLst/>
            </a:prstGeom>
          </p:spPr>
          <p:txBody>
            <a:bodyPr lIns="0" tIns="0" rIns="0" bIns="0" rtlCol="0" anchor="t">
              <a:spAutoFit/>
            </a:bodyPr>
            <a:lstStyle/>
            <a:p>
              <a:pPr marL="0" lvl="0" indent="0" algn="ctr">
                <a:lnSpc>
                  <a:spcPts val="3640"/>
                </a:lnSpc>
              </a:pPr>
              <a:r>
                <a:rPr lang="en-US" sz="2600" spc="78">
                  <a:solidFill>
                    <a:srgbClr val="191919"/>
                  </a:solidFill>
                  <a:latin typeface="Aileron"/>
                  <a:ea typeface="Aileron"/>
                  <a:cs typeface="Aileron"/>
                  <a:sym typeface="Aileron"/>
                </a:rPr>
                <a:t>Putting the process into practice</a:t>
              </a:r>
            </a:p>
          </p:txBody>
        </p:sp>
        <p:sp>
          <p:nvSpPr>
            <p:cNvPr id="8" name="TextBox 8"/>
            <p:cNvSpPr txBox="1"/>
            <p:nvPr/>
          </p:nvSpPr>
          <p:spPr>
            <a:xfrm>
              <a:off x="0" y="-47625"/>
              <a:ext cx="14916965" cy="767969"/>
            </a:xfrm>
            <a:prstGeom prst="rect">
              <a:avLst/>
            </a:prstGeom>
          </p:spPr>
          <p:txBody>
            <a:bodyPr lIns="0" tIns="0" rIns="0" bIns="0" rtlCol="0" anchor="t">
              <a:spAutoFit/>
            </a:bodyPr>
            <a:lstStyle/>
            <a:p>
              <a:pPr marL="0" lvl="0" indent="0" algn="ctr">
                <a:lnSpc>
                  <a:spcPts val="4716"/>
                </a:lnSpc>
              </a:pPr>
              <a:r>
                <a:rPr lang="en-US" sz="3600" spc="107">
                  <a:solidFill>
                    <a:srgbClr val="191919"/>
                  </a:solidFill>
                  <a:latin typeface="Aileron Ultra-Bold"/>
                  <a:ea typeface="Aileron Ultra-Bold"/>
                  <a:cs typeface="Aileron Ultra-Bold"/>
                  <a:sym typeface="Aileron Ultra-Bold"/>
                </a:rPr>
                <a:t>GRAIDS APPLICATION</a:t>
              </a:r>
            </a:p>
          </p:txBody>
        </p:sp>
      </p:grpSp>
      <p:graphicFrame>
        <p:nvGraphicFramePr>
          <p:cNvPr id="2" name="Table 2"/>
          <p:cNvGraphicFramePr>
            <a:graphicFrameLocks noGrp="1"/>
          </p:cNvGraphicFramePr>
          <p:nvPr>
            <p:extLst>
              <p:ext uri="{D42A27DB-BD31-4B8C-83A1-F6EECF244321}">
                <p14:modId xmlns:p14="http://schemas.microsoft.com/office/powerpoint/2010/main" val="1719869530"/>
              </p:ext>
            </p:extLst>
          </p:nvPr>
        </p:nvGraphicFramePr>
        <p:xfrm>
          <a:off x="1066800" y="2403696"/>
          <a:ext cx="16192500" cy="5854612"/>
        </p:xfrm>
        <a:graphic>
          <a:graphicData uri="http://schemas.openxmlformats.org/drawingml/2006/table">
            <a:tbl>
              <a:tblPr firstRow="1"/>
              <a:tblGrid>
                <a:gridCol w="3238500">
                  <a:extLst>
                    <a:ext uri="{9D8B030D-6E8A-4147-A177-3AD203B41FA5}">
                      <a16:colId xmlns:a16="http://schemas.microsoft.com/office/drawing/2014/main" val="20000"/>
                    </a:ext>
                  </a:extLst>
                </a:gridCol>
                <a:gridCol w="3238500">
                  <a:extLst>
                    <a:ext uri="{9D8B030D-6E8A-4147-A177-3AD203B41FA5}">
                      <a16:colId xmlns:a16="http://schemas.microsoft.com/office/drawing/2014/main" val="20001"/>
                    </a:ext>
                  </a:extLst>
                </a:gridCol>
                <a:gridCol w="3238500">
                  <a:extLst>
                    <a:ext uri="{9D8B030D-6E8A-4147-A177-3AD203B41FA5}">
                      <a16:colId xmlns:a16="http://schemas.microsoft.com/office/drawing/2014/main" val="20002"/>
                    </a:ext>
                  </a:extLst>
                </a:gridCol>
                <a:gridCol w="3238500">
                  <a:extLst>
                    <a:ext uri="{9D8B030D-6E8A-4147-A177-3AD203B41FA5}">
                      <a16:colId xmlns:a16="http://schemas.microsoft.com/office/drawing/2014/main" val="20003"/>
                    </a:ext>
                  </a:extLst>
                </a:gridCol>
                <a:gridCol w="3238500">
                  <a:extLst>
                    <a:ext uri="{9D8B030D-6E8A-4147-A177-3AD203B41FA5}">
                      <a16:colId xmlns:a16="http://schemas.microsoft.com/office/drawing/2014/main" val="20004"/>
                    </a:ext>
                  </a:extLst>
                </a:gridCol>
              </a:tblGrid>
              <a:tr h="911137">
                <a:tc>
                  <a:txBody>
                    <a:bodyPr/>
                    <a:lstStyle/>
                    <a:p>
                      <a:pPr algn="ctr">
                        <a:lnSpc>
                          <a:spcPts val="2519"/>
                        </a:lnSpc>
                        <a:defRPr/>
                      </a:pPr>
                      <a:r>
                        <a:rPr lang="en-US" sz="1799" dirty="0">
                          <a:solidFill>
                            <a:schemeClr val="tx1"/>
                          </a:solidFill>
                          <a:latin typeface="Aileron Heavy"/>
                          <a:ea typeface="Aileron Heavy"/>
                          <a:cs typeface="Aileron Heavy"/>
                          <a:sym typeface="Aileron Heavy"/>
                        </a:rPr>
                        <a:t>Built Environment</a:t>
                      </a:r>
                      <a:endParaRPr lang="en-US" sz="1100" dirty="0">
                        <a:solidFill>
                          <a:schemeClr val="tx1"/>
                        </a:solidFill>
                      </a:endParaRPr>
                    </a:p>
                  </a:txBody>
                  <a:tcPr marL="171450" marR="171450" marT="171450" marB="17145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4FCDCC"/>
                    </a:solidFill>
                  </a:tcPr>
                </a:tc>
                <a:tc>
                  <a:txBody>
                    <a:bodyPr/>
                    <a:lstStyle/>
                    <a:p>
                      <a:pPr algn="ctr">
                        <a:lnSpc>
                          <a:spcPts val="2519"/>
                        </a:lnSpc>
                        <a:defRPr/>
                      </a:pPr>
                      <a:r>
                        <a:rPr lang="en-US" sz="1799" dirty="0">
                          <a:solidFill>
                            <a:schemeClr val="tx1"/>
                          </a:solidFill>
                          <a:latin typeface="Aileron Heavy"/>
                          <a:ea typeface="Aileron Heavy"/>
                          <a:cs typeface="Aileron Heavy"/>
                          <a:sym typeface="Aileron Heavy"/>
                        </a:rPr>
                        <a:t>Instruction</a:t>
                      </a:r>
                      <a:endParaRPr lang="en-US" sz="1100" dirty="0">
                        <a:solidFill>
                          <a:schemeClr val="tx1"/>
                        </a:solidFill>
                      </a:endParaRPr>
                    </a:p>
                  </a:txBody>
                  <a:tcPr marL="171450" marR="171450" marT="171450" marB="17145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18B6B4"/>
                    </a:solidFill>
                  </a:tcPr>
                </a:tc>
                <a:tc>
                  <a:txBody>
                    <a:bodyPr/>
                    <a:lstStyle/>
                    <a:p>
                      <a:pPr algn="ctr">
                        <a:lnSpc>
                          <a:spcPts val="2519"/>
                        </a:lnSpc>
                        <a:defRPr/>
                      </a:pPr>
                      <a:r>
                        <a:rPr lang="en-US" sz="1799" dirty="0">
                          <a:solidFill>
                            <a:schemeClr val="tx1"/>
                          </a:solidFill>
                          <a:latin typeface="Aileron Heavy"/>
                          <a:ea typeface="Aileron Heavy"/>
                          <a:cs typeface="Aileron Heavy"/>
                          <a:sym typeface="Aileron Heavy"/>
                        </a:rPr>
                        <a:t>Equipment &amp; Technology</a:t>
                      </a:r>
                      <a:endParaRPr lang="en-US" sz="1100" dirty="0">
                        <a:solidFill>
                          <a:schemeClr val="tx1"/>
                        </a:solidFill>
                      </a:endParaRPr>
                    </a:p>
                  </a:txBody>
                  <a:tcPr marL="171450" marR="171450" marT="171450" marB="17145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37C9EF"/>
                    </a:solidFill>
                  </a:tcPr>
                </a:tc>
                <a:tc>
                  <a:txBody>
                    <a:bodyPr/>
                    <a:lstStyle/>
                    <a:p>
                      <a:pPr algn="ctr">
                        <a:lnSpc>
                          <a:spcPts val="2519"/>
                        </a:lnSpc>
                        <a:defRPr/>
                      </a:pPr>
                      <a:r>
                        <a:rPr lang="en-US" sz="1799" dirty="0">
                          <a:solidFill>
                            <a:schemeClr val="tx1"/>
                          </a:solidFill>
                          <a:latin typeface="Aileron Bold"/>
                          <a:ea typeface="Aileron Bold"/>
                          <a:cs typeface="Aileron Bold"/>
                          <a:sym typeface="Aileron Bold"/>
                        </a:rPr>
                        <a:t>Services</a:t>
                      </a:r>
                      <a:endParaRPr lang="en-US" sz="1100" dirty="0">
                        <a:solidFill>
                          <a:schemeClr val="tx1"/>
                        </a:solidFill>
                      </a:endParaRPr>
                    </a:p>
                  </a:txBody>
                  <a:tcPr marL="171450" marR="171450" marT="171450" marB="17145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2C92D5"/>
                    </a:solidFill>
                  </a:tcPr>
                </a:tc>
                <a:tc>
                  <a:txBody>
                    <a:bodyPr/>
                    <a:lstStyle/>
                    <a:p>
                      <a:pPr algn="ctr">
                        <a:lnSpc>
                          <a:spcPts val="2519"/>
                        </a:lnSpc>
                        <a:defRPr/>
                      </a:pPr>
                      <a:r>
                        <a:rPr lang="en-US" sz="1799" dirty="0">
                          <a:solidFill>
                            <a:schemeClr val="tx1"/>
                          </a:solidFill>
                          <a:latin typeface="Aileron Heavy"/>
                          <a:ea typeface="Aileron Heavy"/>
                          <a:cs typeface="Aileron Heavy"/>
                          <a:sym typeface="Aileron Heavy"/>
                        </a:rPr>
                        <a:t>Policy</a:t>
                      </a:r>
                      <a:endParaRPr lang="en-US" sz="1100" dirty="0">
                        <a:solidFill>
                          <a:schemeClr val="tx1"/>
                        </a:solidFill>
                      </a:endParaRPr>
                    </a:p>
                  </a:txBody>
                  <a:tcPr marL="171450" marR="171450" marT="171450" marB="17145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0000"/>
                  </a:ext>
                </a:extLst>
              </a:tr>
              <a:tr h="923925">
                <a:tc>
                  <a:txBody>
                    <a:bodyPr/>
                    <a:lstStyle/>
                    <a:p>
                      <a:pPr algn="ctr">
                        <a:lnSpc>
                          <a:spcPts val="2100"/>
                        </a:lnSpc>
                        <a:defRPr/>
                      </a:pPr>
                      <a:r>
                        <a:rPr lang="en-US" sz="1500">
                          <a:solidFill>
                            <a:srgbClr val="191919"/>
                          </a:solidFill>
                          <a:latin typeface="Canva Sans Bold"/>
                          <a:ea typeface="Canva Sans Bold"/>
                          <a:cs typeface="Canva Sans Bold"/>
                          <a:sym typeface="Canva Sans Bold"/>
                        </a:rPr>
                        <a:t>Accessible pathway from parking lot to practice space.</a:t>
                      </a:r>
                      <a:endParaRPr lang="en-US" sz="1100"/>
                    </a:p>
                  </a:txBody>
                  <a:tcPr marL="171450" marR="171450" marT="171450" marB="171450" anchor="ctr">
                    <a:lnL w="0" cap="flat" cmpd="sng" algn="ctr">
                      <a:solidFill>
                        <a:srgbClr val="CCCCCC"/>
                      </a:solidFill>
                      <a:prstDash val="solid"/>
                      <a:round/>
                      <a:headEnd type="none" w="med" len="med"/>
                      <a:tailEnd type="none" w="med" len="med"/>
                    </a:lnL>
                    <a:lnR w="28575" cap="flat" cmpd="sng" algn="ctr">
                      <a:solidFill>
                        <a:srgbClr val="FFFFFF"/>
                      </a:solidFill>
                      <a:prstDash val="solid"/>
                      <a:round/>
                      <a:headEnd type="none" w="med" len="med"/>
                      <a:tailEnd type="none" w="med" len="med"/>
                    </a:lnR>
                    <a:lnT w="0" cap="flat" cmpd="sng" algn="ctr">
                      <a:solidFill>
                        <a:srgbClr val="CCCCCC"/>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All staff completed disability education training</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0" cap="flat" cmpd="sng" algn="ctr">
                      <a:solidFill>
                        <a:srgbClr val="CCCCCC"/>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Accessible sport equipment is available/ used</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0" cap="flat" cmpd="sng" algn="ctr">
                      <a:solidFill>
                        <a:srgbClr val="CCCCCC"/>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Provide accessible transportation if team travels</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0" cap="flat" cmpd="sng" algn="ctr">
                      <a:solidFill>
                        <a:srgbClr val="CCCCCC"/>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Require all staff to take disability trainings</a:t>
                      </a:r>
                      <a:endParaRPr lang="en-US" sz="1100"/>
                    </a:p>
                  </a:txBody>
                  <a:tcPr marL="171450" marR="171450" marT="171450" marB="171450" anchor="ctr">
                    <a:lnL w="28575" cap="flat" cmpd="sng" algn="ctr">
                      <a:solidFill>
                        <a:srgbClr val="FFFFFF"/>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extLst>
                  <a:ext uri="{0D108BD9-81ED-4DB2-BD59-A6C34878D82A}">
                    <a16:rowId xmlns:a16="http://schemas.microsoft.com/office/drawing/2014/main" val="10001"/>
                  </a:ext>
                </a:extLst>
              </a:tr>
              <a:tr h="942975">
                <a:tc>
                  <a:txBody>
                    <a:bodyPr/>
                    <a:lstStyle/>
                    <a:p>
                      <a:pPr algn="ctr">
                        <a:lnSpc>
                          <a:spcPts val="2100"/>
                        </a:lnSpc>
                        <a:defRPr/>
                      </a:pPr>
                      <a:r>
                        <a:rPr lang="en-US" sz="1500">
                          <a:solidFill>
                            <a:srgbClr val="191919"/>
                          </a:solidFill>
                          <a:latin typeface="Canva Sans Bold"/>
                          <a:ea typeface="Canva Sans Bold"/>
                          <a:cs typeface="Canva Sans Bold"/>
                          <a:sym typeface="Canva Sans Bold"/>
                        </a:rPr>
                        <a:t>Accessible sport court or field.</a:t>
                      </a:r>
                      <a:endParaRPr lang="en-US" sz="1100"/>
                    </a:p>
                  </a:txBody>
                  <a:tcPr marL="171450" marR="171450" marT="171450" marB="171450" anchor="ctr">
                    <a:lnL w="0" cap="flat" cmpd="sng" algn="ctr">
                      <a:solidFill>
                        <a:srgbClr val="CCCCCC"/>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Staff use inclusive terminology</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Sport specific mobility devices</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Provide interpreter if one is requested.</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Website and registration accessibility required.</a:t>
                      </a:r>
                      <a:endParaRPr lang="en-US" sz="1100"/>
                    </a:p>
                  </a:txBody>
                  <a:tcPr marL="171450" marR="171450" marT="171450" marB="171450" anchor="ctr">
                    <a:lnL w="28575" cap="flat" cmpd="sng" algn="ctr">
                      <a:solidFill>
                        <a:srgbClr val="FFFFFF"/>
                      </a:solidFill>
                      <a:prstDash val="solid"/>
                      <a:round/>
                      <a:headEnd type="none" w="med" len="med"/>
                      <a:tailEnd type="none" w="med" len="med"/>
                    </a:lnL>
                    <a:lnR w="0" cap="flat" cmpd="sng" algn="ctr">
                      <a:solidFill>
                        <a:srgbClr val="CCCCCC"/>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extLst>
                  <a:ext uri="{0D108BD9-81ED-4DB2-BD59-A6C34878D82A}">
                    <a16:rowId xmlns:a16="http://schemas.microsoft.com/office/drawing/2014/main" val="10002"/>
                  </a:ext>
                </a:extLst>
              </a:tr>
              <a:tr h="942975">
                <a:tc>
                  <a:txBody>
                    <a:bodyPr/>
                    <a:lstStyle/>
                    <a:p>
                      <a:pPr algn="ctr">
                        <a:lnSpc>
                          <a:spcPts val="2100"/>
                        </a:lnSpc>
                        <a:defRPr/>
                      </a:pPr>
                      <a:r>
                        <a:rPr lang="en-US" sz="1500">
                          <a:solidFill>
                            <a:srgbClr val="191919"/>
                          </a:solidFill>
                          <a:latin typeface="Canva Sans Bold"/>
                          <a:ea typeface="Canva Sans Bold"/>
                          <a:cs typeface="Canva Sans Bold"/>
                          <a:sym typeface="Canva Sans Bold"/>
                        </a:rPr>
                        <a:t>Accessible restrooms</a:t>
                      </a:r>
                      <a:endParaRPr lang="en-US" sz="1100"/>
                    </a:p>
                  </a:txBody>
                  <a:tcPr marL="171450" marR="171450" marT="171450" marB="171450" anchor="ctr">
                    <a:lnL w="0" cap="flat" cmpd="sng" algn="ctr">
                      <a:solidFill>
                        <a:srgbClr val="CCCCCC"/>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Staff provide sport specific adaptations</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Accessible web-based platforms</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Disability depicted in promotional material</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Hire coaches with a disability</a:t>
                      </a:r>
                      <a:endParaRPr lang="en-US" sz="1100"/>
                    </a:p>
                  </a:txBody>
                  <a:tcPr marL="171450" marR="171450" marT="171450" marB="171450" anchor="ctr">
                    <a:lnL w="28575" cap="flat" cmpd="sng" algn="ctr">
                      <a:solidFill>
                        <a:srgbClr val="FFFFFF"/>
                      </a:solidFill>
                      <a:prstDash val="solid"/>
                      <a:round/>
                      <a:headEnd type="none" w="med" len="med"/>
                      <a:tailEnd type="none" w="med" len="med"/>
                    </a:lnL>
                    <a:lnR w="0" cap="flat" cmpd="sng" algn="ctr">
                      <a:solidFill>
                        <a:srgbClr val="CCCCCC"/>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extLst>
                  <a:ext uri="{0D108BD9-81ED-4DB2-BD59-A6C34878D82A}">
                    <a16:rowId xmlns:a16="http://schemas.microsoft.com/office/drawing/2014/main" val="10003"/>
                  </a:ext>
                </a:extLst>
              </a:tr>
              <a:tr h="1209675">
                <a:tc>
                  <a:txBody>
                    <a:bodyPr/>
                    <a:lstStyle/>
                    <a:p>
                      <a:pPr algn="ctr">
                        <a:lnSpc>
                          <a:spcPts val="2100"/>
                        </a:lnSpc>
                        <a:defRPr/>
                      </a:pPr>
                      <a:r>
                        <a:rPr lang="en-US" sz="1500">
                          <a:solidFill>
                            <a:srgbClr val="191919"/>
                          </a:solidFill>
                          <a:latin typeface="Canva Sans Bold"/>
                          <a:ea typeface="Canva Sans Bold"/>
                          <a:cs typeface="Canva Sans Bold"/>
                          <a:sym typeface="Canva Sans Bold"/>
                        </a:rPr>
                        <a:t> Accessible water fountains</a:t>
                      </a:r>
                      <a:endParaRPr lang="en-US" sz="1100"/>
                    </a:p>
                  </a:txBody>
                  <a:tcPr marL="171450" marR="171450" marT="171450" marB="171450" anchor="ctr">
                    <a:lnL w="0" cap="flat" cmpd="sng" algn="ctr">
                      <a:solidFill>
                        <a:srgbClr val="CCCCCC"/>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Have coaches consider using the Universal  Design for Learning.</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Accessible registration forms</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Provide inclusive and or adapted sports.</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Embed access and inclusion in everything. </a:t>
                      </a:r>
                      <a:endParaRPr lang="en-US" sz="1100"/>
                    </a:p>
                  </a:txBody>
                  <a:tcPr marL="171450" marR="171450" marT="171450" marB="171450" anchor="ctr">
                    <a:lnL w="28575" cap="flat" cmpd="sng" algn="ctr">
                      <a:solidFill>
                        <a:srgbClr val="FFFFFF"/>
                      </a:solidFill>
                      <a:prstDash val="solid"/>
                      <a:round/>
                      <a:headEnd type="none" w="med" len="med"/>
                      <a:tailEnd type="none" w="med" len="med"/>
                    </a:lnL>
                    <a:lnR w="0" cap="flat" cmpd="sng" algn="ctr">
                      <a:solidFill>
                        <a:srgbClr val="CCCCCC"/>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4F4F4"/>
                    </a:solidFill>
                  </a:tcPr>
                </a:tc>
                <a:extLst>
                  <a:ext uri="{0D108BD9-81ED-4DB2-BD59-A6C34878D82A}">
                    <a16:rowId xmlns:a16="http://schemas.microsoft.com/office/drawing/2014/main" val="10004"/>
                  </a:ext>
                </a:extLst>
              </a:tr>
              <a:tr h="923925">
                <a:tc>
                  <a:txBody>
                    <a:bodyPr/>
                    <a:lstStyle/>
                    <a:p>
                      <a:pPr algn="ctr">
                        <a:lnSpc>
                          <a:spcPts val="2100"/>
                        </a:lnSpc>
                        <a:defRPr/>
                      </a:pPr>
                      <a:r>
                        <a:rPr lang="en-US" sz="1500">
                          <a:solidFill>
                            <a:srgbClr val="191919"/>
                          </a:solidFill>
                          <a:latin typeface="Canva Sans Bold"/>
                          <a:ea typeface="Canva Sans Bold"/>
                          <a:cs typeface="Canva Sans Bold"/>
                          <a:sym typeface="Canva Sans Bold"/>
                        </a:rPr>
                        <a:t>Accessible spectator viewing</a:t>
                      </a:r>
                      <a:endParaRPr lang="en-US" sz="1100"/>
                    </a:p>
                  </a:txBody>
                  <a:tcPr marL="171450" marR="171450" marT="171450" marB="171450" anchor="ctr">
                    <a:lnL w="0" cap="flat" cmpd="sng" algn="ctr">
                      <a:solidFill>
                        <a:srgbClr val="CCCCCC"/>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F4F4F4"/>
                    </a:solidFill>
                  </a:tcPr>
                </a:tc>
                <a:tc>
                  <a:txBody>
                    <a:bodyPr/>
                    <a:lstStyle/>
                    <a:p>
                      <a:pPr algn="ctr">
                        <a:lnSpc>
                          <a:spcPts val="2100"/>
                        </a:lnSpc>
                        <a:defRPr/>
                      </a:pP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F4F4F4"/>
                    </a:solidFill>
                  </a:tcPr>
                </a:tc>
                <a:tc>
                  <a:txBody>
                    <a:bodyPr/>
                    <a:lstStyle/>
                    <a:p>
                      <a:pPr algn="ctr">
                        <a:lnSpc>
                          <a:spcPts val="2100"/>
                        </a:lnSpc>
                        <a:defRPr/>
                      </a:pPr>
                      <a:r>
                        <a:rPr lang="en-US" sz="1500">
                          <a:solidFill>
                            <a:srgbClr val="191919"/>
                          </a:solidFill>
                          <a:latin typeface="Canva Sans Bold"/>
                          <a:ea typeface="Canva Sans Bold"/>
                          <a:cs typeface="Canva Sans Bold"/>
                          <a:sym typeface="Canva Sans Bold"/>
                        </a:rPr>
                        <a:t>Closed captioning used on game video or other video</a:t>
                      </a: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F4F4F4"/>
                    </a:solidFill>
                  </a:tcPr>
                </a:tc>
                <a:tc>
                  <a:txBody>
                    <a:bodyPr/>
                    <a:lstStyle/>
                    <a:p>
                      <a:pPr algn="ctr">
                        <a:lnSpc>
                          <a:spcPts val="2100"/>
                        </a:lnSpc>
                        <a:defRPr/>
                      </a:pPr>
                      <a:endParaRPr lang="en-US" sz="1100"/>
                    </a:p>
                  </a:txBody>
                  <a:tcPr marL="171450" marR="171450" marT="171450" marB="17145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F4F4F4"/>
                    </a:solidFill>
                  </a:tcPr>
                </a:tc>
                <a:tc>
                  <a:txBody>
                    <a:bodyPr/>
                    <a:lstStyle/>
                    <a:p>
                      <a:pPr algn="ctr">
                        <a:lnSpc>
                          <a:spcPts val="2100"/>
                        </a:lnSpc>
                        <a:defRPr/>
                      </a:pPr>
                      <a:endParaRPr lang="en-US" sz="1100" dirty="0"/>
                    </a:p>
                  </a:txBody>
                  <a:tcPr marL="171450" marR="171450" marT="171450" marB="171450" anchor="ctr">
                    <a:lnL w="28575" cap="flat" cmpd="sng" algn="ctr">
                      <a:solidFill>
                        <a:srgbClr val="FFFFFF"/>
                      </a:solidFill>
                      <a:prstDash val="solid"/>
                      <a:round/>
                      <a:headEnd type="none" w="med" len="med"/>
                      <a:tailEnd type="none" w="med" len="med"/>
                    </a:lnL>
                    <a:lnR w="0" cap="flat" cmpd="sng" algn="ctr">
                      <a:solidFill>
                        <a:srgbClr val="CCCCCC"/>
                      </a:solidFill>
                      <a:prstDash val="solid"/>
                      <a:round/>
                      <a:headEnd type="none" w="med" len="med"/>
                      <a:tailEnd type="none" w="med" len="med"/>
                    </a:lnR>
                    <a:lnT w="28575" cap="flat" cmpd="sng" algn="ctr">
                      <a:solidFill>
                        <a:srgbClr val="FFFFFF"/>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F4F4F4"/>
                    </a:solidFill>
                  </a:tcPr>
                </a:tc>
                <a:extLst>
                  <a:ext uri="{0D108BD9-81ED-4DB2-BD59-A6C34878D82A}">
                    <a16:rowId xmlns:a16="http://schemas.microsoft.com/office/drawing/2014/main" val="10005"/>
                  </a:ext>
                </a:extLst>
              </a:tr>
            </a:tbl>
          </a:graphicData>
        </a:graphic>
      </p:graphicFrame>
      <p:grpSp>
        <p:nvGrpSpPr>
          <p:cNvPr id="3" name="Group 3" descr="What ways can you think of to make your program more inclusive ?&#10;"/>
          <p:cNvGrpSpPr/>
          <p:nvPr/>
        </p:nvGrpSpPr>
        <p:grpSpPr>
          <a:xfrm>
            <a:off x="1028700" y="8836441"/>
            <a:ext cx="16230600" cy="771525"/>
            <a:chOff x="0" y="0"/>
            <a:chExt cx="24060912" cy="1143741"/>
          </a:xfrm>
        </p:grpSpPr>
        <p:sp>
          <p:nvSpPr>
            <p:cNvPr id="4" name="Freeform 4"/>
            <p:cNvSpPr/>
            <p:nvPr/>
          </p:nvSpPr>
          <p:spPr>
            <a:xfrm>
              <a:off x="0" y="0"/>
              <a:ext cx="24060911" cy="1143741"/>
            </a:xfrm>
            <a:custGeom>
              <a:avLst/>
              <a:gdLst/>
              <a:ahLst/>
              <a:cxnLst/>
              <a:rect l="l" t="t" r="r" b="b"/>
              <a:pathLst>
                <a:path w="24060911" h="1143741">
                  <a:moveTo>
                    <a:pt x="0" y="0"/>
                  </a:moveTo>
                  <a:lnTo>
                    <a:pt x="24060911" y="0"/>
                  </a:lnTo>
                  <a:lnTo>
                    <a:pt x="24060911" y="1143741"/>
                  </a:lnTo>
                  <a:lnTo>
                    <a:pt x="0" y="1143741"/>
                  </a:lnTo>
                  <a:close/>
                </a:path>
              </a:pathLst>
            </a:custGeom>
            <a:solidFill>
              <a:srgbClr val="F4F4F4"/>
            </a:solidFill>
            <a:ln cap="sq">
              <a:noFill/>
              <a:prstDash val="sysDot"/>
              <a:miter/>
            </a:ln>
          </p:spPr>
        </p:sp>
        <p:sp>
          <p:nvSpPr>
            <p:cNvPr id="5" name="TextBox 5"/>
            <p:cNvSpPr txBox="1"/>
            <p:nvPr/>
          </p:nvSpPr>
          <p:spPr>
            <a:xfrm>
              <a:off x="0" y="-38100"/>
              <a:ext cx="24060912" cy="1181841"/>
            </a:xfrm>
            <a:prstGeom prst="rect">
              <a:avLst/>
            </a:prstGeom>
          </p:spPr>
          <p:txBody>
            <a:bodyPr lIns="254000" tIns="254000" rIns="254000" bIns="254000" rtlCol="0" anchor="ctr"/>
            <a:lstStyle/>
            <a:p>
              <a:pPr algn="ctr">
                <a:lnSpc>
                  <a:spcPts val="3079"/>
                </a:lnSpc>
              </a:pPr>
              <a:r>
                <a:rPr lang="en-US" sz="2199" dirty="0">
                  <a:solidFill>
                    <a:srgbClr val="191919"/>
                  </a:solidFill>
                  <a:latin typeface="Aileron Bold"/>
                  <a:ea typeface="Aileron Bold"/>
                  <a:cs typeface="Aileron Bold"/>
                  <a:sym typeface="Aileron Bold"/>
                </a:rPr>
                <a:t>What ways can you think of to make your program more inclusive ?</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6965012-16B1-444A-512F-F2306ECEE550}"/>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Thank you!</a:t>
            </a:r>
          </a:p>
        </p:txBody>
      </p:sp>
      <p:sp>
        <p:nvSpPr>
          <p:cNvPr id="2" name="AutoShape 2">
            <a:extLst>
              <a:ext uri="{C183D7F6-B498-43B3-948B-1728B52AA6E4}">
                <adec:decorative xmlns:adec="http://schemas.microsoft.com/office/drawing/2017/decorative" val="1"/>
              </a:ext>
            </a:extLst>
          </p:cNvPr>
          <p:cNvSpPr/>
          <p:nvPr/>
        </p:nvSpPr>
        <p:spPr>
          <a:xfrm>
            <a:off x="12935603" y="0"/>
            <a:ext cx="5352397" cy="10287000"/>
          </a:xfrm>
          <a:prstGeom prst="rect">
            <a:avLst/>
          </a:prstGeom>
          <a:solidFill>
            <a:srgbClr val="2C92D5"/>
          </a:solidFill>
        </p:spPr>
      </p:sp>
      <p:sp>
        <p:nvSpPr>
          <p:cNvPr id="3" name="Freeform 3">
            <a:extLst>
              <a:ext uri="{C183D7F6-B498-43B3-948B-1728B52AA6E4}">
                <adec:decorative xmlns:adec="http://schemas.microsoft.com/office/drawing/2017/decorative" val="1"/>
              </a:ext>
            </a:extLst>
          </p:cNvPr>
          <p:cNvSpPr/>
          <p:nvPr/>
        </p:nvSpPr>
        <p:spPr>
          <a:xfrm>
            <a:off x="0" y="380799"/>
            <a:ext cx="16971763" cy="9525402"/>
          </a:xfrm>
          <a:custGeom>
            <a:avLst/>
            <a:gdLst/>
            <a:ahLst/>
            <a:cxnLst/>
            <a:rect l="l" t="t" r="r" b="b"/>
            <a:pathLst>
              <a:path w="16971763" h="9525402">
                <a:moveTo>
                  <a:pt x="0" y="0"/>
                </a:moveTo>
                <a:lnTo>
                  <a:pt x="16971763" y="0"/>
                </a:lnTo>
                <a:lnTo>
                  <a:pt x="16971763" y="9525402"/>
                </a:lnTo>
                <a:lnTo>
                  <a:pt x="0" y="9525402"/>
                </a:lnTo>
                <a:lnTo>
                  <a:pt x="0" y="0"/>
                </a:lnTo>
                <a:close/>
              </a:path>
            </a:pathLst>
          </a:custGeom>
          <a:blipFill>
            <a:blip r:embed="rId2"/>
            <a:stretch>
              <a:fillRect/>
            </a:stretch>
          </a:blipFill>
        </p:spPr>
      </p:sp>
      <p:sp>
        <p:nvSpPr>
          <p:cNvPr id="7" name="Freeform 7" descr="Logo for Lakeshore"/>
          <p:cNvSpPr/>
          <p:nvPr/>
        </p:nvSpPr>
        <p:spPr>
          <a:xfrm>
            <a:off x="5754233" y="4339955"/>
            <a:ext cx="3778831" cy="1607089"/>
          </a:xfrm>
          <a:custGeom>
            <a:avLst/>
            <a:gdLst/>
            <a:ahLst/>
            <a:cxnLst/>
            <a:rect l="l" t="t" r="r" b="b"/>
            <a:pathLst>
              <a:path w="3778831" h="1607089">
                <a:moveTo>
                  <a:pt x="0" y="0"/>
                </a:moveTo>
                <a:lnTo>
                  <a:pt x="3778831" y="0"/>
                </a:lnTo>
                <a:lnTo>
                  <a:pt x="3778831" y="1607090"/>
                </a:lnTo>
                <a:lnTo>
                  <a:pt x="0" y="1607090"/>
                </a:lnTo>
                <a:lnTo>
                  <a:pt x="0" y="0"/>
                </a:lnTo>
                <a:close/>
              </a:path>
            </a:pathLst>
          </a:custGeom>
          <a:blipFill>
            <a:blip r:embed="rId3"/>
            <a:stretch>
              <a:fillRect/>
            </a:stretch>
          </a:blipFill>
        </p:spPr>
      </p:sp>
      <p:grpSp>
        <p:nvGrpSpPr>
          <p:cNvPr id="9" name="Group 9" descr="For more information contact Kelly Bonner at KellyB@lakeshore.org"/>
          <p:cNvGrpSpPr/>
          <p:nvPr/>
        </p:nvGrpSpPr>
        <p:grpSpPr>
          <a:xfrm>
            <a:off x="1078865" y="7904420"/>
            <a:ext cx="7330254" cy="1353880"/>
            <a:chOff x="0" y="0"/>
            <a:chExt cx="9773672" cy="1805173"/>
          </a:xfrm>
        </p:grpSpPr>
        <p:sp>
          <p:nvSpPr>
            <p:cNvPr id="10" name="TextBox 10"/>
            <p:cNvSpPr txBox="1"/>
            <p:nvPr/>
          </p:nvSpPr>
          <p:spPr>
            <a:xfrm>
              <a:off x="0" y="-47625"/>
              <a:ext cx="9773672" cy="767969"/>
            </a:xfrm>
            <a:prstGeom prst="rect">
              <a:avLst/>
            </a:prstGeom>
          </p:spPr>
          <p:txBody>
            <a:bodyPr lIns="0" tIns="0" rIns="0" bIns="0" rtlCol="0" anchor="t">
              <a:spAutoFit/>
            </a:bodyPr>
            <a:lstStyle/>
            <a:p>
              <a:pPr algn="l">
                <a:lnSpc>
                  <a:spcPts val="4716"/>
                </a:lnSpc>
              </a:pPr>
              <a:r>
                <a:rPr lang="en-US" sz="3600" spc="107">
                  <a:solidFill>
                    <a:srgbClr val="2C92D5"/>
                  </a:solidFill>
                  <a:latin typeface="Aileron Ultra-Bold"/>
                  <a:ea typeface="Aileron Ultra-Bold"/>
                  <a:cs typeface="Aileron Ultra-Bold"/>
                  <a:sym typeface="Aileron Ultra-Bold"/>
                </a:rPr>
                <a:t>For More Information  Contact:</a:t>
              </a:r>
            </a:p>
          </p:txBody>
        </p:sp>
        <p:sp>
          <p:nvSpPr>
            <p:cNvPr id="11" name="TextBox 11" descr="For more information contact Kelly Bonner at KellyB@lakeshore.org"/>
            <p:cNvSpPr txBox="1"/>
            <p:nvPr/>
          </p:nvSpPr>
          <p:spPr>
            <a:xfrm>
              <a:off x="0" y="1226476"/>
              <a:ext cx="9773672" cy="578697"/>
            </a:xfrm>
            <a:prstGeom prst="rect">
              <a:avLst/>
            </a:prstGeom>
          </p:spPr>
          <p:txBody>
            <a:bodyPr lIns="0" tIns="0" rIns="0" bIns="0" rtlCol="0" anchor="t">
              <a:spAutoFit/>
            </a:bodyPr>
            <a:lstStyle/>
            <a:p>
              <a:pPr marL="0" lvl="0" indent="0" algn="l">
                <a:lnSpc>
                  <a:spcPts val="3640"/>
                </a:lnSpc>
              </a:pPr>
              <a:r>
                <a:rPr lang="en-US" sz="2600" spc="78" dirty="0">
                  <a:solidFill>
                    <a:srgbClr val="191919"/>
                  </a:solidFill>
                  <a:latin typeface="Aileron"/>
                  <a:ea typeface="Aileron"/>
                  <a:cs typeface="Aileron"/>
                  <a:sym typeface="Aileron"/>
                </a:rPr>
                <a:t>Kelly Bonner  KellyB@lakeshore.org </a:t>
              </a:r>
            </a:p>
          </p:txBody>
        </p:sp>
      </p:grpSp>
      <p:sp>
        <p:nvSpPr>
          <p:cNvPr id="4" name="Freeform 4" descr="Athlete in a racing wheelchair racing on a track"/>
          <p:cNvSpPr/>
          <p:nvPr/>
        </p:nvSpPr>
        <p:spPr>
          <a:xfrm>
            <a:off x="9533064" y="2202259"/>
            <a:ext cx="6471920" cy="7280910"/>
          </a:xfrm>
          <a:custGeom>
            <a:avLst/>
            <a:gdLst/>
            <a:ahLst/>
            <a:cxnLst/>
            <a:rect l="l" t="t" r="r" b="b"/>
            <a:pathLst>
              <a:path w="6471920" h="7280910">
                <a:moveTo>
                  <a:pt x="0" y="0"/>
                </a:moveTo>
                <a:lnTo>
                  <a:pt x="6471920" y="0"/>
                </a:lnTo>
                <a:lnTo>
                  <a:pt x="6471920" y="7280910"/>
                </a:lnTo>
                <a:lnTo>
                  <a:pt x="0" y="7280910"/>
                </a:lnTo>
                <a:lnTo>
                  <a:pt x="0" y="0"/>
                </a:lnTo>
                <a:close/>
              </a:path>
            </a:pathLst>
          </a:custGeom>
          <a:blipFill>
            <a:blip r:embed="rId4"/>
            <a:stretch>
              <a:fillRect l="-34427" r="-34427"/>
            </a:stretch>
          </a:blipFill>
        </p:spPr>
      </p:sp>
      <p:sp>
        <p:nvSpPr>
          <p:cNvPr id="5" name="TextBox 5">
            <a:extLst>
              <a:ext uri="{C183D7F6-B498-43B3-948B-1728B52AA6E4}">
                <adec:decorative xmlns:adec="http://schemas.microsoft.com/office/drawing/2017/decorative" val="1"/>
              </a:ext>
            </a:extLst>
          </p:cNvPr>
          <p:cNvSpPr txBox="1"/>
          <p:nvPr/>
        </p:nvSpPr>
        <p:spPr>
          <a:xfrm rot="5400000">
            <a:off x="15067715" y="7047548"/>
            <a:ext cx="4114800" cy="306705"/>
          </a:xfrm>
          <a:prstGeom prst="rect">
            <a:avLst/>
          </a:prstGeom>
        </p:spPr>
        <p:txBody>
          <a:bodyPr lIns="0" tIns="0" rIns="0" bIns="0" rtlCol="0" anchor="t">
            <a:spAutoFit/>
          </a:bodyPr>
          <a:lstStyle/>
          <a:p>
            <a:pPr algn="r">
              <a:lnSpc>
                <a:spcPts val="2520"/>
              </a:lnSpc>
            </a:pPr>
            <a:r>
              <a:rPr lang="en-US" sz="1800" spc="179">
                <a:solidFill>
                  <a:srgbClr val="FFFFFF"/>
                </a:solidFill>
                <a:latin typeface="Aileron"/>
                <a:ea typeface="Aileron"/>
                <a:cs typeface="Aileron"/>
                <a:sym typeface="Aileron"/>
              </a:rPr>
              <a:t>The Power of Inclusion</a:t>
            </a:r>
          </a:p>
        </p:txBody>
      </p:sp>
      <p:sp>
        <p:nvSpPr>
          <p:cNvPr id="6" name="AutoShape 6">
            <a:extLst>
              <a:ext uri="{C183D7F6-B498-43B3-948B-1728B52AA6E4}">
                <adec:decorative xmlns:adec="http://schemas.microsoft.com/office/drawing/2017/decorative" val="1"/>
              </a:ext>
            </a:extLst>
          </p:cNvPr>
          <p:cNvSpPr/>
          <p:nvPr/>
        </p:nvSpPr>
        <p:spPr>
          <a:xfrm rot="-5400000">
            <a:off x="14433028" y="2695901"/>
            <a:ext cx="5429902" cy="0"/>
          </a:xfrm>
          <a:prstGeom prst="line">
            <a:avLst/>
          </a:prstGeom>
          <a:ln w="38100" cap="flat">
            <a:solidFill>
              <a:srgbClr val="FFFFFF"/>
            </a:solidFill>
            <a:prstDash val="solid"/>
            <a:headEnd type="none" w="sm" len="sm"/>
            <a:tailEnd type="none" w="sm" len="sm"/>
          </a:ln>
        </p:spPr>
      </p:sp>
      <p:sp>
        <p:nvSpPr>
          <p:cNvPr id="8" name="TextBox 8">
            <a:extLst>
              <a:ext uri="{C183D7F6-B498-43B3-948B-1728B52AA6E4}">
                <adec:decorative xmlns:adec="http://schemas.microsoft.com/office/drawing/2017/decorative" val="1"/>
              </a:ext>
            </a:extLst>
          </p:cNvPr>
          <p:cNvSpPr txBox="1"/>
          <p:nvPr/>
        </p:nvSpPr>
        <p:spPr>
          <a:xfrm>
            <a:off x="868466" y="2781753"/>
            <a:ext cx="7380419" cy="923925"/>
          </a:xfrm>
          <a:prstGeom prst="rect">
            <a:avLst/>
          </a:prstGeom>
        </p:spPr>
        <p:txBody>
          <a:bodyPr lIns="0" tIns="0" rIns="0" bIns="0" rtlCol="0" anchor="t">
            <a:spAutoFit/>
          </a:bodyPr>
          <a:lstStyle/>
          <a:p>
            <a:pPr algn="l">
              <a:lnSpc>
                <a:spcPts val="7200"/>
              </a:lnSpc>
            </a:pPr>
            <a:r>
              <a:rPr lang="en-US" sz="6000" spc="359">
                <a:solidFill>
                  <a:srgbClr val="191919"/>
                </a:solidFill>
                <a:latin typeface="Aileron Heavy"/>
                <a:ea typeface="Aileron Heavy"/>
                <a:cs typeface="Aileron Heavy"/>
                <a:sym typeface="Aileron Heavy"/>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1245</Words>
  <Application>Microsoft Office PowerPoint</Application>
  <PresentationFormat>Custom</PresentationFormat>
  <Paragraphs>150</Paragraphs>
  <Slides>11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Aileron Bold</vt:lpstr>
      <vt:lpstr>Aileron Heavy</vt:lpstr>
      <vt:lpstr>Aileron</vt:lpstr>
      <vt:lpstr>TT Masters</vt:lpstr>
      <vt:lpstr>Canva Sans Bold</vt:lpstr>
      <vt:lpstr>Canva Sans</vt:lpstr>
      <vt:lpstr>Aileron Ultra-Bold</vt:lpstr>
      <vt:lpstr>Arial</vt:lpstr>
      <vt:lpstr>Calibri</vt:lpstr>
      <vt:lpstr>Office Theme</vt:lpstr>
      <vt:lpstr>GRAIDs</vt:lpstr>
      <vt:lpstr>Reality for Kids with a Disability</vt:lpstr>
      <vt:lpstr>GRAIDs Domains</vt:lpstr>
      <vt:lpstr>GRAIDs Domains Continued</vt:lpstr>
      <vt:lpstr>GRAIDs Domains Continued 2</vt:lpstr>
      <vt:lpstr>GRAIDs Domains Continued 3</vt:lpstr>
      <vt:lpstr>GRAIDs Domains Continued 4</vt:lpstr>
      <vt:lpstr>GRAIDs Domains Continued 5</vt:lpstr>
      <vt:lpstr>Using GRAIDs for coaches</vt:lpstr>
      <vt:lpstr>GRAIDs Application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GRAIDs for Coaches</dc:title>
  <dc:creator>Whalen Smith, Cara</dc:creator>
  <cp:lastModifiedBy>Whalen Smith, Cara</cp:lastModifiedBy>
  <cp:revision>2</cp:revision>
  <dcterms:created xsi:type="dcterms:W3CDTF">2006-08-16T00:00:00Z</dcterms:created>
  <dcterms:modified xsi:type="dcterms:W3CDTF">2024-08-07T12:24:17Z</dcterms:modified>
  <dc:identifier>DAGEeQz4GAI</dc:identifier>
</cp:coreProperties>
</file>