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6" r:id="rId5"/>
    <p:sldId id="258" r:id="rId6"/>
    <p:sldId id="262" r:id="rId7"/>
    <p:sldId id="416" r:id="rId8"/>
    <p:sldId id="259" r:id="rId9"/>
    <p:sldId id="396" r:id="rId10"/>
    <p:sldId id="417" r:id="rId11"/>
    <p:sldId id="415" r:id="rId12"/>
    <p:sldId id="424" r:id="rId13"/>
    <p:sldId id="425" r:id="rId14"/>
    <p:sldId id="426" r:id="rId15"/>
    <p:sldId id="418" r:id="rId16"/>
    <p:sldId id="42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9799"/>
    <a:srgbClr val="243B4D"/>
    <a:srgbClr val="975D69"/>
    <a:srgbClr val="7D7F7C"/>
    <a:srgbClr val="191919"/>
    <a:srgbClr val="7D3443"/>
    <a:srgbClr val="FFFFFF"/>
    <a:srgbClr val="3C62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BB2CC6-3627-4B2A-B38E-A3BED132B217}" v="15" dt="2024-08-03T17:58:28.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80" d="100"/>
          <a:sy n="80" d="100"/>
        </p:scale>
        <p:origin x="102" y="49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139"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The estimated percentage of Ohio children</a:t>
            </a:r>
            <a:r>
              <a:rPr lang="en-US" baseline="0" dirty="0">
                <a:solidFill>
                  <a:schemeClr val="tx1"/>
                </a:solidFill>
              </a:rPr>
              <a:t> with poor/fair overall health among those children ages 5 to 17, by disability status</a:t>
            </a:r>
            <a:r>
              <a:rPr lang="en-US" dirty="0">
                <a:solidFill>
                  <a:schemeClr val="tx1"/>
                </a:solidFill>
              </a:rPr>
              <a:t>. OMAS Series: 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Children without a disability</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0.8</c:v>
                </c:pt>
              </c:numCache>
            </c:numRef>
          </c:val>
          <c:extLst>
            <c:ext xmlns:c16="http://schemas.microsoft.com/office/drawing/2014/chart" uri="{C3380CC4-5D6E-409C-BE32-E72D297353CC}">
              <c16:uniqueId val="{00000000-5166-4BF5-8BCF-17928219C504}"/>
            </c:ext>
          </c:extLst>
        </c:ser>
        <c:ser>
          <c:idx val="1"/>
          <c:order val="1"/>
          <c:tx>
            <c:strRef>
              <c:f>Sheet1!$C$1</c:f>
              <c:strCache>
                <c:ptCount val="1"/>
                <c:pt idx="0">
                  <c:v>Children with a disability</c:v>
                </c:pt>
              </c:strCache>
            </c:strRef>
          </c:tx>
          <c:spPr>
            <a:solidFill>
              <a:schemeClr val="accent3"/>
            </a:solidFill>
            <a:ln>
              <a:noFill/>
            </a:ln>
            <a:effectLst/>
          </c:spPr>
          <c:invertIfNegative val="0"/>
          <c:cat>
            <c:strRef>
              <c:f>Sheet1!$A$2</c:f>
              <c:strCache>
                <c:ptCount val="1"/>
                <c:pt idx="0">
                  <c:v>Category 1</c:v>
                </c:pt>
              </c:strCache>
            </c:strRef>
          </c:cat>
          <c:val>
            <c:numRef>
              <c:f>Sheet1!$C$2</c:f>
              <c:numCache>
                <c:formatCode>General</c:formatCode>
                <c:ptCount val="1"/>
                <c:pt idx="0">
                  <c:v>7.2</c:v>
                </c:pt>
              </c:numCache>
            </c:numRef>
          </c:val>
          <c:extLst>
            <c:ext xmlns:c16="http://schemas.microsoft.com/office/drawing/2014/chart" uri="{C3380CC4-5D6E-409C-BE32-E72D297353CC}">
              <c16:uniqueId val="{00000001-5166-4BF5-8BCF-17928219C504}"/>
            </c:ext>
          </c:extLst>
        </c:ser>
        <c:dLbls>
          <c:showLegendKey val="0"/>
          <c:showVal val="0"/>
          <c:showCatName val="0"/>
          <c:showSerName val="0"/>
          <c:showPercent val="0"/>
          <c:showBubbleSize val="0"/>
        </c:dLbls>
        <c:gapWidth val="219"/>
        <c:overlap val="-27"/>
        <c:axId val="902134472"/>
        <c:axId val="902131232"/>
      </c:barChart>
      <c:catAx>
        <c:axId val="902134472"/>
        <c:scaling>
          <c:orientation val="minMax"/>
        </c:scaling>
        <c:delete val="1"/>
        <c:axPos val="b"/>
        <c:numFmt formatCode="General" sourceLinked="1"/>
        <c:majorTickMark val="none"/>
        <c:minorTickMark val="none"/>
        <c:tickLblPos val="nextTo"/>
        <c:crossAx val="902131232"/>
        <c:crosses val="autoZero"/>
        <c:auto val="1"/>
        <c:lblAlgn val="ctr"/>
        <c:lblOffset val="100"/>
        <c:noMultiLvlLbl val="0"/>
      </c:catAx>
      <c:valAx>
        <c:axId val="9021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2134472"/>
        <c:crosses val="autoZero"/>
        <c:crossBetween val="between"/>
      </c:valAx>
      <c:spPr>
        <a:noFill/>
        <a:ln>
          <a:noFill/>
        </a:ln>
        <a:effectLst/>
      </c:spPr>
    </c:plotArea>
    <c:legend>
      <c:legendPos val="b"/>
      <c:layout>
        <c:manualLayout>
          <c:xMode val="edge"/>
          <c:yMode val="edge"/>
          <c:x val="0.20486724485526267"/>
          <c:y val="0.92276122884501277"/>
          <c:w val="0.61683555859865347"/>
          <c:h val="5.97269161807241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The estimated percentage of Ohio children</a:t>
            </a:r>
            <a:r>
              <a:rPr lang="en-US" baseline="0" dirty="0">
                <a:solidFill>
                  <a:schemeClr val="tx1"/>
                </a:solidFill>
              </a:rPr>
              <a:t> with poor/fair overall health among those children with a disability ages 0 to 17, by county type</a:t>
            </a:r>
            <a:r>
              <a:rPr lang="en-US" dirty="0">
                <a:solidFill>
                  <a:schemeClr val="tx1"/>
                </a:solidFill>
              </a:rPr>
              <a:t>. OMAS Series: 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Metropolitan</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7.6</c:v>
                </c:pt>
              </c:numCache>
            </c:numRef>
          </c:val>
          <c:extLst>
            <c:ext xmlns:c16="http://schemas.microsoft.com/office/drawing/2014/chart" uri="{C3380CC4-5D6E-409C-BE32-E72D297353CC}">
              <c16:uniqueId val="{00000000-5166-4BF5-8BCF-17928219C504}"/>
            </c:ext>
          </c:extLst>
        </c:ser>
        <c:ser>
          <c:idx val="1"/>
          <c:order val="1"/>
          <c:tx>
            <c:strRef>
              <c:f>Sheet1!$C$1</c:f>
              <c:strCache>
                <c:ptCount val="1"/>
                <c:pt idx="0">
                  <c:v>Rural</c:v>
                </c:pt>
              </c:strCache>
            </c:strRef>
          </c:tx>
          <c:spPr>
            <a:solidFill>
              <a:schemeClr val="accent3"/>
            </a:solidFill>
            <a:ln>
              <a:noFill/>
            </a:ln>
            <a:effectLst/>
          </c:spPr>
          <c:invertIfNegative val="0"/>
          <c:cat>
            <c:strRef>
              <c:f>Sheet1!$A$2</c:f>
              <c:strCache>
                <c:ptCount val="1"/>
                <c:pt idx="0">
                  <c:v>Category 1</c:v>
                </c:pt>
              </c:strCache>
            </c:strRef>
          </c:cat>
          <c:val>
            <c:numRef>
              <c:f>Sheet1!$C$2</c:f>
              <c:numCache>
                <c:formatCode>General</c:formatCode>
                <c:ptCount val="1"/>
                <c:pt idx="0">
                  <c:v>9.9</c:v>
                </c:pt>
              </c:numCache>
            </c:numRef>
          </c:val>
          <c:extLst>
            <c:ext xmlns:c16="http://schemas.microsoft.com/office/drawing/2014/chart" uri="{C3380CC4-5D6E-409C-BE32-E72D297353CC}">
              <c16:uniqueId val="{00000001-5166-4BF5-8BCF-17928219C504}"/>
            </c:ext>
          </c:extLst>
        </c:ser>
        <c:dLbls>
          <c:showLegendKey val="0"/>
          <c:showVal val="0"/>
          <c:showCatName val="0"/>
          <c:showSerName val="0"/>
          <c:showPercent val="0"/>
          <c:showBubbleSize val="0"/>
        </c:dLbls>
        <c:gapWidth val="219"/>
        <c:overlap val="-27"/>
        <c:axId val="902134472"/>
        <c:axId val="902131232"/>
      </c:barChart>
      <c:catAx>
        <c:axId val="902134472"/>
        <c:scaling>
          <c:orientation val="minMax"/>
        </c:scaling>
        <c:delete val="1"/>
        <c:axPos val="b"/>
        <c:numFmt formatCode="General" sourceLinked="1"/>
        <c:majorTickMark val="none"/>
        <c:minorTickMark val="none"/>
        <c:tickLblPos val="nextTo"/>
        <c:crossAx val="902131232"/>
        <c:crosses val="autoZero"/>
        <c:auto val="1"/>
        <c:lblAlgn val="ctr"/>
        <c:lblOffset val="100"/>
        <c:noMultiLvlLbl val="0"/>
      </c:catAx>
      <c:valAx>
        <c:axId val="9021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2134472"/>
        <c:crosses val="autoZero"/>
        <c:crossBetween val="between"/>
      </c:valAx>
      <c:spPr>
        <a:noFill/>
        <a:ln>
          <a:noFill/>
        </a:ln>
        <a:effectLst/>
      </c:spPr>
    </c:plotArea>
    <c:legend>
      <c:legendPos val="b"/>
      <c:layout>
        <c:manualLayout>
          <c:xMode val="edge"/>
          <c:yMode val="edge"/>
          <c:x val="0.20486724485526267"/>
          <c:y val="0.92276122884501277"/>
          <c:w val="0.61683555859865347"/>
          <c:h val="5.97269161807241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The estimated percentage of Ohio children</a:t>
            </a:r>
            <a:r>
              <a:rPr lang="en-US" baseline="0" dirty="0">
                <a:solidFill>
                  <a:schemeClr val="tx1"/>
                </a:solidFill>
              </a:rPr>
              <a:t> with an obese BMI among those children ages 6 to 18, by disability status</a:t>
            </a:r>
            <a:r>
              <a:rPr lang="en-US" dirty="0">
                <a:solidFill>
                  <a:schemeClr val="tx1"/>
                </a:solidFill>
              </a:rPr>
              <a:t>. OMAS Series: 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Children without a disability</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21.7</c:v>
                </c:pt>
              </c:numCache>
            </c:numRef>
          </c:val>
          <c:extLst>
            <c:ext xmlns:c16="http://schemas.microsoft.com/office/drawing/2014/chart" uri="{C3380CC4-5D6E-409C-BE32-E72D297353CC}">
              <c16:uniqueId val="{00000000-5166-4BF5-8BCF-17928219C504}"/>
            </c:ext>
          </c:extLst>
        </c:ser>
        <c:ser>
          <c:idx val="1"/>
          <c:order val="1"/>
          <c:tx>
            <c:strRef>
              <c:f>Sheet1!$C$1</c:f>
              <c:strCache>
                <c:ptCount val="1"/>
                <c:pt idx="0">
                  <c:v>Children with a disability</c:v>
                </c:pt>
              </c:strCache>
            </c:strRef>
          </c:tx>
          <c:spPr>
            <a:solidFill>
              <a:schemeClr val="accent3"/>
            </a:solidFill>
            <a:ln>
              <a:noFill/>
            </a:ln>
            <a:effectLst/>
          </c:spPr>
          <c:invertIfNegative val="0"/>
          <c:cat>
            <c:strRef>
              <c:f>Sheet1!$A$2</c:f>
              <c:strCache>
                <c:ptCount val="1"/>
                <c:pt idx="0">
                  <c:v>Category 1</c:v>
                </c:pt>
              </c:strCache>
            </c:strRef>
          </c:cat>
          <c:val>
            <c:numRef>
              <c:f>Sheet1!$C$2</c:f>
              <c:numCache>
                <c:formatCode>General</c:formatCode>
                <c:ptCount val="1"/>
                <c:pt idx="0">
                  <c:v>27.9</c:v>
                </c:pt>
              </c:numCache>
            </c:numRef>
          </c:val>
          <c:extLst>
            <c:ext xmlns:c16="http://schemas.microsoft.com/office/drawing/2014/chart" uri="{C3380CC4-5D6E-409C-BE32-E72D297353CC}">
              <c16:uniqueId val="{00000001-5166-4BF5-8BCF-17928219C504}"/>
            </c:ext>
          </c:extLst>
        </c:ser>
        <c:dLbls>
          <c:showLegendKey val="0"/>
          <c:showVal val="0"/>
          <c:showCatName val="0"/>
          <c:showSerName val="0"/>
          <c:showPercent val="0"/>
          <c:showBubbleSize val="0"/>
        </c:dLbls>
        <c:gapWidth val="219"/>
        <c:overlap val="-27"/>
        <c:axId val="902134472"/>
        <c:axId val="902131232"/>
      </c:barChart>
      <c:catAx>
        <c:axId val="902134472"/>
        <c:scaling>
          <c:orientation val="minMax"/>
        </c:scaling>
        <c:delete val="1"/>
        <c:axPos val="b"/>
        <c:numFmt formatCode="General" sourceLinked="1"/>
        <c:majorTickMark val="none"/>
        <c:minorTickMark val="none"/>
        <c:tickLblPos val="nextTo"/>
        <c:crossAx val="902131232"/>
        <c:crosses val="autoZero"/>
        <c:auto val="1"/>
        <c:lblAlgn val="ctr"/>
        <c:lblOffset val="100"/>
        <c:noMultiLvlLbl val="0"/>
      </c:catAx>
      <c:valAx>
        <c:axId val="9021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2134472"/>
        <c:crosses val="autoZero"/>
        <c:crossBetween val="between"/>
      </c:valAx>
      <c:spPr>
        <a:noFill/>
        <a:ln>
          <a:noFill/>
        </a:ln>
        <a:effectLst/>
      </c:spPr>
    </c:plotArea>
    <c:legend>
      <c:legendPos val="b"/>
      <c:layout>
        <c:manualLayout>
          <c:xMode val="edge"/>
          <c:yMode val="edge"/>
          <c:x val="0.20486724485526267"/>
          <c:y val="0.92276122884501277"/>
          <c:w val="0.61683555859865347"/>
          <c:h val="5.97269161807241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The estimated percentage of Ohio children</a:t>
            </a:r>
            <a:r>
              <a:rPr lang="en-US" baseline="0" dirty="0">
                <a:solidFill>
                  <a:schemeClr val="tx1"/>
                </a:solidFill>
              </a:rPr>
              <a:t> with an obese BMI among those children with a disability ages 6 to 18, by county type</a:t>
            </a:r>
            <a:r>
              <a:rPr lang="en-US" dirty="0">
                <a:solidFill>
                  <a:schemeClr val="tx1"/>
                </a:solidFill>
              </a:rPr>
              <a:t>. OMAS Series: 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Appalachian</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33.799999999999997</c:v>
                </c:pt>
              </c:numCache>
            </c:numRef>
          </c:val>
          <c:extLst>
            <c:ext xmlns:c16="http://schemas.microsoft.com/office/drawing/2014/chart" uri="{C3380CC4-5D6E-409C-BE32-E72D297353CC}">
              <c16:uniqueId val="{00000000-5166-4BF5-8BCF-17928219C504}"/>
            </c:ext>
          </c:extLst>
        </c:ser>
        <c:ser>
          <c:idx val="1"/>
          <c:order val="1"/>
          <c:tx>
            <c:strRef>
              <c:f>Sheet1!$C$1</c:f>
              <c:strCache>
                <c:ptCount val="1"/>
                <c:pt idx="0">
                  <c:v>Rural Non-Appalachian</c:v>
                </c:pt>
              </c:strCache>
            </c:strRef>
          </c:tx>
          <c:spPr>
            <a:solidFill>
              <a:schemeClr val="accent3"/>
            </a:solidFill>
            <a:ln>
              <a:noFill/>
            </a:ln>
            <a:effectLst/>
          </c:spPr>
          <c:invertIfNegative val="0"/>
          <c:cat>
            <c:strRef>
              <c:f>Sheet1!$A$2</c:f>
              <c:strCache>
                <c:ptCount val="1"/>
                <c:pt idx="0">
                  <c:v>Category 1</c:v>
                </c:pt>
              </c:strCache>
            </c:strRef>
          </c:cat>
          <c:val>
            <c:numRef>
              <c:f>Sheet1!$C$2</c:f>
              <c:numCache>
                <c:formatCode>General</c:formatCode>
                <c:ptCount val="1"/>
                <c:pt idx="0">
                  <c:v>30.7</c:v>
                </c:pt>
              </c:numCache>
            </c:numRef>
          </c:val>
          <c:extLst>
            <c:ext xmlns:c16="http://schemas.microsoft.com/office/drawing/2014/chart" uri="{C3380CC4-5D6E-409C-BE32-E72D297353CC}">
              <c16:uniqueId val="{00000001-5166-4BF5-8BCF-17928219C504}"/>
            </c:ext>
          </c:extLst>
        </c:ser>
        <c:ser>
          <c:idx val="2"/>
          <c:order val="2"/>
          <c:tx>
            <c:strRef>
              <c:f>Sheet1!$D$1</c:f>
              <c:strCache>
                <c:ptCount val="1"/>
                <c:pt idx="0">
                  <c:v>Metropolitan</c:v>
                </c:pt>
              </c:strCache>
            </c:strRef>
          </c:tx>
          <c:spPr>
            <a:solidFill>
              <a:schemeClr val="accent2"/>
            </a:solidFill>
            <a:ln>
              <a:noFill/>
            </a:ln>
            <a:effectLst/>
          </c:spPr>
          <c:invertIfNegative val="0"/>
          <c:cat>
            <c:strRef>
              <c:f>Sheet1!$A$2</c:f>
              <c:strCache>
                <c:ptCount val="1"/>
                <c:pt idx="0">
                  <c:v>Category 1</c:v>
                </c:pt>
              </c:strCache>
            </c:strRef>
          </c:cat>
          <c:val>
            <c:numRef>
              <c:f>Sheet1!$D$2</c:f>
              <c:numCache>
                <c:formatCode>General</c:formatCode>
                <c:ptCount val="1"/>
                <c:pt idx="0">
                  <c:v>27.5</c:v>
                </c:pt>
              </c:numCache>
            </c:numRef>
          </c:val>
          <c:extLst>
            <c:ext xmlns:c16="http://schemas.microsoft.com/office/drawing/2014/chart" uri="{C3380CC4-5D6E-409C-BE32-E72D297353CC}">
              <c16:uniqueId val="{00000000-1939-4A9F-BDB3-218569270D2A}"/>
            </c:ext>
          </c:extLst>
        </c:ser>
        <c:ser>
          <c:idx val="3"/>
          <c:order val="3"/>
          <c:tx>
            <c:strRef>
              <c:f>Sheet1!$E$1</c:f>
              <c:strCache>
                <c:ptCount val="1"/>
                <c:pt idx="0">
                  <c:v>Suburban</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2-1939-4A9F-BDB3-218569270D2A}"/>
              </c:ext>
            </c:extLst>
          </c:dPt>
          <c:cat>
            <c:strRef>
              <c:f>Sheet1!$A$2</c:f>
              <c:strCache>
                <c:ptCount val="1"/>
                <c:pt idx="0">
                  <c:v>Category 1</c:v>
                </c:pt>
              </c:strCache>
            </c:strRef>
          </c:cat>
          <c:val>
            <c:numRef>
              <c:f>Sheet1!$E$2</c:f>
              <c:numCache>
                <c:formatCode>General</c:formatCode>
                <c:ptCount val="1"/>
                <c:pt idx="0">
                  <c:v>22.1</c:v>
                </c:pt>
              </c:numCache>
            </c:numRef>
          </c:val>
          <c:extLst>
            <c:ext xmlns:c16="http://schemas.microsoft.com/office/drawing/2014/chart" uri="{C3380CC4-5D6E-409C-BE32-E72D297353CC}">
              <c16:uniqueId val="{00000001-1939-4A9F-BDB3-218569270D2A}"/>
            </c:ext>
          </c:extLst>
        </c:ser>
        <c:dLbls>
          <c:showLegendKey val="0"/>
          <c:showVal val="0"/>
          <c:showCatName val="0"/>
          <c:showSerName val="0"/>
          <c:showPercent val="0"/>
          <c:showBubbleSize val="0"/>
        </c:dLbls>
        <c:gapWidth val="219"/>
        <c:overlap val="-27"/>
        <c:axId val="902134472"/>
        <c:axId val="902131232"/>
      </c:barChart>
      <c:catAx>
        <c:axId val="902134472"/>
        <c:scaling>
          <c:orientation val="minMax"/>
        </c:scaling>
        <c:delete val="1"/>
        <c:axPos val="b"/>
        <c:numFmt formatCode="General" sourceLinked="1"/>
        <c:majorTickMark val="none"/>
        <c:minorTickMark val="none"/>
        <c:tickLblPos val="nextTo"/>
        <c:crossAx val="902131232"/>
        <c:crosses val="autoZero"/>
        <c:auto val="1"/>
        <c:lblAlgn val="ctr"/>
        <c:lblOffset val="100"/>
        <c:noMultiLvlLbl val="0"/>
      </c:catAx>
      <c:valAx>
        <c:axId val="9021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2134472"/>
        <c:crosses val="autoZero"/>
        <c:crossBetween val="between"/>
      </c:valAx>
      <c:spPr>
        <a:noFill/>
        <a:ln>
          <a:noFill/>
        </a:ln>
        <a:effectLst/>
      </c:spPr>
    </c:plotArea>
    <c:legend>
      <c:legendPos val="b"/>
      <c:layout>
        <c:manualLayout>
          <c:xMode val="edge"/>
          <c:yMode val="edge"/>
          <c:x val="0.20486724485526267"/>
          <c:y val="0.92276122884501277"/>
          <c:w val="0.48708290539769483"/>
          <c:h val="5.97269161807241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0.60078</cdr:x>
      <cdr:y>0.5</cdr:y>
    </cdr:from>
    <cdr:to>
      <cdr:x>0.69051</cdr:x>
      <cdr:y>0.58488</cdr:y>
    </cdr:to>
    <cdr:sp macro="" textlink="">
      <cdr:nvSpPr>
        <cdr:cNvPr id="2" name="TextBox 15">
          <a:extLst xmlns:a="http://schemas.openxmlformats.org/drawingml/2006/main">
            <a:ext uri="{FF2B5EF4-FFF2-40B4-BE49-F238E27FC236}">
              <a16:creationId xmlns:a16="http://schemas.microsoft.com/office/drawing/2014/main" id="{0335BD4D-06CE-A8E5-43A8-81B0F4AA138F}"/>
            </a:ext>
          </a:extLst>
        </cdr:cNvPr>
        <cdr:cNvSpPr txBox="1"/>
      </cdr:nvSpPr>
      <cdr:spPr>
        <a:xfrm xmlns:a="http://schemas.openxmlformats.org/drawingml/2006/main">
          <a:off x="6317551" y="2175669"/>
          <a:ext cx="94358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a:solidFill>
                <a:schemeClr val="bg1"/>
              </a:solidFill>
            </a:rPr>
            <a:t>7.2%</a:t>
          </a:r>
        </a:p>
      </cdr:txBody>
    </cdr:sp>
  </cdr:relSizeAnchor>
</c:userShapes>
</file>

<file path=ppt/drawings/drawing2.xml><?xml version="1.0" encoding="utf-8"?>
<c:userShapes xmlns:c="http://schemas.openxmlformats.org/drawingml/2006/chart">
  <cdr:relSizeAnchor xmlns:cdr="http://schemas.openxmlformats.org/drawingml/2006/chartDrawing">
    <cdr:from>
      <cdr:x>0.60078</cdr:x>
      <cdr:y>0.5</cdr:y>
    </cdr:from>
    <cdr:to>
      <cdr:x>0.69051</cdr:x>
      <cdr:y>0.58488</cdr:y>
    </cdr:to>
    <cdr:sp macro="" textlink="">
      <cdr:nvSpPr>
        <cdr:cNvPr id="2" name="TextBox 15">
          <a:extLst xmlns:a="http://schemas.openxmlformats.org/drawingml/2006/main">
            <a:ext uri="{FF2B5EF4-FFF2-40B4-BE49-F238E27FC236}">
              <a16:creationId xmlns:a16="http://schemas.microsoft.com/office/drawing/2014/main" id="{0335BD4D-06CE-A8E5-43A8-81B0F4AA138F}"/>
            </a:ext>
          </a:extLst>
        </cdr:cNvPr>
        <cdr:cNvSpPr txBox="1"/>
      </cdr:nvSpPr>
      <cdr:spPr>
        <a:xfrm xmlns:a="http://schemas.openxmlformats.org/drawingml/2006/main">
          <a:off x="6317551" y="2175669"/>
          <a:ext cx="94358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a:solidFill>
                <a:schemeClr val="bg1"/>
              </a:solidFill>
            </a:rPr>
            <a:t>9.9%</a:t>
          </a:r>
        </a:p>
      </cdr:txBody>
    </cdr:sp>
  </cdr:relSizeAnchor>
</c:userShapes>
</file>

<file path=ppt/drawings/drawing3.xml><?xml version="1.0" encoding="utf-8"?>
<c:userShapes xmlns:c="http://schemas.openxmlformats.org/drawingml/2006/chart">
  <cdr:relSizeAnchor xmlns:cdr="http://schemas.openxmlformats.org/drawingml/2006/chartDrawing">
    <cdr:from>
      <cdr:x>0.60078</cdr:x>
      <cdr:y>0.5</cdr:y>
    </cdr:from>
    <cdr:to>
      <cdr:x>0.69051</cdr:x>
      <cdr:y>0.58488</cdr:y>
    </cdr:to>
    <cdr:sp macro="" textlink="">
      <cdr:nvSpPr>
        <cdr:cNvPr id="2" name="TextBox 15">
          <a:extLst xmlns:a="http://schemas.openxmlformats.org/drawingml/2006/main">
            <a:ext uri="{FF2B5EF4-FFF2-40B4-BE49-F238E27FC236}">
              <a16:creationId xmlns:a16="http://schemas.microsoft.com/office/drawing/2014/main" id="{0335BD4D-06CE-A8E5-43A8-81B0F4AA138F}"/>
            </a:ext>
          </a:extLst>
        </cdr:cNvPr>
        <cdr:cNvSpPr txBox="1"/>
      </cdr:nvSpPr>
      <cdr:spPr>
        <a:xfrm xmlns:a="http://schemas.openxmlformats.org/drawingml/2006/main">
          <a:off x="6317551" y="2175669"/>
          <a:ext cx="94358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a:solidFill>
                <a:schemeClr val="bg1"/>
              </a:solidFill>
            </a:rPr>
            <a:t>27.9%</a:t>
          </a:r>
        </a:p>
      </cdr:txBody>
    </cdr:sp>
  </cdr:relSizeAnchor>
</c:userShapes>
</file>

<file path=ppt/drawings/drawing4.xml><?xml version="1.0" encoding="utf-8"?>
<c:userShapes xmlns:c="http://schemas.openxmlformats.org/drawingml/2006/chart">
  <cdr:relSizeAnchor xmlns:cdr="http://schemas.openxmlformats.org/drawingml/2006/chartDrawing">
    <cdr:from>
      <cdr:x>0.55434</cdr:x>
      <cdr:y>0.5882</cdr:y>
    </cdr:from>
    <cdr:to>
      <cdr:x>0.64407</cdr:x>
      <cdr:y>0.67308</cdr:y>
    </cdr:to>
    <cdr:sp macro="" textlink="">
      <cdr:nvSpPr>
        <cdr:cNvPr id="2" name="TextBox 15">
          <a:extLst xmlns:a="http://schemas.openxmlformats.org/drawingml/2006/main">
            <a:ext uri="{FF2B5EF4-FFF2-40B4-BE49-F238E27FC236}">
              <a16:creationId xmlns:a16="http://schemas.microsoft.com/office/drawing/2014/main" id="{0335BD4D-06CE-A8E5-43A8-81B0F4AA138F}"/>
            </a:ext>
          </a:extLst>
        </cdr:cNvPr>
        <cdr:cNvSpPr txBox="1"/>
      </cdr:nvSpPr>
      <cdr:spPr>
        <a:xfrm xmlns:a="http://schemas.openxmlformats.org/drawingml/2006/main">
          <a:off x="5829189" y="2559466"/>
          <a:ext cx="943565" cy="36934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a:solidFill>
                <a:schemeClr val="bg1"/>
              </a:solidFill>
            </a:rPr>
            <a:t>27.5%</a:t>
          </a:r>
        </a:p>
      </cdr:txBody>
    </cdr:sp>
  </cdr:relSizeAnchor>
  <cdr:relSizeAnchor xmlns:cdr="http://schemas.openxmlformats.org/drawingml/2006/chartDrawing">
    <cdr:from>
      <cdr:x>0.72221</cdr:x>
      <cdr:y>0.66435</cdr:y>
    </cdr:from>
    <cdr:to>
      <cdr:x>0.81194</cdr:x>
      <cdr:y>0.74923</cdr:y>
    </cdr:to>
    <cdr:sp macro="" textlink="">
      <cdr:nvSpPr>
        <cdr:cNvPr id="3" name="TextBox 15">
          <a:extLst xmlns:a="http://schemas.openxmlformats.org/drawingml/2006/main">
            <a:ext uri="{FF2B5EF4-FFF2-40B4-BE49-F238E27FC236}">
              <a16:creationId xmlns:a16="http://schemas.microsoft.com/office/drawing/2014/main" id="{F74162C6-82EE-D21E-6BC3-A9B8E9B1F0A1}"/>
            </a:ext>
          </a:extLst>
        </cdr:cNvPr>
        <cdr:cNvSpPr txBox="1"/>
      </cdr:nvSpPr>
      <cdr:spPr>
        <a:xfrm xmlns:a="http://schemas.openxmlformats.org/drawingml/2006/main">
          <a:off x="7594489" y="2890821"/>
          <a:ext cx="943565"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solidFill>
                <a:schemeClr val="bg1"/>
              </a:solidFill>
            </a:rPr>
            <a:t>22.1%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890D3E-BD0F-4FC8-A872-3ABAA4BD66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0727C6-0AF2-8F01-97AB-A883E33A35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E3289-0980-464D-BE37-4BC0A8ACA589}" type="datetimeFigureOut">
              <a:rPr lang="en-US" smtClean="0"/>
              <a:t>8/9/2024</a:t>
            </a:fld>
            <a:endParaRPr lang="en-US"/>
          </a:p>
        </p:txBody>
      </p:sp>
      <p:sp>
        <p:nvSpPr>
          <p:cNvPr id="4" name="Footer Placeholder 3">
            <a:extLst>
              <a:ext uri="{FF2B5EF4-FFF2-40B4-BE49-F238E27FC236}">
                <a16:creationId xmlns:a16="http://schemas.microsoft.com/office/drawing/2014/main" id="{D60219E8-C94B-B19D-9DE2-6D823522B8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D8981-82F1-3C24-5395-06B50FB80B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F47FC-EE8A-4D6C-95F0-D717A2BCDF5E}" type="slidenum">
              <a:rPr lang="en-US" smtClean="0"/>
              <a:t>‹#›</a:t>
            </a:fld>
            <a:endParaRPr lang="en-US"/>
          </a:p>
        </p:txBody>
      </p:sp>
    </p:spTree>
    <p:extLst>
      <p:ext uri="{BB962C8B-B14F-4D97-AF65-F5344CB8AC3E}">
        <p14:creationId xmlns:p14="http://schemas.microsoft.com/office/powerpoint/2010/main" val="3012293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802E-B9B3-463E-85CF-2B1043231B25}"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E353-BA7C-4D7E-BA16-AC0E724475F0}" type="slidenum">
              <a:rPr lang="en-US" smtClean="0"/>
              <a:t>‹#›</a:t>
            </a:fld>
            <a:endParaRPr lang="en-US"/>
          </a:p>
        </p:txBody>
      </p:sp>
    </p:spTree>
    <p:extLst>
      <p:ext uri="{BB962C8B-B14F-4D97-AF65-F5344CB8AC3E}">
        <p14:creationId xmlns:p14="http://schemas.microsoft.com/office/powerpoint/2010/main" val="1014686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Hi I am Cara Whalen Smith and now that we have a better understanding about people with disabilities, we now want to share the unfair differences in health outcomes for people with disabilities experience compared to people without disabilities and why access to physical activity is important for this population</a:t>
            </a:r>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a:t>
            </a:fld>
            <a:endParaRPr lang="en-US"/>
          </a:p>
        </p:txBody>
      </p:sp>
    </p:spTree>
    <p:extLst>
      <p:ext uri="{BB962C8B-B14F-4D97-AF65-F5344CB8AC3E}">
        <p14:creationId xmlns:p14="http://schemas.microsoft.com/office/powerpoint/2010/main" val="50129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will first look at these differences nationally in the United states</a:t>
            </a:r>
          </a:p>
        </p:txBody>
      </p:sp>
      <p:sp>
        <p:nvSpPr>
          <p:cNvPr id="4" name="Slide Number Placeholder 3"/>
          <p:cNvSpPr>
            <a:spLocks noGrp="1"/>
          </p:cNvSpPr>
          <p:nvPr>
            <p:ph type="sldNum" sz="quarter" idx="5"/>
          </p:nvPr>
        </p:nvSpPr>
        <p:spPr/>
        <p:txBody>
          <a:bodyPr/>
          <a:lstStyle/>
          <a:p>
            <a:fld id="{2C09E353-BA7C-4D7E-BA16-AC0E724475F0}" type="slidenum">
              <a:rPr lang="en-US" smtClean="0"/>
              <a:t>2</a:t>
            </a:fld>
            <a:endParaRPr lang="en-US"/>
          </a:p>
        </p:txBody>
      </p:sp>
    </p:spTree>
    <p:extLst>
      <p:ext uri="{BB962C8B-B14F-4D97-AF65-F5344CB8AC3E}">
        <p14:creationId xmlns:p14="http://schemas.microsoft.com/office/powerpoint/2010/main" val="466828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2378C3"/>
                </a:solidFill>
                <a:highlight>
                  <a:srgbClr val="FFFFFF"/>
                </a:highlight>
                <a:latin typeface="Merriweather Web"/>
              </a:rPr>
              <a:t>It is well documented that people with disabilities experience worse health outcomes than people without disabilities globally. Some examples according to the CDC is that adults with disabilities are 1.3 times more likely to have obesity, are 2 times more likely to smoke, almost 3 times more likely to have heart disease and 2 times more likely to have diabetes than adults without disabilities</a:t>
            </a:r>
          </a:p>
        </p:txBody>
      </p:sp>
      <p:sp>
        <p:nvSpPr>
          <p:cNvPr id="4" name="Slide Number Placeholder 3"/>
          <p:cNvSpPr>
            <a:spLocks noGrp="1"/>
          </p:cNvSpPr>
          <p:nvPr>
            <p:ph type="sldNum" sz="quarter" idx="5"/>
          </p:nvPr>
        </p:nvSpPr>
        <p:spPr/>
        <p:txBody>
          <a:bodyPr/>
          <a:lstStyle/>
          <a:p>
            <a:fld id="{2C09E353-BA7C-4D7E-BA16-AC0E724475F0}" type="slidenum">
              <a:rPr lang="en-US" smtClean="0"/>
              <a:t>3</a:t>
            </a:fld>
            <a:endParaRPr lang="en-US"/>
          </a:p>
        </p:txBody>
      </p:sp>
    </p:spTree>
    <p:extLst>
      <p:ext uri="{BB962C8B-B14F-4D97-AF65-F5344CB8AC3E}">
        <p14:creationId xmlns:p14="http://schemas.microsoft.com/office/powerpoint/2010/main" val="1620051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2378C3"/>
                </a:solidFill>
                <a:highlight>
                  <a:srgbClr val="FFFFFF"/>
                </a:highlight>
                <a:latin typeface="Merriweather Web"/>
              </a:rPr>
              <a:t>And these differences in health outcomes usually have nothing to do with the underlying health conditions of the person with a disability but rather due to inadequate access to healthcare and other social determinants of health. For examples, 1 in 4 adults with disabilities across the US do not have a primary care provider and have unmet healthcare needs due to cost and 1 in 6 people with disabilities have not had a routine check up in the past year</a:t>
            </a:r>
          </a:p>
        </p:txBody>
      </p:sp>
      <p:sp>
        <p:nvSpPr>
          <p:cNvPr id="4" name="Slide Number Placeholder 3"/>
          <p:cNvSpPr>
            <a:spLocks noGrp="1"/>
          </p:cNvSpPr>
          <p:nvPr>
            <p:ph type="sldNum" sz="quarter" idx="5"/>
          </p:nvPr>
        </p:nvSpPr>
        <p:spPr/>
        <p:txBody>
          <a:bodyPr/>
          <a:lstStyle/>
          <a:p>
            <a:fld id="{2C09E353-BA7C-4D7E-BA16-AC0E724475F0}" type="slidenum">
              <a:rPr lang="en-US" smtClean="0"/>
              <a:t>4</a:t>
            </a:fld>
            <a:endParaRPr lang="en-US"/>
          </a:p>
        </p:txBody>
      </p:sp>
    </p:spTree>
    <p:extLst>
      <p:ext uri="{BB962C8B-B14F-4D97-AF65-F5344CB8AC3E}">
        <p14:creationId xmlns:p14="http://schemas.microsoft.com/office/powerpoint/2010/main" val="43222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And the story is the same in Ohio</a:t>
            </a:r>
          </a:p>
        </p:txBody>
      </p:sp>
      <p:sp>
        <p:nvSpPr>
          <p:cNvPr id="4" name="Slide Number Placeholder 3"/>
          <p:cNvSpPr>
            <a:spLocks noGrp="1"/>
          </p:cNvSpPr>
          <p:nvPr>
            <p:ph type="sldNum" sz="quarter" idx="5"/>
          </p:nvPr>
        </p:nvSpPr>
        <p:spPr/>
        <p:txBody>
          <a:bodyPr/>
          <a:lstStyle/>
          <a:p>
            <a:fld id="{2C09E353-BA7C-4D7E-BA16-AC0E724475F0}" type="slidenum">
              <a:rPr lang="en-US" smtClean="0"/>
              <a:t>5</a:t>
            </a:fld>
            <a:endParaRPr lang="en-US"/>
          </a:p>
        </p:txBody>
      </p:sp>
    </p:spTree>
    <p:extLst>
      <p:ext uri="{BB962C8B-B14F-4D97-AF65-F5344CB8AC3E}">
        <p14:creationId xmlns:p14="http://schemas.microsoft.com/office/powerpoint/2010/main" val="341650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in </a:t>
            </a:r>
            <a:r>
              <a:rPr lang="en-US" dirty="0" err="1"/>
              <a:t>ohio</a:t>
            </a:r>
            <a:r>
              <a:rPr lang="en-US" dirty="0"/>
              <a:t>, our residents with disabilities are faring even worse than national averages. For example, adults with disabilities were 13.3 times more likely than adults without disabilities to report 14 or more mentally unhealthy days in the last 30 days, 7.3 times more likely to report often feeling isolated from others, 7.1 times more likely to report often feeling left out, 7.1 times more likely to report 14 or more physically unhealthy days in the last 30 days, 5.1 times more likely to report fair or poor self-rated health, 5.0 times more likely to report having congestive heart failure, 4.8 times more likely to report an unmet need for mental health treatment, 4.4 times more likely to report having chronic obstructive pulmonary disease, 4.4 times more likely to report having 3 or more emergency room visits in the last year, and 4.2 times more likely to report delaying or avoiding care due to a lack of transportation. And we know that regular participation in physical activity and sports can have a positive impact on all of this physical health and mental health chronic conditions as well as these social health outcomes where Ohioans with disabilities are really struggling. </a:t>
            </a:r>
          </a:p>
        </p:txBody>
      </p:sp>
      <p:sp>
        <p:nvSpPr>
          <p:cNvPr id="4" name="Slide Number Placeholder 3"/>
          <p:cNvSpPr>
            <a:spLocks noGrp="1"/>
          </p:cNvSpPr>
          <p:nvPr>
            <p:ph type="sldNum" sz="quarter" idx="5"/>
          </p:nvPr>
        </p:nvSpPr>
        <p:spPr/>
        <p:txBody>
          <a:bodyPr/>
          <a:lstStyle/>
          <a:p>
            <a:fld id="{5E7B0739-836B-4D32-92DF-8583FF793DE7}" type="slidenum">
              <a:rPr lang="en-US" smtClean="0"/>
              <a:t>6</a:t>
            </a:fld>
            <a:endParaRPr lang="en-US"/>
          </a:p>
        </p:txBody>
      </p:sp>
    </p:spTree>
    <p:extLst>
      <p:ext uri="{BB962C8B-B14F-4D97-AF65-F5344CB8AC3E}">
        <p14:creationId xmlns:p14="http://schemas.microsoft.com/office/powerpoint/2010/main" val="1283235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also know that Ohioans with disabilities are getting less physical activity than Ohioans without disabilities, largely due to a lack of access and barriers to access as we discussed in the results of our inclusive sports needs assessment. While an estimated 81.6% of adults without disabilities reported having participated in a physical activity or exercise (such as running, calisthenics, golf, gardening, or walking for exercise) during the last month, only 61.3% of adults with cognitive limitations and 45% of adults with mobility limitations reported doing these activities.</a:t>
            </a:r>
          </a:p>
          <a:p>
            <a:endParaRPr lang="en-US" dirty="0"/>
          </a:p>
          <a:p>
            <a:r>
              <a:rPr lang="en-US" dirty="0"/>
              <a:t>For the Ohio adults intellectual and developmental disabilities in particular, regular participation in moderate physical activity is overall very low and a majority never participate in strength exercises.</a:t>
            </a:r>
          </a:p>
          <a:p>
            <a:endParaRPr lang="en-US" dirty="0"/>
          </a:p>
          <a:p>
            <a:r>
              <a:rPr lang="en-US" dirty="0"/>
              <a:t>Also according to the 2020 </a:t>
            </a:r>
            <a:r>
              <a:rPr lang="en-US" dirty="0" err="1"/>
              <a:t>ohio</a:t>
            </a:r>
            <a:r>
              <a:rPr lang="en-US" dirty="0"/>
              <a:t> state health improvement plan, 43.9% of people with disabilities in Ohio report no leisure time spent in physical activity. </a:t>
            </a:r>
          </a:p>
          <a:p>
            <a:endParaRPr lang="en-US" dirty="0"/>
          </a:p>
          <a:p>
            <a:r>
              <a:rPr lang="en-US" dirty="0"/>
              <a:t>We also know that starting physical activity routines at a young age is beneficial for setting up that behavior into adulthood; so there is an opportunity to change these outcomes in adults with disabilities by adding more inclusive physical activity opportunities in children with disabilities to help set them up with healthy lifestyle behaviors across their lifespan.</a:t>
            </a:r>
          </a:p>
        </p:txBody>
      </p:sp>
      <p:sp>
        <p:nvSpPr>
          <p:cNvPr id="4" name="Slide Number Placeholder 3"/>
          <p:cNvSpPr>
            <a:spLocks noGrp="1"/>
          </p:cNvSpPr>
          <p:nvPr>
            <p:ph type="sldNum" sz="quarter" idx="5"/>
          </p:nvPr>
        </p:nvSpPr>
        <p:spPr/>
        <p:txBody>
          <a:bodyPr/>
          <a:lstStyle/>
          <a:p>
            <a:fld id="{5E7B0739-836B-4D32-92DF-8583FF793DE7}" type="slidenum">
              <a:rPr lang="en-US" smtClean="0"/>
              <a:t>7</a:t>
            </a:fld>
            <a:endParaRPr lang="en-US"/>
          </a:p>
        </p:txBody>
      </p:sp>
    </p:spTree>
    <p:extLst>
      <p:ext uri="{BB962C8B-B14F-4D97-AF65-F5344CB8AC3E}">
        <p14:creationId xmlns:p14="http://schemas.microsoft.com/office/powerpoint/2010/main" val="1681917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In terms of the data that we have on school age children with disabilities; we find that children with disabilities are 7 times as likely to report being in poor or fair overall health compared to children without disabilities</a:t>
            </a:r>
          </a:p>
        </p:txBody>
      </p:sp>
      <p:sp>
        <p:nvSpPr>
          <p:cNvPr id="4" name="Slide Number Placeholder 3"/>
          <p:cNvSpPr>
            <a:spLocks noGrp="1"/>
          </p:cNvSpPr>
          <p:nvPr>
            <p:ph type="sldNum" sz="quarter" idx="5"/>
          </p:nvPr>
        </p:nvSpPr>
        <p:spPr/>
        <p:txBody>
          <a:bodyPr/>
          <a:lstStyle/>
          <a:p>
            <a:fld id="{2C09E353-BA7C-4D7E-BA16-AC0E724475F0}" type="slidenum">
              <a:rPr lang="en-US" smtClean="0"/>
              <a:t>8</a:t>
            </a:fld>
            <a:endParaRPr lang="en-US"/>
          </a:p>
        </p:txBody>
      </p:sp>
    </p:spTree>
    <p:extLst>
      <p:ext uri="{BB962C8B-B14F-4D97-AF65-F5344CB8AC3E}">
        <p14:creationId xmlns:p14="http://schemas.microsoft.com/office/powerpoint/2010/main" val="245817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And when looking at children with disabilities by county type, children in rural counties are slightly more likely to report being in fair or poor overall health than children with disabilities in metropolitan counties</a:t>
            </a:r>
          </a:p>
        </p:txBody>
      </p:sp>
      <p:sp>
        <p:nvSpPr>
          <p:cNvPr id="4" name="Slide Number Placeholder 3"/>
          <p:cNvSpPr>
            <a:spLocks noGrp="1"/>
          </p:cNvSpPr>
          <p:nvPr>
            <p:ph type="sldNum" sz="quarter" idx="5"/>
          </p:nvPr>
        </p:nvSpPr>
        <p:spPr/>
        <p:txBody>
          <a:bodyPr/>
          <a:lstStyle/>
          <a:p>
            <a:fld id="{2C09E353-BA7C-4D7E-BA16-AC0E724475F0}" type="slidenum">
              <a:rPr lang="en-US" smtClean="0"/>
              <a:t>9</a:t>
            </a:fld>
            <a:endParaRPr lang="en-US"/>
          </a:p>
        </p:txBody>
      </p:sp>
    </p:spTree>
    <p:extLst>
      <p:ext uri="{BB962C8B-B14F-4D97-AF65-F5344CB8AC3E}">
        <p14:creationId xmlns:p14="http://schemas.microsoft.com/office/powerpoint/2010/main" val="426218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And furthermore school-aged children with disabilities are more likely to experience obesity than children without disabilities in Ohio</a:t>
            </a:r>
          </a:p>
        </p:txBody>
      </p:sp>
      <p:sp>
        <p:nvSpPr>
          <p:cNvPr id="4" name="Slide Number Placeholder 3"/>
          <p:cNvSpPr>
            <a:spLocks noGrp="1"/>
          </p:cNvSpPr>
          <p:nvPr>
            <p:ph type="sldNum" sz="quarter" idx="5"/>
          </p:nvPr>
        </p:nvSpPr>
        <p:spPr/>
        <p:txBody>
          <a:bodyPr/>
          <a:lstStyle/>
          <a:p>
            <a:fld id="{2C09E353-BA7C-4D7E-BA16-AC0E724475F0}" type="slidenum">
              <a:rPr lang="en-US" smtClean="0"/>
              <a:t>10</a:t>
            </a:fld>
            <a:endParaRPr lang="en-US"/>
          </a:p>
        </p:txBody>
      </p:sp>
    </p:spTree>
    <p:extLst>
      <p:ext uri="{BB962C8B-B14F-4D97-AF65-F5344CB8AC3E}">
        <p14:creationId xmlns:p14="http://schemas.microsoft.com/office/powerpoint/2010/main" val="2825038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And again, children with disabilities in rural and </a:t>
            </a:r>
            <a:r>
              <a:rPr lang="en-US" b="1" dirty="0" err="1">
                <a:cs typeface="Calibri"/>
              </a:rPr>
              <a:t>applachian</a:t>
            </a:r>
            <a:r>
              <a:rPr lang="en-US" b="1" dirty="0">
                <a:cs typeface="Calibri"/>
              </a:rPr>
              <a:t> counties are more likely to experience obesity than children with disabilities in metropolitan and suburban counties</a:t>
            </a:r>
          </a:p>
        </p:txBody>
      </p:sp>
      <p:sp>
        <p:nvSpPr>
          <p:cNvPr id="4" name="Slide Number Placeholder 3"/>
          <p:cNvSpPr>
            <a:spLocks noGrp="1"/>
          </p:cNvSpPr>
          <p:nvPr>
            <p:ph type="sldNum" sz="quarter" idx="5"/>
          </p:nvPr>
        </p:nvSpPr>
        <p:spPr/>
        <p:txBody>
          <a:bodyPr/>
          <a:lstStyle/>
          <a:p>
            <a:fld id="{2C09E353-BA7C-4D7E-BA16-AC0E724475F0}" type="slidenum">
              <a:rPr lang="en-US" smtClean="0"/>
              <a:t>11</a:t>
            </a:fld>
            <a:endParaRPr lang="en-US"/>
          </a:p>
        </p:txBody>
      </p:sp>
    </p:spTree>
    <p:extLst>
      <p:ext uri="{BB962C8B-B14F-4D97-AF65-F5344CB8AC3E}">
        <p14:creationId xmlns:p14="http://schemas.microsoft.com/office/powerpoint/2010/main" val="3733621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good news is that all of these negative health outcomes and lack of access to healthy lifestyle behaviors are all preventable. It is well documented that the greatest barrier that leads to these negative health outcomes and lack of access to physical activity are attitudes and incorrect assumptions about people with disabilities which was also supported in several studies that have been done in Ohio</a:t>
            </a:r>
          </a:p>
          <a:p>
            <a:endParaRPr lang="en-US" dirty="0">
              <a:ea typeface="Calibri"/>
              <a:cs typeface="Calibri"/>
            </a:endParaRPr>
          </a:p>
          <a:p>
            <a:r>
              <a:rPr lang="en-US" dirty="0">
                <a:ea typeface="Calibri"/>
                <a:cs typeface="Calibri"/>
              </a:rPr>
              <a:t>And some easy first steps to help improve the health and well-being of people with disabilities is to presume that people with disabilities are competent and have the ability to participate with the appropriate supports and accommodations and to find opportunities to include children with disabilities in school physical activities. The rest of this training will seek to provide you with some tools in your tool box on some simple small steps that every school can take to create a more inclusive environment for children with disabilities and expand their access and opportunity to participate in physical activity and sport</a:t>
            </a:r>
          </a:p>
        </p:txBody>
      </p:sp>
      <p:sp>
        <p:nvSpPr>
          <p:cNvPr id="4" name="Slide Number Placeholder 3"/>
          <p:cNvSpPr>
            <a:spLocks noGrp="1"/>
          </p:cNvSpPr>
          <p:nvPr>
            <p:ph type="sldNum" sz="quarter" idx="5"/>
          </p:nvPr>
        </p:nvSpPr>
        <p:spPr/>
        <p:txBody>
          <a:bodyPr/>
          <a:lstStyle/>
          <a:p>
            <a:fld id="{5E7B0739-836B-4D32-92DF-8583FF793DE7}" type="slidenum">
              <a:rPr lang="en-US" smtClean="0"/>
              <a:t>12</a:t>
            </a:fld>
            <a:endParaRPr lang="en-US"/>
          </a:p>
        </p:txBody>
      </p:sp>
    </p:spTree>
    <p:extLst>
      <p:ext uri="{BB962C8B-B14F-4D97-AF65-F5344CB8AC3E}">
        <p14:creationId xmlns:p14="http://schemas.microsoft.com/office/powerpoint/2010/main" val="705587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7B0739-836B-4D32-92DF-8583FF793DE7}" type="slidenum">
              <a:rPr lang="en-US" smtClean="0"/>
              <a:t>13</a:t>
            </a:fld>
            <a:endParaRPr lang="en-US"/>
          </a:p>
        </p:txBody>
      </p:sp>
    </p:spTree>
    <p:extLst>
      <p:ext uri="{BB962C8B-B14F-4D97-AF65-F5344CB8AC3E}">
        <p14:creationId xmlns:p14="http://schemas.microsoft.com/office/powerpoint/2010/main" val="2015314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A puzzle of a football ball and a football ball&#10;&#10;Description automatically generated">
            <a:extLst>
              <a:ext uri="{FF2B5EF4-FFF2-40B4-BE49-F238E27FC236}">
                <a16:creationId xmlns:a16="http://schemas.microsoft.com/office/drawing/2014/main" id="{E2525A42-F857-DABC-2E1D-EC9BDDDCD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363" y="196271"/>
            <a:ext cx="11083637" cy="6234546"/>
          </a:xfrm>
          <a:prstGeom prst="rect">
            <a:avLst/>
          </a:prstGeom>
        </p:spPr>
      </p:pic>
      <p:sp>
        <p:nvSpPr>
          <p:cNvPr id="2" name="Title 1">
            <a:extLst>
              <a:ext uri="{FF2B5EF4-FFF2-40B4-BE49-F238E27FC236}">
                <a16:creationId xmlns:a16="http://schemas.microsoft.com/office/drawing/2014/main" id="{A7F69848-2AC5-CB8C-2C3F-A8E10CA1B35A}"/>
              </a:ext>
            </a:extLst>
          </p:cNvPr>
          <p:cNvSpPr>
            <a:spLocks noGrp="1"/>
          </p:cNvSpPr>
          <p:nvPr>
            <p:ph type="ctrTitle" hasCustomPrompt="1"/>
          </p:nvPr>
        </p:nvSpPr>
        <p:spPr>
          <a:xfrm>
            <a:off x="736823" y="973426"/>
            <a:ext cx="9144000" cy="1487199"/>
          </a:xfrm>
        </p:spPr>
        <p:txBody>
          <a:bodyPr anchor="b"/>
          <a:lstStyle>
            <a:lvl1pPr algn="l">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Inclusive Sports</a:t>
            </a:r>
            <a:endParaRPr lang="en-US" dirty="0"/>
          </a:p>
        </p:txBody>
      </p:sp>
      <p:sp>
        <p:nvSpPr>
          <p:cNvPr id="3" name="Subtitle 2">
            <a:extLst>
              <a:ext uri="{FF2B5EF4-FFF2-40B4-BE49-F238E27FC236}">
                <a16:creationId xmlns:a16="http://schemas.microsoft.com/office/drawing/2014/main" id="{E1EA87D1-D214-BB3F-1B47-3F3E594F9F66}"/>
              </a:ext>
            </a:extLst>
          </p:cNvPr>
          <p:cNvSpPr>
            <a:spLocks noGrp="1"/>
          </p:cNvSpPr>
          <p:nvPr>
            <p:ph type="subTitle" idx="1"/>
          </p:nvPr>
        </p:nvSpPr>
        <p:spPr>
          <a:xfrm>
            <a:off x="736823" y="2844503"/>
            <a:ext cx="9144000" cy="657920"/>
          </a:xfrm>
        </p:spPr>
        <p:txBody>
          <a:bodyPr/>
          <a:lstStyle>
            <a:lvl1pPr marL="0" indent="0" algn="l">
              <a:buNone/>
              <a:defRPr sz="2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E353FAA-3125-0F54-43F5-FB1F330B06BE}"/>
              </a:ext>
            </a:extLst>
          </p:cNvPr>
          <p:cNvSpPr>
            <a:spLocks noGrp="1"/>
          </p:cNvSpPr>
          <p:nvPr>
            <p:ph type="dt" sz="half" idx="10"/>
          </p:nvPr>
        </p:nvSpPr>
        <p:spPr>
          <a:xfrm>
            <a:off x="736823" y="3932035"/>
            <a:ext cx="2743200" cy="365125"/>
          </a:xfrm>
        </p:spPr>
        <p:txBody>
          <a:bodyPr/>
          <a:lstStyle>
            <a:lvl1pPr>
              <a:defRPr sz="18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pic>
        <p:nvPicPr>
          <p:cNvPr id="8" name="Picture 7" descr="A close-up of a black background&#10;&#10;Description automatically generated">
            <a:extLst>
              <a:ext uri="{FF2B5EF4-FFF2-40B4-BE49-F238E27FC236}">
                <a16:creationId xmlns:a16="http://schemas.microsoft.com/office/drawing/2014/main" id="{631114D8-8305-0852-6D7A-37505DC4B9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823" y="5759144"/>
            <a:ext cx="2379809" cy="590986"/>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B6DC292A-376C-B942-4536-42DC2EF78D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0023" y="5877344"/>
            <a:ext cx="2379809" cy="512186"/>
          </a:xfrm>
          <a:prstGeom prst="rect">
            <a:avLst/>
          </a:prstGeom>
        </p:spPr>
      </p:pic>
      <p:sp>
        <p:nvSpPr>
          <p:cNvPr id="12" name="Rectangle 11">
            <a:extLst>
              <a:ext uri="{FF2B5EF4-FFF2-40B4-BE49-F238E27FC236}">
                <a16:creationId xmlns:a16="http://schemas.microsoft.com/office/drawing/2014/main" id="{90B377AB-8F3D-74E7-316C-94527945C628}"/>
              </a:ext>
            </a:extLst>
          </p:cNvPr>
          <p:cNvSpPr/>
          <p:nvPr userDrawn="1"/>
        </p:nvSpPr>
        <p:spPr>
          <a:xfrm>
            <a:off x="0" y="58686"/>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34E1ACFD-98EC-FB2A-9F1F-5C43E78FBEE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31372" y="5835622"/>
            <a:ext cx="1689631" cy="561109"/>
          </a:xfrm>
          <a:prstGeom prst="rect">
            <a:avLst/>
          </a:prstGeom>
        </p:spPr>
      </p:pic>
      <p:sp>
        <p:nvSpPr>
          <p:cNvPr id="26" name="Rectangle 25">
            <a:extLst>
              <a:ext uri="{FF2B5EF4-FFF2-40B4-BE49-F238E27FC236}">
                <a16:creationId xmlns:a16="http://schemas.microsoft.com/office/drawing/2014/main" id="{E238F752-27F9-A258-8112-BE0284486B4C}"/>
              </a:ext>
            </a:extLst>
          </p:cNvPr>
          <p:cNvSpPr/>
          <p:nvPr userDrawn="1"/>
        </p:nvSpPr>
        <p:spPr>
          <a:xfrm>
            <a:off x="0" y="6630359"/>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9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cxnSp>
        <p:nvCxnSpPr>
          <p:cNvPr id="10" name="Straight Connector 9">
            <a:extLst>
              <a:ext uri="{FF2B5EF4-FFF2-40B4-BE49-F238E27FC236}">
                <a16:creationId xmlns:a16="http://schemas.microsoft.com/office/drawing/2014/main" id="{17E8ED64-3E4D-DF64-8805-B7C82B9F1D19}"/>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3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sp>
        <p:nvSpPr>
          <p:cNvPr id="5" name="Footer Placeholder 4">
            <a:extLst>
              <a:ext uri="{FF2B5EF4-FFF2-40B4-BE49-F238E27FC236}">
                <a16:creationId xmlns:a16="http://schemas.microsoft.com/office/drawing/2014/main" id="{6F6AD825-1EAC-0465-4C05-AE5DFA6121C5}"/>
              </a:ext>
            </a:extLst>
          </p:cNvPr>
          <p:cNvSpPr>
            <a:spLocks noGrp="1"/>
          </p:cNvSpPr>
          <p:nvPr>
            <p:ph type="ftr" sz="quarter" idx="11"/>
          </p:nvPr>
        </p:nvSpPr>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US" dirty="0"/>
          </a:p>
        </p:txBody>
      </p:sp>
      <p:sp>
        <p:nvSpPr>
          <p:cNvPr id="6" name="Slide Number Placeholder 5">
            <a:extLst>
              <a:ext uri="{FF2B5EF4-FFF2-40B4-BE49-F238E27FC236}">
                <a16:creationId xmlns:a16="http://schemas.microsoft.com/office/drawing/2014/main" id="{0824BC75-0E70-653E-0806-C8202F371906}"/>
              </a:ext>
            </a:extLst>
          </p:cNvPr>
          <p:cNvSpPr>
            <a:spLocks noGrp="1"/>
          </p:cNvSpPr>
          <p:nvPr>
            <p:ph type="sldNum" sz="quarter" idx="12"/>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8579AA72-2643-4612-B55F-BCDE8BE56682}" type="slidenum">
              <a:rPr lang="en-US" smtClean="0"/>
              <a:pPr/>
              <a:t>‹#›</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5518998"/>
            <a:ext cx="2379809" cy="590986"/>
          </a:xfrm>
          <a:prstGeom prst="rect">
            <a:avLst/>
          </a:prstGeom>
        </p:spPr>
      </p:pic>
      <p:cxnSp>
        <p:nvCxnSpPr>
          <p:cNvPr id="8" name="Straight Connector 7">
            <a:extLst>
              <a:ext uri="{FF2B5EF4-FFF2-40B4-BE49-F238E27FC236}">
                <a16:creationId xmlns:a16="http://schemas.microsoft.com/office/drawing/2014/main" id="{69A68E3D-2213-587D-04E2-0B2C1F72EA67}"/>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52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pic>
        <p:nvPicPr>
          <p:cNvPr id="13" name="Picture 12" descr="A child holding a ball&#10;&#10;Description automatically generated">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74FF0A8-7423-3D38-4589-9C796098EB1E}"/>
              </a:ext>
            </a:extLst>
          </p:cNvPr>
          <p:cNvSpPr>
            <a:spLocks noGrp="1"/>
          </p:cNvSpPr>
          <p:nvPr>
            <p:ph type="ctrTitle" hasCustomPrompt="1"/>
          </p:nvPr>
        </p:nvSpPr>
        <p:spPr>
          <a:xfrm>
            <a:off x="6779490" y="2265837"/>
            <a:ext cx="4710546" cy="2326325"/>
          </a:xfrm>
        </p:spPr>
        <p:txBody>
          <a:bodyPr anchor="b"/>
          <a:lstStyle>
            <a:lvl1pPr algn="l">
              <a:lnSpc>
                <a:spcPct val="150000"/>
              </a:lnSpc>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#1</a:t>
            </a:r>
            <a:endParaRPr lang="en-US" dirty="0"/>
          </a:p>
        </p:txBody>
      </p:sp>
    </p:spTree>
    <p:extLst>
      <p:ext uri="{BB962C8B-B14F-4D97-AF65-F5344CB8AC3E}">
        <p14:creationId xmlns:p14="http://schemas.microsoft.com/office/powerpoint/2010/main" val="35357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509443" y="2071640"/>
            <a:ext cx="4577946" cy="1329723"/>
          </a:xfrm>
          <a:prstGeom prst="rect">
            <a:avLst/>
          </a:prstGeom>
          <a:noFill/>
        </p:spPr>
        <p:txBody>
          <a:bodyPr wrap="square" rtlCol="0">
            <a:spAutoFit/>
          </a:bodyPr>
          <a:lstStyle/>
          <a:p>
            <a:pPr algn="ct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Nationally</a:t>
            </a:r>
          </a:p>
        </p:txBody>
      </p:sp>
    </p:spTree>
    <p:extLst>
      <p:ext uri="{BB962C8B-B14F-4D97-AF65-F5344CB8AC3E}">
        <p14:creationId xmlns:p14="http://schemas.microsoft.com/office/powerpoint/2010/main" val="14127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694169" y="2071640"/>
            <a:ext cx="4476750" cy="2714718"/>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#3</a:t>
            </a:r>
          </a:p>
        </p:txBody>
      </p:sp>
    </p:spTree>
    <p:extLst>
      <p:ext uri="{BB962C8B-B14F-4D97-AF65-F5344CB8AC3E}">
        <p14:creationId xmlns:p14="http://schemas.microsoft.com/office/powerpoint/2010/main" val="2679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2" y="2071640"/>
            <a:ext cx="4545897" cy="1329723"/>
          </a:xfrm>
          <a:prstGeom prst="rect">
            <a:avLst/>
          </a:prstGeom>
          <a:noFill/>
        </p:spPr>
        <p:txBody>
          <a:bodyPr wrap="square" rtlCol="0">
            <a:spAutoFit/>
          </a:bodyPr>
          <a:lstStyle/>
          <a:p>
            <a:pPr algn="ctr">
              <a:lnSpc>
                <a:spcPct val="150000"/>
              </a:lnSpc>
            </a:pPr>
            <a:r>
              <a:rPr lang="en-US" sz="6000" dirty="0">
                <a:solidFill>
                  <a:srgbClr val="3C6280"/>
                </a:solidFill>
                <a:latin typeface="Open Sans Extrabold" panose="020B0906030804020204" pitchFamily="34" charset="0"/>
                <a:ea typeface="Open Sans Extrabold" panose="020B0906030804020204" pitchFamily="34" charset="0"/>
                <a:cs typeface="Open Sans Extrabold" panose="020B0906030804020204" pitchFamily="34" charset="0"/>
              </a:rPr>
              <a:t>Ohio</a:t>
            </a:r>
          </a:p>
        </p:txBody>
      </p:sp>
    </p:spTree>
    <p:extLst>
      <p:ext uri="{BB962C8B-B14F-4D97-AF65-F5344CB8AC3E}">
        <p14:creationId xmlns:p14="http://schemas.microsoft.com/office/powerpoint/2010/main" val="6571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3" y="2071640"/>
            <a:ext cx="4476750" cy="2714718"/>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#5</a:t>
            </a:r>
          </a:p>
        </p:txBody>
      </p:sp>
      <p:sp>
        <p:nvSpPr>
          <p:cNvPr id="3" name="TextBox 2">
            <a:extLst>
              <a:ext uri="{FF2B5EF4-FFF2-40B4-BE49-F238E27FC236}">
                <a16:creationId xmlns:a16="http://schemas.microsoft.com/office/drawing/2014/main" id="{BB46D885-E39C-791A-2674-03CBE2F85D71}"/>
              </a:ext>
            </a:extLst>
          </p:cNvPr>
          <p:cNvSpPr txBox="1"/>
          <p:nvPr userDrawn="1"/>
        </p:nvSpPr>
        <p:spPr>
          <a:xfrm>
            <a:off x="7426036" y="701964"/>
            <a:ext cx="4451928" cy="3416320"/>
          </a:xfrm>
          <a:prstGeom prst="rect">
            <a:avLst/>
          </a:prstGeom>
          <a:noFill/>
        </p:spPr>
        <p:txBody>
          <a:bodyPr wrap="square" rtlCol="0">
            <a:spAutoFit/>
          </a:bodyPr>
          <a:lstStyle/>
          <a:p>
            <a:r>
              <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An alternate idea for a layout:</a:t>
            </a:r>
          </a:p>
          <a:p>
            <a:endPar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285750" indent="-285750">
              <a:buFont typeface="Arial" panose="020B0604020202020204" pitchFamily="34" charset="0"/>
              <a:buChar char="•"/>
            </a:pPr>
            <a:r>
              <a:rPr lang="en-US" dirty="0">
                <a:solidFill>
                  <a:srgbClr val="FFFFFF"/>
                </a:solidFill>
              </a:rPr>
              <a:t>Point 1</a:t>
            </a:r>
          </a:p>
          <a:p>
            <a:pPr marL="285750" indent="-285750">
              <a:buFont typeface="Arial" panose="020B0604020202020204" pitchFamily="34" charset="0"/>
              <a:buChar char="•"/>
            </a:pPr>
            <a:r>
              <a:rPr lang="en-US" dirty="0">
                <a:solidFill>
                  <a:srgbClr val="FFFFFF"/>
                </a:solidFill>
              </a:rPr>
              <a:t>Point 2</a:t>
            </a:r>
          </a:p>
          <a:p>
            <a:pPr marL="285750" indent="-285750">
              <a:buFont typeface="Arial" panose="020B0604020202020204" pitchFamily="34" charset="0"/>
              <a:buChar char="•"/>
            </a:pPr>
            <a:r>
              <a:rPr lang="en-US" dirty="0">
                <a:solidFill>
                  <a:srgbClr val="FFFFFF"/>
                </a:solidFill>
              </a:rPr>
              <a:t>Point 3</a:t>
            </a:r>
          </a:p>
          <a:p>
            <a:pPr marL="285750" indent="-285750">
              <a:buFont typeface="Arial" panose="020B0604020202020204" pitchFamily="34" charset="0"/>
              <a:buChar char="•"/>
            </a:pPr>
            <a:r>
              <a:rPr lang="en-US" dirty="0">
                <a:solidFill>
                  <a:srgbClr val="FFFFFF"/>
                </a:solidFill>
              </a:rPr>
              <a:t>Point 5</a:t>
            </a: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0" indent="0">
              <a:buFont typeface="Arial" panose="020B0604020202020204" pitchFamily="34" charset="0"/>
              <a:buNone/>
            </a:pPr>
            <a:endParaRPr lang="en-US" dirty="0">
              <a:solidFill>
                <a:srgbClr val="FFFFFF"/>
              </a:solidFill>
            </a:endParaRPr>
          </a:p>
        </p:txBody>
      </p:sp>
    </p:spTree>
    <p:extLst>
      <p:ext uri="{BB962C8B-B14F-4D97-AF65-F5344CB8AC3E}">
        <p14:creationId xmlns:p14="http://schemas.microsoft.com/office/powerpoint/2010/main" val="113193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1DC9-4075-8A1E-03A4-8B0250397D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8499-9241-E483-519A-2D5A463EEE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27436-DFD0-A583-0796-75EC9FAA4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1365DB-C547-03C3-9336-532B47C90105}"/>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C229806C-AC16-DA64-32BA-CCC86D13BE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E69FD-2BA1-2524-A172-8CAA8ECE0D9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394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6B48-E2CF-2484-9BE9-480B76CD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D70C2-15E3-3552-C2F3-BA47091D1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6A7337-2483-4CB5-9CD2-F9719BC92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DE3A0F-E88F-7BBC-B98A-553D1D99C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31C28-B01A-5CF2-C628-FFB53AE7A2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E412E1-D87C-8C06-BF45-20D731DA59A1}"/>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8" name="Footer Placeholder 7">
            <a:extLst>
              <a:ext uri="{FF2B5EF4-FFF2-40B4-BE49-F238E27FC236}">
                <a16:creationId xmlns:a16="http://schemas.microsoft.com/office/drawing/2014/main" id="{433DCAD9-8909-9CBC-1A2F-3BF70C58F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58CBEF-BA64-BCE8-C80D-279B4CFC65DB}"/>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58697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2780-2A3C-9893-AD9B-17D0BE740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9748E4-DE44-223E-E1C3-0D9A0442E20B}"/>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4" name="Footer Placeholder 3">
            <a:extLst>
              <a:ext uri="{FF2B5EF4-FFF2-40B4-BE49-F238E27FC236}">
                <a16:creationId xmlns:a16="http://schemas.microsoft.com/office/drawing/2014/main" id="{C33A9BDE-AE47-4D78-9E68-F656B0427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188E23-E59D-4A72-DD4E-7566617C8ED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1958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99D63-598F-A490-4073-517FEE585CCD}"/>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3" name="Footer Placeholder 2">
            <a:extLst>
              <a:ext uri="{FF2B5EF4-FFF2-40B4-BE49-F238E27FC236}">
                <a16:creationId xmlns:a16="http://schemas.microsoft.com/office/drawing/2014/main" id="{D70A30BD-E47A-86E9-91D4-32EAD1DC7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E6B302-0DCD-9769-086C-73B854E3590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23860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6D2-AD59-0995-4ADD-B81C4E3F2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9EBB4-1224-E058-FF63-D0FA7156D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5AD99-1463-0BD5-AF3A-BDC8F174B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B3CD3-6476-77FF-806D-035568C8974B}"/>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D5D73EC7-3E42-95B9-5602-FCFDD49A3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607C0-CC29-ABE1-85EA-4C69D1F5447F}"/>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08029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E7B8-DBF2-BA85-C80A-ABC39A1F2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56183F-566B-9110-3EE8-519CA8E05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9A1E0-28A8-4385-0B5B-85873178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F4D57-EBB8-4CE5-7945-D07924FA84B3}"/>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7021ACEE-0A41-6D8E-98E8-C49AA396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5702E-372B-1106-0D01-5DE05CA86C5D}"/>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940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B99-06A1-A7D1-D541-922B52529B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5D530-A004-2550-C9C8-FFDCEC7139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77FA-E407-5DB4-F86C-F79C449CB392}"/>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16536D92-142C-EDDA-618E-2B27CCB6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9433-7D62-A93B-0650-BFC70DD1E802}"/>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267033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AB6BE-ABE2-CE3F-44F7-9A364E2E1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E17D1-CFEB-B983-6591-7FE29E9B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5CE2-56FB-29FB-91CD-2158D2ED4D74}"/>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0CB5512D-BB4D-8370-D7F6-EB263640B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CB61E-F79B-8025-C153-87CBED24FE2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61125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79EB7-C310-1FC0-D2B1-3DCB416E2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7960-8C16-41AE-632C-6A1E0EE3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7B34-6A24-4814-36A2-B4971B504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B1313009-8755-97F7-2CCE-8107E7FDB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33B4E8-B5F6-0A1A-8A09-CA3BB7C30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9AA72-2643-4612-B55F-BCDE8BE56682}" type="slidenum">
              <a:rPr lang="en-US" smtClean="0"/>
              <a:t>‹#›</a:t>
            </a:fld>
            <a:endParaRPr lang="en-US"/>
          </a:p>
        </p:txBody>
      </p:sp>
    </p:spTree>
    <p:extLst>
      <p:ext uri="{BB962C8B-B14F-4D97-AF65-F5344CB8AC3E}">
        <p14:creationId xmlns:p14="http://schemas.microsoft.com/office/powerpoint/2010/main" val="1505290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60" r:id="rId5"/>
    <p:sldLayoutId id="2147483663" r:id="rId6"/>
    <p:sldLayoutId id="2147483661" r:id="rId7"/>
    <p:sldLayoutId id="2147483662"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ncbddd/disabilityandhealth/infographic-disability-impacts-all.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grc.osu.edu/OMAS/2021Survey" TargetMode="External"/><Relationship Id="rId4" Type="http://schemas.openxmlformats.org/officeDocument/2006/relationships/hyperlink" Target="https://go.osu.edu/odhpassessment20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8C82-5753-2852-596C-8788DDAD3C38}"/>
              </a:ext>
            </a:extLst>
          </p:cNvPr>
          <p:cNvSpPr>
            <a:spLocks noGrp="1"/>
          </p:cNvSpPr>
          <p:nvPr>
            <p:ph type="ctrTitle"/>
          </p:nvPr>
        </p:nvSpPr>
        <p:spPr>
          <a:xfrm>
            <a:off x="736823" y="1260894"/>
            <a:ext cx="7182976" cy="1382583"/>
          </a:xfrm>
        </p:spPr>
        <p:txBody>
          <a:bodyPr>
            <a:normAutofit/>
          </a:bodyPr>
          <a:lstStyle/>
          <a:p>
            <a:r>
              <a:rPr lang="en-US" dirty="0">
                <a:solidFill>
                  <a:srgbClr val="7D3443"/>
                </a:solidFill>
                <a:latin typeface="Open Sans Extrabold"/>
                <a:ea typeface="Open Sans Extrabold"/>
                <a:cs typeface="Open Sans Extrabold"/>
              </a:rPr>
              <a:t>Health Outcomes </a:t>
            </a:r>
            <a:endPar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Subtitle 2">
            <a:extLst>
              <a:ext uri="{FF2B5EF4-FFF2-40B4-BE49-F238E27FC236}">
                <a16:creationId xmlns:a16="http://schemas.microsoft.com/office/drawing/2014/main" id="{1058126A-546E-5238-579F-1D41E811F67F}"/>
              </a:ext>
            </a:extLst>
          </p:cNvPr>
          <p:cNvSpPr>
            <a:spLocks noGrp="1"/>
          </p:cNvSpPr>
          <p:nvPr>
            <p:ph type="subTitle" idx="1"/>
          </p:nvPr>
        </p:nvSpPr>
        <p:spPr>
          <a:xfrm>
            <a:off x="736823" y="3100040"/>
            <a:ext cx="6399205" cy="657920"/>
          </a:xfrm>
        </p:spPr>
        <p:txBody>
          <a:bodyPr vert="horz" lIns="91440" tIns="45720" rIns="91440" bIns="45720" rtlCol="0" anchor="t">
            <a:normAutofit fontScale="92500" lnSpcReduction="10000"/>
          </a:bodyPr>
          <a:lstStyle/>
          <a:p>
            <a:r>
              <a:rPr lang="en-US" dirty="0">
                <a:latin typeface="Open Sans Semibold"/>
                <a:ea typeface="Open Sans Semibold"/>
                <a:cs typeface="Open Sans Semibold"/>
              </a:rPr>
              <a:t>Differences in Outcomes for People with Disabilities</a:t>
            </a:r>
            <a:endParaRPr lang="en-US" dirty="0"/>
          </a:p>
        </p:txBody>
      </p:sp>
      <p:sp>
        <p:nvSpPr>
          <p:cNvPr id="4" name="Date Placeholder 3">
            <a:extLst>
              <a:ext uri="{FF2B5EF4-FFF2-40B4-BE49-F238E27FC236}">
                <a16:creationId xmlns:a16="http://schemas.microsoft.com/office/drawing/2014/main" id="{9E108A43-431C-CEF1-32C9-E49313560C25}"/>
              </a:ext>
            </a:extLst>
          </p:cNvPr>
          <p:cNvSpPr>
            <a:spLocks noGrp="1"/>
          </p:cNvSpPr>
          <p:nvPr>
            <p:ph type="dt" sz="half" idx="10"/>
          </p:nvPr>
        </p:nvSpPr>
        <p:spPr>
          <a:xfrm>
            <a:off x="811468" y="3757960"/>
            <a:ext cx="2743200" cy="365125"/>
          </a:xfrm>
        </p:spPr>
        <p:txBody>
          <a:bodyPr/>
          <a:lstStyle/>
          <a:p>
            <a:fld id="{788206A9-CE27-49A2-9ADE-DD081F0169A3}" type="datetime1">
              <a:rPr lang="en-US" smtClean="0"/>
              <a:t>8/9/2024</a:t>
            </a:fld>
            <a:endParaRPr lang="en-US" dirty="0"/>
          </a:p>
        </p:txBody>
      </p:sp>
    </p:spTree>
    <p:extLst>
      <p:ext uri="{BB962C8B-B14F-4D97-AF65-F5344CB8AC3E}">
        <p14:creationId xmlns:p14="http://schemas.microsoft.com/office/powerpoint/2010/main" val="374876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3242F-D7B8-152C-1D0D-93B39CEAEF9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Nationally</a:t>
            </a:r>
          </a:p>
        </p:txBody>
      </p:sp>
    </p:spTree>
    <p:extLst>
      <p:ext uri="{BB962C8B-B14F-4D97-AF65-F5344CB8AC3E}">
        <p14:creationId xmlns:p14="http://schemas.microsoft.com/office/powerpoint/2010/main" val="129936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E3C9C-C577-301B-1177-CB82CDA9DC8E}"/>
              </a:ext>
            </a:extLst>
          </p:cNvPr>
          <p:cNvSpPr>
            <a:spLocks noGrp="1"/>
          </p:cNvSpPr>
          <p:nvPr>
            <p:ph type="title"/>
          </p:nvPr>
        </p:nvSpPr>
        <p:spPr>
          <a:xfrm>
            <a:off x="838200" y="365125"/>
            <a:ext cx="10861964" cy="1325563"/>
          </a:xfrm>
        </p:spPr>
        <p:txBody>
          <a:bodyPr/>
          <a:lstStyle/>
          <a:p>
            <a:r>
              <a:rPr lang="en-US" dirty="0">
                <a:latin typeface="Open Sans Extrabold"/>
                <a:ea typeface="Open Sans Extrabold"/>
                <a:cs typeface="Open Sans Extrabold"/>
              </a:rPr>
              <a:t>Differences in Health Outcomes: U.S.</a:t>
            </a:r>
            <a:endParaRPr lang="en-US" dirty="0"/>
          </a:p>
        </p:txBody>
      </p:sp>
      <p:sp>
        <p:nvSpPr>
          <p:cNvPr id="4" name="TextBox 3">
            <a:extLst>
              <a:ext uri="{FF2B5EF4-FFF2-40B4-BE49-F238E27FC236}">
                <a16:creationId xmlns:a16="http://schemas.microsoft.com/office/drawing/2014/main" id="{007A3664-CF44-068C-2316-C11BFCC675B9}"/>
              </a:ext>
            </a:extLst>
          </p:cNvPr>
          <p:cNvSpPr txBox="1"/>
          <p:nvPr/>
        </p:nvSpPr>
        <p:spPr>
          <a:xfrm>
            <a:off x="3047189" y="6123543"/>
            <a:ext cx="6094378" cy="369332"/>
          </a:xfrm>
          <a:prstGeom prst="rect">
            <a:avLst/>
          </a:prstGeom>
          <a:noFill/>
        </p:spPr>
        <p:txBody>
          <a:bodyPr wrap="square" lIns="91440" tIns="45720" rIns="91440" bIns="45720" anchor="t">
            <a:spAutoFit/>
          </a:bodyPr>
          <a:lstStyle/>
          <a:p>
            <a:pPr algn="ctr"/>
            <a:r>
              <a:rPr lang="en-US" dirty="0">
                <a:solidFill>
                  <a:srgbClr val="8B8D97"/>
                </a:solidFill>
                <a:latin typeface="Calibri"/>
                <a:ea typeface="Calibri"/>
                <a:cs typeface="Calibri"/>
              </a:rPr>
              <a:t>Image: CDC (2024)</a:t>
            </a:r>
            <a:endParaRPr lang="en-US" dirty="0">
              <a:latin typeface="Calibri"/>
              <a:ea typeface="Calibri"/>
              <a:cs typeface="Calibri"/>
            </a:endParaRPr>
          </a:p>
        </p:txBody>
      </p:sp>
      <p:pic>
        <p:nvPicPr>
          <p:cNvPr id="3" name="Picture 2" descr="Infographic showing Adults with disabilities are more likely to have obesity, smoke, have heart disease, and diabetes than adults without disabilities.">
            <a:extLst>
              <a:ext uri="{FF2B5EF4-FFF2-40B4-BE49-F238E27FC236}">
                <a16:creationId xmlns:a16="http://schemas.microsoft.com/office/drawing/2014/main" id="{2E0D9535-6FEB-00EB-96DB-8C610DF187F6}"/>
              </a:ext>
            </a:extLst>
          </p:cNvPr>
          <p:cNvPicPr>
            <a:picLocks noChangeAspect="1"/>
          </p:cNvPicPr>
          <p:nvPr/>
        </p:nvPicPr>
        <p:blipFill rotWithShape="1">
          <a:blip r:embed="rId3"/>
          <a:srcRect l="68833" t="23680" r="12019" b="5132"/>
          <a:stretch/>
        </p:blipFill>
        <p:spPr bwMode="auto">
          <a:xfrm>
            <a:off x="3913153" y="1561068"/>
            <a:ext cx="4362450" cy="45624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76537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E3C9C-C577-301B-1177-CB82CDA9DC8E}"/>
              </a:ext>
            </a:extLst>
          </p:cNvPr>
          <p:cNvSpPr>
            <a:spLocks noGrp="1"/>
          </p:cNvSpPr>
          <p:nvPr>
            <p:ph type="title"/>
          </p:nvPr>
        </p:nvSpPr>
        <p:spPr/>
        <p:txBody>
          <a:bodyPr/>
          <a:lstStyle/>
          <a:p>
            <a:r>
              <a:rPr lang="en-US" dirty="0">
                <a:latin typeface="Open Sans Extrabold"/>
                <a:ea typeface="Open Sans Extrabold"/>
                <a:cs typeface="Open Sans Extrabold"/>
              </a:rPr>
              <a:t>Differences in Healthcare Access</a:t>
            </a:r>
            <a:endParaRPr lang="en-US" dirty="0"/>
          </a:p>
        </p:txBody>
      </p:sp>
      <p:sp>
        <p:nvSpPr>
          <p:cNvPr id="4" name="TextBox 3">
            <a:extLst>
              <a:ext uri="{FF2B5EF4-FFF2-40B4-BE49-F238E27FC236}">
                <a16:creationId xmlns:a16="http://schemas.microsoft.com/office/drawing/2014/main" id="{007A3664-CF44-068C-2316-C11BFCC675B9}"/>
              </a:ext>
            </a:extLst>
          </p:cNvPr>
          <p:cNvSpPr txBox="1"/>
          <p:nvPr/>
        </p:nvSpPr>
        <p:spPr>
          <a:xfrm>
            <a:off x="3047189" y="6123543"/>
            <a:ext cx="6094378" cy="369332"/>
          </a:xfrm>
          <a:prstGeom prst="rect">
            <a:avLst/>
          </a:prstGeom>
          <a:noFill/>
        </p:spPr>
        <p:txBody>
          <a:bodyPr wrap="square" lIns="91440" tIns="45720" rIns="91440" bIns="45720" anchor="t">
            <a:spAutoFit/>
          </a:bodyPr>
          <a:lstStyle/>
          <a:p>
            <a:pPr algn="ctr"/>
            <a:r>
              <a:rPr lang="en-US" dirty="0">
                <a:solidFill>
                  <a:srgbClr val="8B8D97"/>
                </a:solidFill>
                <a:latin typeface="Calibri"/>
                <a:ea typeface="Calibri"/>
                <a:cs typeface="Calibri"/>
              </a:rPr>
              <a:t>Image: CDC (2024)</a:t>
            </a:r>
            <a:endParaRPr lang="en-US" dirty="0">
              <a:latin typeface="Calibri"/>
              <a:ea typeface="Calibri"/>
              <a:cs typeface="Calibri"/>
            </a:endParaRPr>
          </a:p>
        </p:txBody>
      </p:sp>
      <p:pic>
        <p:nvPicPr>
          <p:cNvPr id="3" name="Picture 2" descr="Infographic showing that 1 in 4 of people with disabilities do not have a usual healthcare provider, 1 in 4 have an unmet healthcare need because of cost, and 1 in 6 did not have a routine check-up in the past year">
            <a:extLst>
              <a:ext uri="{FF2B5EF4-FFF2-40B4-BE49-F238E27FC236}">
                <a16:creationId xmlns:a16="http://schemas.microsoft.com/office/drawing/2014/main" id="{D77F94EF-BAF8-81F0-0E83-23F97FE37505}"/>
              </a:ext>
            </a:extLst>
          </p:cNvPr>
          <p:cNvPicPr>
            <a:picLocks noChangeAspect="1"/>
          </p:cNvPicPr>
          <p:nvPr/>
        </p:nvPicPr>
        <p:blipFill rotWithShape="1">
          <a:blip r:embed="rId3"/>
          <a:srcRect l="68820" t="14735" r="12100" b="19609"/>
          <a:stretch/>
        </p:blipFill>
        <p:spPr bwMode="auto">
          <a:xfrm>
            <a:off x="3726405" y="1539737"/>
            <a:ext cx="4735946" cy="45838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2174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6DB0F-C054-099D-BF70-140195C0D19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Ohio</a:t>
            </a:r>
          </a:p>
        </p:txBody>
      </p:sp>
    </p:spTree>
    <p:extLst>
      <p:ext uri="{BB962C8B-B14F-4D97-AF65-F5344CB8AC3E}">
        <p14:creationId xmlns:p14="http://schemas.microsoft.com/office/powerpoint/2010/main" val="1095431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28218" cy="1325563"/>
          </a:xfrm>
        </p:spPr>
        <p:txBody>
          <a:bodyPr/>
          <a:lstStyle/>
          <a:p>
            <a:r>
              <a:rPr lang="en-US" dirty="0">
                <a:latin typeface="Open Sans Extrabold"/>
                <a:ea typeface="Open Sans Extrabold"/>
                <a:cs typeface="Open Sans Extrabold"/>
              </a:rPr>
              <a:t>Differences in Health Outcomes: Ohio</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Autofit/>
          </a:bodyPr>
          <a:lstStyle/>
          <a:p>
            <a:pPr marL="0" indent="0">
              <a:buNone/>
            </a:pPr>
            <a:endParaRPr lang="en-US" sz="3700">
              <a:latin typeface="Open Sans Semibold"/>
              <a:ea typeface="Open Sans Semibold"/>
              <a:cs typeface="Calibri"/>
            </a:endParaRPr>
          </a:p>
          <a:p>
            <a:endParaRPr lang="en-US" sz="2133">
              <a:cs typeface="Calibri"/>
            </a:endParaRP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6</a:t>
            </a:fld>
            <a:endParaRPr lang="en-US"/>
          </a:p>
        </p:txBody>
      </p:sp>
      <p:pic>
        <p:nvPicPr>
          <p:cNvPr id="6" name="Picture 5" descr="Image description: Prevalence rate ratio chart that shows large disparities between Ohio adults with and without disabilities from OMAS 2019 data and using 95% confidence intervals. Prevalence rate ratios are as follows: 14 or more mentally unhealthy days in the last 30 days: 13.3, often feel isolated from others: 7.3, often feel left out: 7.1, fair or poor self-rated health: 5.1, ever had congestive heart failure: 5.0, unmet need for mental health treatment: 4.8, 3 or more ER visits in last 12 months: 4.4, and delay/avoid: no transportation: 4.2.">
            <a:extLst>
              <a:ext uri="{FF2B5EF4-FFF2-40B4-BE49-F238E27FC236}">
                <a16:creationId xmlns:a16="http://schemas.microsoft.com/office/drawing/2014/main" id="{B2AEAF15-764C-5C39-F527-F9C93A3132F8}"/>
              </a:ext>
            </a:extLst>
          </p:cNvPr>
          <p:cNvPicPr>
            <a:picLocks noChangeAspect="1"/>
          </p:cNvPicPr>
          <p:nvPr/>
        </p:nvPicPr>
        <p:blipFill>
          <a:blip r:embed="rId3"/>
          <a:stretch>
            <a:fillRect/>
          </a:stretch>
        </p:blipFill>
        <p:spPr>
          <a:xfrm>
            <a:off x="426379" y="2187155"/>
            <a:ext cx="5243242" cy="3274443"/>
          </a:xfrm>
          <a:prstGeom prst="rect">
            <a:avLst/>
          </a:prstGeom>
        </p:spPr>
      </p:pic>
      <p:pic>
        <p:nvPicPr>
          <p:cNvPr id="7" name="Picture 6" descr="Image description: Prevalence rate ratio chart that shows large disparities between Ohio adults with and without disabilities from BRFSS 2020 data and using 95% confidence intervals. Prevalence rate ratios are as follows: 14 or more physically unhealthy days in last 30 days: 7.1 and ever COPD: 4.4.">
            <a:extLst>
              <a:ext uri="{FF2B5EF4-FFF2-40B4-BE49-F238E27FC236}">
                <a16:creationId xmlns:a16="http://schemas.microsoft.com/office/drawing/2014/main" id="{51F8B4D5-6C36-8B59-0042-38CADDC60FE1}"/>
              </a:ext>
            </a:extLst>
          </p:cNvPr>
          <p:cNvPicPr>
            <a:picLocks noChangeAspect="1"/>
          </p:cNvPicPr>
          <p:nvPr/>
        </p:nvPicPr>
        <p:blipFill>
          <a:blip r:embed="rId4"/>
          <a:stretch>
            <a:fillRect/>
          </a:stretch>
        </p:blipFill>
        <p:spPr>
          <a:xfrm>
            <a:off x="6359286" y="2177541"/>
            <a:ext cx="5396900" cy="3279295"/>
          </a:xfrm>
          <a:prstGeom prst="rect">
            <a:avLst/>
          </a:prstGeom>
        </p:spPr>
      </p:pic>
      <p:sp>
        <p:nvSpPr>
          <p:cNvPr id="8" name="Footer Placeholder 5">
            <a:extLst>
              <a:ext uri="{FF2B5EF4-FFF2-40B4-BE49-F238E27FC236}">
                <a16:creationId xmlns:a16="http://schemas.microsoft.com/office/drawing/2014/main" id="{BBC48D18-1FC5-4AD9-8EEB-AC92D7796569}"/>
              </a:ext>
            </a:extLst>
          </p:cNvPr>
          <p:cNvSpPr>
            <a:spLocks noGrp="1"/>
          </p:cNvSpPr>
          <p:nvPr/>
        </p:nvSpPr>
        <p:spPr>
          <a:xfrm>
            <a:off x="4648200" y="6176245"/>
            <a:ext cx="2895600" cy="273844"/>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74F">
                    <a:tint val="75000"/>
                  </a:srgbClr>
                </a:solidFill>
                <a:effectLst/>
                <a:uLnTx/>
                <a:uFillTx/>
                <a:latin typeface="Open Sans"/>
                <a:ea typeface="Open Sans"/>
                <a:cs typeface="Open Sans"/>
              </a:rPr>
              <a:t>Whalen Smith et al. (2022)</a:t>
            </a:r>
            <a:endParaRPr kumimoji="0" lang="en-US" sz="1200" b="0" i="0" u="none" strike="noStrike" kern="1200" cap="none" spc="0" normalizeH="0" baseline="0" noProof="0" dirty="0">
              <a:ln>
                <a:noFill/>
              </a:ln>
              <a:solidFill>
                <a:srgbClr val="17274F">
                  <a:tint val="75000"/>
                </a:srgbClr>
              </a:solidFill>
              <a:effectLst/>
              <a:uLnTx/>
              <a:uFillTx/>
              <a:latin typeface="Open Sans"/>
              <a:ea typeface="+mn-ea"/>
              <a:cs typeface="+mn-cs"/>
            </a:endParaRPr>
          </a:p>
        </p:txBody>
      </p:sp>
    </p:spTree>
    <p:extLst>
      <p:ext uri="{BB962C8B-B14F-4D97-AF65-F5344CB8AC3E}">
        <p14:creationId xmlns:p14="http://schemas.microsoft.com/office/powerpoint/2010/main" val="371316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61964" cy="1325563"/>
          </a:xfrm>
        </p:spPr>
        <p:txBody>
          <a:bodyPr/>
          <a:lstStyle/>
          <a:p>
            <a:r>
              <a:rPr lang="en-US" dirty="0">
                <a:latin typeface="Open Sans Extrabold"/>
                <a:ea typeface="Open Sans Extrabold"/>
                <a:cs typeface="Open Sans Extrabold"/>
              </a:rPr>
              <a:t>Differences in Physical Activity: Ohio</a:t>
            </a:r>
          </a:p>
        </p:txBody>
      </p:sp>
      <p:pic>
        <p:nvPicPr>
          <p:cNvPr id="5" name="Picture 4" descr="A graph showing the difference in exercise over the last 30 days between adults without a disability and adults with different kinds of disabilities. 81.6% of adults without disabilities reported having participated in activity or exercise, but only 61.3% of adults with cognitive, 60.5% with hearing or vision, 49.4 with independent living,  45% with mobility, and 37.9% of adults with self-care limitations reported doing these activities.&#10;">
            <a:extLst>
              <a:ext uri="{FF2B5EF4-FFF2-40B4-BE49-F238E27FC236}">
                <a16:creationId xmlns:a16="http://schemas.microsoft.com/office/drawing/2014/main" id="{C6260C2D-1556-9D1C-5553-F0927FEE8688}"/>
              </a:ext>
            </a:extLst>
          </p:cNvPr>
          <p:cNvPicPr>
            <a:picLocks noChangeAspect="1"/>
          </p:cNvPicPr>
          <p:nvPr/>
        </p:nvPicPr>
        <p:blipFill rotWithShape="1">
          <a:blip r:embed="rId3"/>
          <a:srcRect l="63666" t="31333" r="8333" b="15116"/>
          <a:stretch/>
        </p:blipFill>
        <p:spPr bwMode="auto">
          <a:xfrm>
            <a:off x="0" y="2251147"/>
            <a:ext cx="6501041" cy="3497598"/>
          </a:xfrm>
          <a:prstGeom prst="rect">
            <a:avLst/>
          </a:prstGeom>
          <a:ln>
            <a:noFill/>
          </a:ln>
          <a:extLst>
            <a:ext uri="{53640926-AAD7-44D8-BBD7-CCE9431645EC}">
              <a14:shadowObscured xmlns:a14="http://schemas.microsoft.com/office/drawing/2010/main"/>
            </a:ext>
          </a:extLst>
        </p:spPr>
      </p:pic>
      <p:sp>
        <p:nvSpPr>
          <p:cNvPr id="6" name="Footer Placeholder 5">
            <a:extLst>
              <a:ext uri="{FF2B5EF4-FFF2-40B4-BE49-F238E27FC236}">
                <a16:creationId xmlns:a16="http://schemas.microsoft.com/office/drawing/2014/main" id="{B38EC77B-7727-FF8C-87FC-167458790B1E}"/>
              </a:ext>
            </a:extLst>
          </p:cNvPr>
          <p:cNvSpPr>
            <a:spLocks noGrp="1"/>
          </p:cNvSpPr>
          <p:nvPr/>
        </p:nvSpPr>
        <p:spPr>
          <a:xfrm>
            <a:off x="4648200" y="6176245"/>
            <a:ext cx="2895600" cy="273844"/>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74F">
                    <a:tint val="75000"/>
                  </a:srgbClr>
                </a:solidFill>
                <a:effectLst/>
                <a:uLnTx/>
                <a:uFillTx/>
                <a:latin typeface="Open Sans"/>
                <a:ea typeface="Open Sans"/>
                <a:cs typeface="Open Sans"/>
              </a:rPr>
              <a:t>Whalen Smith et al. (2022)</a:t>
            </a:r>
            <a:endParaRPr kumimoji="0" lang="en-US" sz="1200" b="0" i="0" u="none" strike="noStrike" kern="1200" cap="none" spc="0" normalizeH="0" baseline="0" noProof="0" dirty="0">
              <a:ln>
                <a:noFill/>
              </a:ln>
              <a:solidFill>
                <a:srgbClr val="17274F">
                  <a:tint val="75000"/>
                </a:srgbClr>
              </a:solidFill>
              <a:effectLst/>
              <a:uLnTx/>
              <a:uFillTx/>
              <a:latin typeface="Open Sans"/>
              <a:ea typeface="+mn-ea"/>
              <a:cs typeface="+mn-cs"/>
            </a:endParaRPr>
          </a:p>
        </p:txBody>
      </p:sp>
      <p:pic>
        <p:nvPicPr>
          <p:cNvPr id="9" name="Picture 8" descr="Bar graph displaying the frequency of physical activity among Ohio adults with IDD. Two categories shown are moderate physical activity and strength exercises with varying percentages across four frequencies: ‘1-2 times,’ ‘3-4 times,’ ‘5+ times,’ and ‘None.’ Notably, while moderate activities have more balanced distribution across frequencies, strength exercises show a significant drop with most adults with IDD not participating at all.">
            <a:extLst>
              <a:ext uri="{FF2B5EF4-FFF2-40B4-BE49-F238E27FC236}">
                <a16:creationId xmlns:a16="http://schemas.microsoft.com/office/drawing/2014/main" id="{2D891C88-CFD7-30CA-A57D-2FDB7B062CA3}"/>
              </a:ext>
            </a:extLst>
          </p:cNvPr>
          <p:cNvPicPr>
            <a:picLocks noChangeAspect="1"/>
          </p:cNvPicPr>
          <p:nvPr/>
        </p:nvPicPr>
        <p:blipFill rotWithShape="1">
          <a:blip r:embed="rId4"/>
          <a:srcRect l="63462" t="21079" r="10481" b="20243"/>
          <a:stretch/>
        </p:blipFill>
        <p:spPr bwMode="auto">
          <a:xfrm>
            <a:off x="6269182" y="2251147"/>
            <a:ext cx="5233554" cy="33145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410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25ECEA-8449-73BE-3AEB-9453105823ED}"/>
              </a:ext>
            </a:extLst>
          </p:cNvPr>
          <p:cNvSpPr>
            <a:spLocks noGrp="1"/>
          </p:cNvSpPr>
          <p:nvPr>
            <p:ph type="title"/>
          </p:nvPr>
        </p:nvSpPr>
        <p:spPr/>
        <p:txBody>
          <a:bodyPr/>
          <a:lstStyle/>
          <a:p>
            <a:r>
              <a:rPr lang="en-US" dirty="0"/>
              <a:t>Ohio School-Age Children: Health</a:t>
            </a:r>
          </a:p>
        </p:txBody>
      </p:sp>
      <p:graphicFrame>
        <p:nvGraphicFramePr>
          <p:cNvPr id="13" name="Content Placeholder 12" descr="A bar chart that shows that in Ohio an estimated 18% of children age 0 -5 years old has a disability, 37.5% of 6 - 11 year old children has a disability,  and 44.5% of 12 - 17 year old children has a disability">
            <a:extLst>
              <a:ext uri="{FF2B5EF4-FFF2-40B4-BE49-F238E27FC236}">
                <a16:creationId xmlns:a16="http://schemas.microsoft.com/office/drawing/2014/main" id="{1F0A90EC-9E81-844E-3147-D6429668158D}"/>
              </a:ext>
            </a:extLst>
          </p:cNvPr>
          <p:cNvGraphicFramePr>
            <a:graphicFrameLocks noGrp="1"/>
          </p:cNvGraphicFramePr>
          <p:nvPr>
            <p:ph idx="1"/>
            <p:extLst>
              <p:ext uri="{D42A27DB-BD31-4B8C-83A1-F6EECF244321}">
                <p14:modId xmlns:p14="http://schemas.microsoft.com/office/powerpoint/2010/main" val="369431750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E6591838-9C29-BA5E-8548-AC265295D7F2}"/>
              </a:ext>
            </a:extLst>
          </p:cNvPr>
          <p:cNvSpPr txBox="1"/>
          <p:nvPr/>
        </p:nvSpPr>
        <p:spPr>
          <a:xfrm>
            <a:off x="5745804" y="4315839"/>
            <a:ext cx="943583" cy="369332"/>
          </a:xfrm>
          <a:prstGeom prst="rect">
            <a:avLst/>
          </a:prstGeom>
          <a:noFill/>
        </p:spPr>
        <p:txBody>
          <a:bodyPr wrap="square" rtlCol="0">
            <a:spAutoFit/>
          </a:bodyPr>
          <a:lstStyle/>
          <a:p>
            <a:pPr algn="ctr"/>
            <a:r>
              <a:rPr lang="en-US" dirty="0">
                <a:solidFill>
                  <a:schemeClr val="bg1"/>
                </a:solidFill>
              </a:rPr>
              <a:t>37.5%</a:t>
            </a:r>
          </a:p>
        </p:txBody>
      </p:sp>
      <p:sp>
        <p:nvSpPr>
          <p:cNvPr id="16" name="TextBox 15">
            <a:extLst>
              <a:ext uri="{FF2B5EF4-FFF2-40B4-BE49-F238E27FC236}">
                <a16:creationId xmlns:a16="http://schemas.microsoft.com/office/drawing/2014/main" id="{0335BD4D-06CE-A8E5-43A8-81B0F4AA138F}"/>
              </a:ext>
            </a:extLst>
          </p:cNvPr>
          <p:cNvSpPr txBox="1"/>
          <p:nvPr/>
        </p:nvSpPr>
        <p:spPr>
          <a:xfrm>
            <a:off x="4292478" y="5303148"/>
            <a:ext cx="943583" cy="369332"/>
          </a:xfrm>
          <a:prstGeom prst="rect">
            <a:avLst/>
          </a:prstGeom>
          <a:noFill/>
        </p:spPr>
        <p:txBody>
          <a:bodyPr wrap="square" rtlCol="0">
            <a:spAutoFit/>
          </a:bodyPr>
          <a:lstStyle/>
          <a:p>
            <a:pPr algn="ctr"/>
            <a:r>
              <a:rPr lang="en-US" dirty="0">
                <a:solidFill>
                  <a:schemeClr val="bg1"/>
                </a:solidFill>
              </a:rPr>
              <a:t>0.8%</a:t>
            </a:r>
          </a:p>
        </p:txBody>
      </p:sp>
    </p:spTree>
    <p:extLst>
      <p:ext uri="{BB962C8B-B14F-4D97-AF65-F5344CB8AC3E}">
        <p14:creationId xmlns:p14="http://schemas.microsoft.com/office/powerpoint/2010/main" val="269577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25ECEA-8449-73BE-3AEB-9453105823ED}"/>
              </a:ext>
            </a:extLst>
          </p:cNvPr>
          <p:cNvSpPr>
            <a:spLocks noGrp="1"/>
          </p:cNvSpPr>
          <p:nvPr>
            <p:ph type="title"/>
          </p:nvPr>
        </p:nvSpPr>
        <p:spPr/>
        <p:txBody>
          <a:bodyPr/>
          <a:lstStyle/>
          <a:p>
            <a:r>
              <a:rPr lang="en-US" dirty="0">
                <a:latin typeface="Open Sans Extrabold"/>
                <a:ea typeface="Open Sans Extrabold"/>
                <a:cs typeface="Open Sans Extrabold"/>
              </a:rPr>
              <a:t>Ohio Children with Disabilities: Health Status by County</a:t>
            </a:r>
            <a:endParaRPr lang="en-US" dirty="0"/>
          </a:p>
        </p:txBody>
      </p:sp>
      <p:graphicFrame>
        <p:nvGraphicFramePr>
          <p:cNvPr id="13" name="Content Placeholder 12" descr="A bar chart that shows that in Ohio an estimated 18% of children age 0 -5 years old has a disability, 37.5% of 6 - 11 year old children has a disability,  and 44.5% of 12 - 17 year old children has a disability">
            <a:extLst>
              <a:ext uri="{FF2B5EF4-FFF2-40B4-BE49-F238E27FC236}">
                <a16:creationId xmlns:a16="http://schemas.microsoft.com/office/drawing/2014/main" id="{1F0A90EC-9E81-844E-3147-D6429668158D}"/>
              </a:ext>
            </a:extLst>
          </p:cNvPr>
          <p:cNvGraphicFramePr>
            <a:graphicFrameLocks noGrp="1"/>
          </p:cNvGraphicFramePr>
          <p:nvPr>
            <p:ph idx="1"/>
            <p:extLst>
              <p:ext uri="{D42A27DB-BD31-4B8C-83A1-F6EECF244321}">
                <p14:modId xmlns:p14="http://schemas.microsoft.com/office/powerpoint/2010/main" val="401268689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18FDE82-B1EC-1F9B-5E02-705F6D8962E9}"/>
              </a:ext>
            </a:extLst>
          </p:cNvPr>
          <p:cNvSpPr txBox="1"/>
          <p:nvPr/>
        </p:nvSpPr>
        <p:spPr>
          <a:xfrm>
            <a:off x="4313259" y="4500505"/>
            <a:ext cx="943583" cy="369332"/>
          </a:xfrm>
          <a:prstGeom prst="rect">
            <a:avLst/>
          </a:prstGeom>
          <a:noFill/>
        </p:spPr>
        <p:txBody>
          <a:bodyPr wrap="square" rtlCol="0">
            <a:spAutoFit/>
          </a:bodyPr>
          <a:lstStyle/>
          <a:p>
            <a:pPr algn="ctr"/>
            <a:r>
              <a:rPr lang="en-US" dirty="0">
                <a:solidFill>
                  <a:schemeClr val="bg1"/>
                </a:solidFill>
              </a:rPr>
              <a:t>7.6%</a:t>
            </a:r>
          </a:p>
        </p:txBody>
      </p:sp>
      <p:sp>
        <p:nvSpPr>
          <p:cNvPr id="15" name="TextBox 14">
            <a:extLst>
              <a:ext uri="{FF2B5EF4-FFF2-40B4-BE49-F238E27FC236}">
                <a16:creationId xmlns:a16="http://schemas.microsoft.com/office/drawing/2014/main" id="{E6591838-9C29-BA5E-8548-AC265295D7F2}"/>
              </a:ext>
            </a:extLst>
          </p:cNvPr>
          <p:cNvSpPr txBox="1"/>
          <p:nvPr/>
        </p:nvSpPr>
        <p:spPr>
          <a:xfrm>
            <a:off x="5745804" y="4315839"/>
            <a:ext cx="943583" cy="369332"/>
          </a:xfrm>
          <a:prstGeom prst="rect">
            <a:avLst/>
          </a:prstGeom>
          <a:noFill/>
        </p:spPr>
        <p:txBody>
          <a:bodyPr wrap="square" rtlCol="0">
            <a:spAutoFit/>
          </a:bodyPr>
          <a:lstStyle/>
          <a:p>
            <a:pPr algn="ctr"/>
            <a:r>
              <a:rPr lang="en-US" dirty="0">
                <a:solidFill>
                  <a:schemeClr val="bg1"/>
                </a:solidFill>
              </a:rPr>
              <a:t>37.5%</a:t>
            </a:r>
          </a:p>
        </p:txBody>
      </p:sp>
    </p:spTree>
    <p:extLst>
      <p:ext uri="{BB962C8B-B14F-4D97-AF65-F5344CB8AC3E}">
        <p14:creationId xmlns:p14="http://schemas.microsoft.com/office/powerpoint/2010/main" val="2256643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25ECEA-8449-73BE-3AEB-9453105823ED}"/>
              </a:ext>
            </a:extLst>
          </p:cNvPr>
          <p:cNvSpPr>
            <a:spLocks noGrp="1"/>
          </p:cNvSpPr>
          <p:nvPr>
            <p:ph type="title"/>
          </p:nvPr>
        </p:nvSpPr>
        <p:spPr/>
        <p:txBody>
          <a:bodyPr/>
          <a:lstStyle/>
          <a:p>
            <a:r>
              <a:rPr lang="en-US" dirty="0">
                <a:latin typeface="Open Sans Extrabold"/>
                <a:ea typeface="Open Sans Extrabold"/>
                <a:cs typeface="Open Sans Extrabold"/>
              </a:rPr>
              <a:t>Ohio School-Aged Children: Obesity </a:t>
            </a:r>
            <a:endParaRPr lang="en-US" dirty="0"/>
          </a:p>
        </p:txBody>
      </p:sp>
      <p:graphicFrame>
        <p:nvGraphicFramePr>
          <p:cNvPr id="13" name="Content Placeholder 12" descr="A bar chart that shows that in Ohio an estimated 18% of children age 0 -5 years old has a disability, 37.5% of 6 - 11 year old children has a disability,  and 44.5% of 12 - 17 year old children has a disability">
            <a:extLst>
              <a:ext uri="{FF2B5EF4-FFF2-40B4-BE49-F238E27FC236}">
                <a16:creationId xmlns:a16="http://schemas.microsoft.com/office/drawing/2014/main" id="{1F0A90EC-9E81-844E-3147-D6429668158D}"/>
              </a:ext>
            </a:extLst>
          </p:cNvPr>
          <p:cNvGraphicFramePr>
            <a:graphicFrameLocks noGrp="1"/>
          </p:cNvGraphicFramePr>
          <p:nvPr>
            <p:ph idx="1"/>
            <p:extLst>
              <p:ext uri="{D42A27DB-BD31-4B8C-83A1-F6EECF244321}">
                <p14:modId xmlns:p14="http://schemas.microsoft.com/office/powerpoint/2010/main" val="5497009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18FDE82-B1EC-1F9B-5E02-705F6D8962E9}"/>
              </a:ext>
            </a:extLst>
          </p:cNvPr>
          <p:cNvSpPr txBox="1"/>
          <p:nvPr/>
        </p:nvSpPr>
        <p:spPr>
          <a:xfrm>
            <a:off x="4313259" y="4500505"/>
            <a:ext cx="943583" cy="369332"/>
          </a:xfrm>
          <a:prstGeom prst="rect">
            <a:avLst/>
          </a:prstGeom>
          <a:noFill/>
        </p:spPr>
        <p:txBody>
          <a:bodyPr wrap="square" rtlCol="0">
            <a:spAutoFit/>
          </a:bodyPr>
          <a:lstStyle/>
          <a:p>
            <a:pPr algn="ctr"/>
            <a:r>
              <a:rPr lang="en-US" dirty="0">
                <a:solidFill>
                  <a:schemeClr val="bg1"/>
                </a:solidFill>
              </a:rPr>
              <a:t>21.7%</a:t>
            </a:r>
          </a:p>
        </p:txBody>
      </p:sp>
      <p:sp>
        <p:nvSpPr>
          <p:cNvPr id="15" name="TextBox 14">
            <a:extLst>
              <a:ext uri="{FF2B5EF4-FFF2-40B4-BE49-F238E27FC236}">
                <a16:creationId xmlns:a16="http://schemas.microsoft.com/office/drawing/2014/main" id="{E6591838-9C29-BA5E-8548-AC265295D7F2}"/>
              </a:ext>
            </a:extLst>
          </p:cNvPr>
          <p:cNvSpPr txBox="1"/>
          <p:nvPr/>
        </p:nvSpPr>
        <p:spPr>
          <a:xfrm>
            <a:off x="5745804" y="4315839"/>
            <a:ext cx="943583" cy="369332"/>
          </a:xfrm>
          <a:prstGeom prst="rect">
            <a:avLst/>
          </a:prstGeom>
          <a:noFill/>
        </p:spPr>
        <p:txBody>
          <a:bodyPr wrap="square" rtlCol="0">
            <a:spAutoFit/>
          </a:bodyPr>
          <a:lstStyle/>
          <a:p>
            <a:pPr algn="ctr"/>
            <a:r>
              <a:rPr lang="en-US" dirty="0">
                <a:solidFill>
                  <a:schemeClr val="bg1"/>
                </a:solidFill>
              </a:rPr>
              <a:t>37.5%</a:t>
            </a:r>
          </a:p>
        </p:txBody>
      </p:sp>
    </p:spTree>
    <p:extLst>
      <p:ext uri="{BB962C8B-B14F-4D97-AF65-F5344CB8AC3E}">
        <p14:creationId xmlns:p14="http://schemas.microsoft.com/office/powerpoint/2010/main" val="141783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25ECEA-8449-73BE-3AEB-9453105823ED}"/>
              </a:ext>
            </a:extLst>
          </p:cNvPr>
          <p:cNvSpPr>
            <a:spLocks noGrp="1"/>
          </p:cNvSpPr>
          <p:nvPr>
            <p:ph type="title"/>
          </p:nvPr>
        </p:nvSpPr>
        <p:spPr/>
        <p:txBody>
          <a:bodyPr/>
          <a:lstStyle/>
          <a:p>
            <a:r>
              <a:rPr lang="en-US" dirty="0">
                <a:latin typeface="Open Sans Extrabold"/>
                <a:ea typeface="Open Sans Extrabold"/>
                <a:cs typeface="Open Sans Extrabold"/>
              </a:rPr>
              <a:t>Ohio Children with Disabilities: Obesity by County</a:t>
            </a:r>
            <a:endParaRPr lang="en-US" dirty="0"/>
          </a:p>
        </p:txBody>
      </p:sp>
      <p:graphicFrame>
        <p:nvGraphicFramePr>
          <p:cNvPr id="13" name="Content Placeholder 12" descr="A bar chart that shows that in Ohio an estimated 18% of children age 0 -5 years old has a disability, 37.5% of 6 - 11 year old children has a disability,  and 44.5% of 12 - 17 year old children has a disability">
            <a:extLst>
              <a:ext uri="{FF2B5EF4-FFF2-40B4-BE49-F238E27FC236}">
                <a16:creationId xmlns:a16="http://schemas.microsoft.com/office/drawing/2014/main" id="{1F0A90EC-9E81-844E-3147-D6429668158D}"/>
              </a:ext>
            </a:extLst>
          </p:cNvPr>
          <p:cNvGraphicFramePr>
            <a:graphicFrameLocks noGrp="1"/>
          </p:cNvGraphicFramePr>
          <p:nvPr>
            <p:ph idx="1"/>
            <p:extLst>
              <p:ext uri="{D42A27DB-BD31-4B8C-83A1-F6EECF244321}">
                <p14:modId xmlns:p14="http://schemas.microsoft.com/office/powerpoint/2010/main" val="30714071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18FDE82-B1EC-1F9B-5E02-705F6D8962E9}"/>
              </a:ext>
            </a:extLst>
          </p:cNvPr>
          <p:cNvSpPr txBox="1"/>
          <p:nvPr/>
        </p:nvSpPr>
        <p:spPr>
          <a:xfrm>
            <a:off x="3045568" y="4001294"/>
            <a:ext cx="943583" cy="369332"/>
          </a:xfrm>
          <a:prstGeom prst="rect">
            <a:avLst/>
          </a:prstGeom>
          <a:noFill/>
        </p:spPr>
        <p:txBody>
          <a:bodyPr wrap="square" rtlCol="0">
            <a:spAutoFit/>
          </a:bodyPr>
          <a:lstStyle/>
          <a:p>
            <a:pPr algn="ctr"/>
            <a:r>
              <a:rPr lang="en-US" dirty="0">
                <a:solidFill>
                  <a:schemeClr val="bg1"/>
                </a:solidFill>
              </a:rPr>
              <a:t>33.8%</a:t>
            </a:r>
          </a:p>
        </p:txBody>
      </p:sp>
      <p:sp>
        <p:nvSpPr>
          <p:cNvPr id="15" name="TextBox 14">
            <a:extLst>
              <a:ext uri="{FF2B5EF4-FFF2-40B4-BE49-F238E27FC236}">
                <a16:creationId xmlns:a16="http://schemas.microsoft.com/office/drawing/2014/main" id="{E6591838-9C29-BA5E-8548-AC265295D7F2}"/>
              </a:ext>
            </a:extLst>
          </p:cNvPr>
          <p:cNvSpPr txBox="1"/>
          <p:nvPr/>
        </p:nvSpPr>
        <p:spPr>
          <a:xfrm>
            <a:off x="4893749" y="4185960"/>
            <a:ext cx="943583" cy="369332"/>
          </a:xfrm>
          <a:prstGeom prst="rect">
            <a:avLst/>
          </a:prstGeom>
          <a:noFill/>
        </p:spPr>
        <p:txBody>
          <a:bodyPr wrap="square" rtlCol="0">
            <a:spAutoFit/>
          </a:bodyPr>
          <a:lstStyle/>
          <a:p>
            <a:pPr algn="ctr"/>
            <a:r>
              <a:rPr lang="en-US" dirty="0">
                <a:solidFill>
                  <a:schemeClr val="bg1"/>
                </a:solidFill>
              </a:rPr>
              <a:t>30.7%</a:t>
            </a:r>
          </a:p>
        </p:txBody>
      </p:sp>
    </p:spTree>
    <p:extLst>
      <p:ext uri="{BB962C8B-B14F-4D97-AF65-F5344CB8AC3E}">
        <p14:creationId xmlns:p14="http://schemas.microsoft.com/office/powerpoint/2010/main" val="843575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Extrabold"/>
                <a:ea typeface="Open Sans Extrabold"/>
                <a:cs typeface="Open Sans Extrabold"/>
              </a:rPr>
              <a:t>These outcomes are preventable!</a:t>
            </a:r>
          </a:p>
        </p:txBody>
      </p:sp>
      <p:sp>
        <p:nvSpPr>
          <p:cNvPr id="3" name="Content Placeholder 2"/>
          <p:cNvSpPr>
            <a:spLocks noGrp="1"/>
          </p:cNvSpPr>
          <p:nvPr>
            <p:ph idx="1"/>
          </p:nvPr>
        </p:nvSpPr>
        <p:spPr/>
        <p:txBody>
          <a:bodyPr vert="horz" lIns="121920" tIns="60960" rIns="121920" bIns="60960" rtlCol="0" anchor="t">
            <a:noAutofit/>
          </a:bodyPr>
          <a:lstStyle/>
          <a:p>
            <a:r>
              <a:rPr lang="en-US" sz="3700" dirty="0">
                <a:latin typeface="Open Sans Semibold"/>
                <a:ea typeface="Open Sans Semibold"/>
                <a:cs typeface="Calibri"/>
              </a:rPr>
              <a:t>Major barrier: </a:t>
            </a:r>
            <a:endParaRPr lang="en-US" dirty="0"/>
          </a:p>
          <a:p>
            <a:pPr lvl="1">
              <a:buFont typeface="Courier New" panose="020B0604020202020204" pitchFamily="34" charset="0"/>
              <a:buChar char="o"/>
            </a:pPr>
            <a:r>
              <a:rPr lang="en-US" sz="3300" dirty="0">
                <a:latin typeface="Open Sans Semibold"/>
                <a:ea typeface="Open Sans Semibold"/>
                <a:cs typeface="Calibri"/>
              </a:rPr>
              <a:t> Attitudes and incorrect assumptions about people with disabilities</a:t>
            </a:r>
            <a:endParaRPr lang="en-US"/>
          </a:p>
          <a:p>
            <a:pPr marL="457200" lvl="1" indent="0">
              <a:buNone/>
            </a:pPr>
            <a:endParaRPr lang="en-US" sz="3300" dirty="0">
              <a:latin typeface="Open Sans Semibold"/>
              <a:ea typeface="Open Sans Semibold"/>
              <a:cs typeface="Calibri"/>
            </a:endParaRPr>
          </a:p>
          <a:p>
            <a:r>
              <a:rPr lang="en-US" sz="3700" dirty="0">
                <a:latin typeface="Open Sans Semibold"/>
                <a:ea typeface="Open Sans Semibold"/>
                <a:cs typeface="Calibri"/>
              </a:rPr>
              <a:t>Solution: </a:t>
            </a:r>
            <a:endParaRPr lang="en-US" sz="3700" dirty="0">
              <a:cs typeface="Calibri"/>
            </a:endParaRPr>
          </a:p>
          <a:p>
            <a:pPr lvl="1">
              <a:buFont typeface="Courier New" panose="020B0604020202020204" pitchFamily="34" charset="0"/>
              <a:buChar char="o"/>
            </a:pPr>
            <a:r>
              <a:rPr lang="en-US" sz="3300" dirty="0">
                <a:latin typeface="Open Sans Semibold"/>
                <a:ea typeface="Open Sans Semibold"/>
                <a:cs typeface="Calibri"/>
              </a:rPr>
              <a:t> Presume competence and ability</a:t>
            </a:r>
            <a:endParaRPr lang="en-US" sz="3300" dirty="0">
              <a:cs typeface="Calibri"/>
            </a:endParaRPr>
          </a:p>
          <a:p>
            <a:pPr lvl="1">
              <a:buFont typeface="Courier New" panose="020B0604020202020204" pitchFamily="34" charset="0"/>
              <a:buChar char="o"/>
            </a:pPr>
            <a:r>
              <a:rPr lang="en-US" sz="3300" dirty="0">
                <a:latin typeface="Open Sans Semibold"/>
                <a:ea typeface="Open Sans Semibold"/>
                <a:cs typeface="Calibri"/>
              </a:rPr>
              <a:t> Include children with disabilities in school physical activities</a:t>
            </a:r>
            <a:endParaRPr lang="en-US" sz="3300" dirty="0">
              <a:cs typeface="Calibri"/>
            </a:endParaRPr>
          </a:p>
          <a:p>
            <a:endParaRPr lang="en-US" sz="2133">
              <a:cs typeface="Calibri"/>
            </a:endParaRPr>
          </a:p>
        </p:txBody>
      </p:sp>
    </p:spTree>
    <p:extLst>
      <p:ext uri="{BB962C8B-B14F-4D97-AF65-F5344CB8AC3E}">
        <p14:creationId xmlns:p14="http://schemas.microsoft.com/office/powerpoint/2010/main" val="3376622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Extrabold"/>
                <a:ea typeface="Open Sans Extrabold"/>
                <a:cs typeface="Open Sans Extrabold"/>
              </a:rPr>
              <a:t>References</a:t>
            </a:r>
          </a:p>
        </p:txBody>
      </p:sp>
      <p:sp>
        <p:nvSpPr>
          <p:cNvPr id="3" name="Content Placeholder 2"/>
          <p:cNvSpPr>
            <a:spLocks noGrp="1"/>
          </p:cNvSpPr>
          <p:nvPr>
            <p:ph idx="1"/>
          </p:nvPr>
        </p:nvSpPr>
        <p:spPr/>
        <p:txBody>
          <a:bodyPr vert="horz" lIns="121920" tIns="60960" rIns="121920" bIns="60960" rtlCol="0" anchor="t">
            <a:noAutofit/>
          </a:bodyPr>
          <a:lstStyle/>
          <a:p>
            <a:r>
              <a:rPr lang="en-US" dirty="0">
                <a:latin typeface="Arial" panose="020B0604020202020204" pitchFamily="34" charset="0"/>
                <a:ea typeface="Open Sans Semibold"/>
                <a:cs typeface="Arial" panose="020B0604020202020204" pitchFamily="34" charset="0"/>
              </a:rPr>
              <a:t>Centers for Disease Control and Prevention (CDC). Disability Impacts all of Us. Last updated July 3, 2024. Accessed July 23, 2024. </a:t>
            </a:r>
            <a:r>
              <a:rPr lang="en-US" dirty="0">
                <a:latin typeface="Arial" panose="020B0604020202020204" pitchFamily="34" charset="0"/>
                <a:ea typeface="Open Sans Semibold"/>
                <a:cs typeface="Arial" panose="020B0604020202020204" pitchFamily="34" charset="0"/>
                <a:hlinkClick r:id="rId3"/>
              </a:rPr>
              <a:t>https://www.cdc.gov/ncbddd/disabilityandhealth/infographic-disability-impacts-all.html</a:t>
            </a:r>
            <a:r>
              <a:rPr lang="en-US" dirty="0">
                <a:latin typeface="Arial" panose="020B0604020202020204" pitchFamily="34" charset="0"/>
                <a:ea typeface="Open Sans Semibold"/>
                <a:cs typeface="Arial" panose="020B0604020202020204" pitchFamily="34" charset="0"/>
              </a:rPr>
              <a:t> </a:t>
            </a:r>
          </a:p>
          <a:p>
            <a:r>
              <a:rPr lang="en-US" dirty="0">
                <a:latin typeface="Arial" panose="020B0604020202020204" pitchFamily="34" charset="0"/>
                <a:ea typeface="Open Sans Semibold"/>
                <a:cs typeface="Arial" panose="020B0604020202020204" pitchFamily="34" charset="0"/>
              </a:rPr>
              <a:t>Whalen Smith CN, Tosun L, Shetterly S, Hackenberg L, Munir A, Randle K, Ellsworth D, Coleman E, Riddle I, Havercamp SM. Ohio Disability and Health Partnership Statewide Needs Assessment of Ohio Adults with Disabilities. Columbus, Ohio: The Ohio Disability and Health Partnership; July 2022. </a:t>
            </a:r>
            <a:r>
              <a:rPr lang="en-US" dirty="0">
                <a:latin typeface="Arial" panose="020B0604020202020204" pitchFamily="34" charset="0"/>
                <a:ea typeface="Open Sans Semibold"/>
                <a:cs typeface="Arial" panose="020B0604020202020204" pitchFamily="34" charset="0"/>
                <a:hlinkClick r:id="rId4"/>
              </a:rPr>
              <a:t>https://go.osu.edu/odhpassessment2022</a:t>
            </a:r>
            <a:r>
              <a:rPr lang="en-US" dirty="0">
                <a:latin typeface="Arial" panose="020B0604020202020204" pitchFamily="34" charset="0"/>
                <a:ea typeface="Open Sans Semibold"/>
                <a:cs typeface="Arial" panose="020B0604020202020204" pitchFamily="34" charset="0"/>
              </a:rPr>
              <a:t>  </a:t>
            </a:r>
          </a:p>
          <a:p>
            <a:r>
              <a:rPr lang="en-US" dirty="0">
                <a:latin typeface="Arial" panose="020B0604020202020204" pitchFamily="34" charset="0"/>
                <a:ea typeface="Open Sans Semibold"/>
                <a:cs typeface="Arial" panose="020B0604020202020204" pitchFamily="34" charset="0"/>
              </a:rPr>
              <a:t>Ohio Colleges of Medicine Government Resource Center. 2021 OMAS Survey. 2021. Accessed June 1, 2024. </a:t>
            </a:r>
            <a:r>
              <a:rPr lang="en-US" dirty="0">
                <a:latin typeface="Arial" panose="020B0604020202020204" pitchFamily="34" charset="0"/>
                <a:ea typeface="Open Sans Semibold"/>
                <a:cs typeface="Arial" panose="020B0604020202020204" pitchFamily="34" charset="0"/>
                <a:hlinkClick r:id="rId5"/>
              </a:rPr>
              <a:t>https://grc.osu.edu/OMAS/2021Survey</a:t>
            </a:r>
            <a:r>
              <a:rPr lang="en-US" dirty="0">
                <a:latin typeface="Arial" panose="020B0604020202020204" pitchFamily="34" charset="0"/>
                <a:ea typeface="Open Sans Semibold"/>
                <a:cs typeface="Arial" panose="020B0604020202020204" pitchFamily="34" charset="0"/>
              </a:rPr>
              <a:t>  </a:t>
            </a:r>
          </a:p>
          <a:p>
            <a:pPr marL="0" indent="0">
              <a:buNone/>
            </a:pPr>
            <a:endParaRPr lang="en-US" sz="2133" dirty="0">
              <a:cs typeface="Calibri"/>
            </a:endParaRPr>
          </a:p>
        </p:txBody>
      </p:sp>
    </p:spTree>
    <p:extLst>
      <p:ext uri="{BB962C8B-B14F-4D97-AF65-F5344CB8AC3E}">
        <p14:creationId xmlns:p14="http://schemas.microsoft.com/office/powerpoint/2010/main" val="2497798969"/>
      </p:ext>
    </p:extLst>
  </p:cSld>
  <p:clrMapOvr>
    <a:masterClrMapping/>
  </p:clrMapOvr>
</p:sld>
</file>

<file path=ppt/theme/theme1.xml><?xml version="1.0" encoding="utf-8"?>
<a:theme xmlns:a="http://schemas.openxmlformats.org/drawingml/2006/main" name="Office Theme">
  <a:themeElements>
    <a:clrScheme name="Inclusive Sports">
      <a:dk1>
        <a:sysClr val="windowText" lastClr="000000"/>
      </a:dk1>
      <a:lt1>
        <a:sysClr val="window" lastClr="FFFFFF"/>
      </a:lt1>
      <a:dk2>
        <a:srgbClr val="44546A"/>
      </a:dk2>
      <a:lt2>
        <a:srgbClr val="E7E6E6"/>
      </a:lt2>
      <a:accent1>
        <a:srgbClr val="7D3443"/>
      </a:accent1>
      <a:accent2>
        <a:srgbClr val="975D69"/>
      </a:accent2>
      <a:accent3>
        <a:srgbClr val="3C6280"/>
      </a:accent3>
      <a:accent4>
        <a:srgbClr val="243B4D"/>
      </a:accent4>
      <a:accent5>
        <a:srgbClr val="939799"/>
      </a:accent5>
      <a:accent6>
        <a:srgbClr val="1919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3b7dd9-bbf5-427a-bc89-24bc5b1981ba">
      <Terms xmlns="http://schemas.microsoft.com/office/infopath/2007/PartnerControls"/>
    </lcf76f155ced4ddcb4097134ff3c332f>
    <TaxCatchAll xmlns="e3aabd22-7a30-4f0b-bcce-5fee61e64f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B924E43EAD1BF4DBF5985951EB9988C" ma:contentTypeVersion="17" ma:contentTypeDescription="Create a new document." ma:contentTypeScope="" ma:versionID="972a819810f1c1b56d7a9b047e83c41a">
  <xsd:schema xmlns:xsd="http://www.w3.org/2001/XMLSchema" xmlns:xs="http://www.w3.org/2001/XMLSchema" xmlns:p="http://schemas.microsoft.com/office/2006/metadata/properties" xmlns:ns2="4d3b7dd9-bbf5-427a-bc89-24bc5b1981ba" xmlns:ns3="e3aabd22-7a30-4f0b-bcce-5fee61e64fac" targetNamespace="http://schemas.microsoft.com/office/2006/metadata/properties" ma:root="true" ma:fieldsID="285af91c82124fb6cf28a3bfe9345d47" ns2:_="" ns3:_="">
    <xsd:import namespace="4d3b7dd9-bbf5-427a-bc89-24bc5b1981ba"/>
    <xsd:import namespace="e3aabd22-7a30-4f0b-bcce-5fee61e64fa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3b7dd9-bbf5-427a-bc89-24bc5b198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abd22-7a30-4f0b-bcce-5fee61e64fa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c85e326-3506-4ecf-959a-2e9c21c49675}" ma:internalName="TaxCatchAll" ma:showField="CatchAllData" ma:web="e3aabd22-7a30-4f0b-bcce-5fee61e64fa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ECBCD3-9128-4E36-A2C3-4628FE26D8CF}">
  <ds:schemaRefs>
    <ds:schemaRef ds:uri="http://schemas.microsoft.com/sharepoint/v3/contenttype/forms"/>
  </ds:schemaRefs>
</ds:datastoreItem>
</file>

<file path=customXml/itemProps2.xml><?xml version="1.0" encoding="utf-8"?>
<ds:datastoreItem xmlns:ds="http://schemas.openxmlformats.org/officeDocument/2006/customXml" ds:itemID="{7296A2AB-74BA-47C6-B7ED-C50D6E5C6331}">
  <ds:schemaRefs>
    <ds:schemaRef ds:uri="http://purl.org/dc/elements/1.1/"/>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dcmitype/"/>
    <ds:schemaRef ds:uri="4d3b7dd9-bbf5-427a-bc89-24bc5b1981ba"/>
    <ds:schemaRef ds:uri="http://schemas.openxmlformats.org/package/2006/metadata/core-properties"/>
    <ds:schemaRef ds:uri="e3aabd22-7a30-4f0b-bcce-5fee61e64fac"/>
  </ds:schemaRefs>
</ds:datastoreItem>
</file>

<file path=customXml/itemProps3.xml><?xml version="1.0" encoding="utf-8"?>
<ds:datastoreItem xmlns:ds="http://schemas.openxmlformats.org/officeDocument/2006/customXml" ds:itemID="{82F79EB4-955B-47E9-A5D1-9FD127CE17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3b7dd9-bbf5-427a-bc89-24bc5b1981ba"/>
    <ds:schemaRef ds:uri="e3aabd22-7a30-4f0b-bcce-5fee61e64f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3276</TotalTime>
  <Words>1362</Words>
  <Application>Microsoft Office PowerPoint</Application>
  <PresentationFormat>Widescreen</PresentationFormat>
  <Paragraphs>79</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Health Outcomes </vt:lpstr>
      <vt:lpstr>Nationally</vt:lpstr>
      <vt:lpstr>Differences in Health Outcomes: U.S.</vt:lpstr>
      <vt:lpstr>Differences in Healthcare Access</vt:lpstr>
      <vt:lpstr>Ohio</vt:lpstr>
      <vt:lpstr>Differences in Health Outcomes: Ohio</vt:lpstr>
      <vt:lpstr>Differences in Physical Activity: Ohio</vt:lpstr>
      <vt:lpstr>Ohio School-Age Children: Health</vt:lpstr>
      <vt:lpstr>Ohio Children with Disabilities: Health Status by County</vt:lpstr>
      <vt:lpstr>Ohio School-Aged Children: Obesity </vt:lpstr>
      <vt:lpstr>Ohio Children with Disabilities: Obesity by County</vt:lpstr>
      <vt:lpstr>These outcomes are preventable!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Sports</dc:title>
  <dc:creator>Mack, Hannah</dc:creator>
  <cp:lastModifiedBy>Whalen Smith, Cara</cp:lastModifiedBy>
  <cp:revision>235</cp:revision>
  <dcterms:created xsi:type="dcterms:W3CDTF">2024-03-27T15:09:32Z</dcterms:created>
  <dcterms:modified xsi:type="dcterms:W3CDTF">2024-08-09T14:11:53Z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0x0101000B924E43EAD1BF4DBF5985951EB9988C</vt:lpwstr>
  </property>
  <property fmtid="{D5CDD505-2E9C-101B-9397-08002B2CF9AE}" pid="3" name="MediaServiceImageTags">
    <vt:lpwstr/>
  </property>
</Properties>
</file>