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handoutMasterIdLst>
    <p:handoutMasterId r:id="rId43"/>
  </p:handoutMasterIdLst>
  <p:sldIdLst>
    <p:sldId id="256" r:id="rId5"/>
    <p:sldId id="598" r:id="rId6"/>
    <p:sldId id="572" r:id="rId7"/>
    <p:sldId id="573" r:id="rId8"/>
    <p:sldId id="574" r:id="rId9"/>
    <p:sldId id="526" r:id="rId10"/>
    <p:sldId id="259" r:id="rId11"/>
    <p:sldId id="570" r:id="rId12"/>
    <p:sldId id="559" r:id="rId13"/>
    <p:sldId id="576" r:id="rId14"/>
    <p:sldId id="582" r:id="rId15"/>
    <p:sldId id="586" r:id="rId16"/>
    <p:sldId id="583" r:id="rId17"/>
    <p:sldId id="584" r:id="rId18"/>
    <p:sldId id="260" r:id="rId19"/>
    <p:sldId id="558" r:id="rId20"/>
    <p:sldId id="262" r:id="rId21"/>
    <p:sldId id="272" r:id="rId22"/>
    <p:sldId id="594" r:id="rId23"/>
    <p:sldId id="557" r:id="rId24"/>
    <p:sldId id="560" r:id="rId25"/>
    <p:sldId id="265" r:id="rId26"/>
    <p:sldId id="580" r:id="rId27"/>
    <p:sldId id="568" r:id="rId28"/>
    <p:sldId id="592" r:id="rId29"/>
    <p:sldId id="562" r:id="rId30"/>
    <p:sldId id="563" r:id="rId31"/>
    <p:sldId id="593" r:id="rId32"/>
    <p:sldId id="564" r:id="rId33"/>
    <p:sldId id="566" r:id="rId34"/>
    <p:sldId id="588" r:id="rId35"/>
    <p:sldId id="579" r:id="rId36"/>
    <p:sldId id="595" r:id="rId37"/>
    <p:sldId id="596" r:id="rId38"/>
    <p:sldId id="597" r:id="rId39"/>
    <p:sldId id="590" r:id="rId40"/>
    <p:sldId id="56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4623659-35DA-B45C-2D4F-76CC1E7602AF}" name="Presser, Brynne" initials="BP" userId="S::pres55@osumc.edu::23855725-9300-4efb-b6b4-ad5628b6b2b2" providerId="AD"/>
  <p188:author id="{EC0FEAE5-9619-1DE6-421F-B258CB9CB788}" name="Ellsworth, David" initials="ED" userId="S::ells03@osumc.edu::ebf13377-3eb7-4147-ae6a-36af3731c4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3443"/>
    <a:srgbClr val="3C6280"/>
    <a:srgbClr val="939799"/>
    <a:srgbClr val="243B4D"/>
    <a:srgbClr val="975D69"/>
    <a:srgbClr val="7D7F7C"/>
    <a:srgbClr val="19191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11732-0FC6-CE54-5516-BF39AE7D4E6C}" v="2" dt="2026-01-29T15:38:23.317"/>
    <p1510:client id="{C0ED45FC-865A-E07E-4094-AB877F89821C}" v="2" dt="2026-01-29T16:52:20.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F40B15-B6B0-43BA-8475-68FB3997A67D}" type="doc">
      <dgm:prSet loTypeId="urn:microsoft.com/office/officeart/2005/8/layout/process1" loCatId="process" qsTypeId="urn:microsoft.com/office/officeart/2005/8/quickstyle/simple1#1" qsCatId="simple" csTypeId="urn:microsoft.com/office/officeart/2005/8/colors/accent1_2#1" csCatId="accent1" phldr="1"/>
      <dgm:spPr/>
      <dgm:t>
        <a:bodyPr/>
        <a:lstStyle/>
        <a:p>
          <a:endParaRPr lang="en-US"/>
        </a:p>
      </dgm:t>
    </dgm:pt>
    <dgm:pt modelId="{E2E48D48-31E3-4AB6-A0FF-78C6A4583285}">
      <dgm:prSet phldrT="[Text]"/>
      <dgm:spPr/>
      <dgm:t>
        <a:bodyPr/>
        <a:lstStyle/>
        <a:p>
          <a:r>
            <a:rPr lang="en-US"/>
            <a:t>Needs Assessment</a:t>
          </a:r>
        </a:p>
      </dgm:t>
    </dgm:pt>
    <dgm:pt modelId="{53A68248-CB01-47B8-A71C-E7BEC58E6939}" type="parTrans" cxnId="{745D843A-BA1A-4421-9F5B-C44F500D1B5D}">
      <dgm:prSet/>
      <dgm:spPr/>
      <dgm:t>
        <a:bodyPr/>
        <a:lstStyle/>
        <a:p>
          <a:endParaRPr lang="en-US"/>
        </a:p>
      </dgm:t>
    </dgm:pt>
    <dgm:pt modelId="{8B110B6B-8F3C-4546-B1EA-7EF25A8FBE83}" type="sibTrans" cxnId="{745D843A-BA1A-4421-9F5B-C44F500D1B5D}">
      <dgm:prSet/>
      <dgm:spPr/>
      <dgm:t>
        <a:bodyPr/>
        <a:lstStyle/>
        <a:p>
          <a:endParaRPr lang="en-US"/>
        </a:p>
      </dgm:t>
    </dgm:pt>
    <dgm:pt modelId="{73B43C7E-DC16-447A-9A56-1A5A5D13A019}">
      <dgm:prSet phldrT="[Text]"/>
      <dgm:spPr/>
      <dgm:t>
        <a:bodyPr/>
        <a:lstStyle/>
        <a:p>
          <a:r>
            <a:rPr lang="en-US"/>
            <a:t>Training Development</a:t>
          </a:r>
        </a:p>
      </dgm:t>
    </dgm:pt>
    <dgm:pt modelId="{55EE3858-E51D-412E-8739-348D32288ECC}" type="parTrans" cxnId="{E3C4FD8F-C62F-48BE-A572-B303DB16EEF2}">
      <dgm:prSet/>
      <dgm:spPr/>
      <dgm:t>
        <a:bodyPr/>
        <a:lstStyle/>
        <a:p>
          <a:endParaRPr lang="en-US"/>
        </a:p>
      </dgm:t>
    </dgm:pt>
    <dgm:pt modelId="{4D1A2340-97B6-4E71-A515-E0B90FA423B5}" type="sibTrans" cxnId="{E3C4FD8F-C62F-48BE-A572-B303DB16EEF2}">
      <dgm:prSet/>
      <dgm:spPr/>
      <dgm:t>
        <a:bodyPr/>
        <a:lstStyle/>
        <a:p>
          <a:endParaRPr lang="en-US"/>
        </a:p>
      </dgm:t>
    </dgm:pt>
    <dgm:pt modelId="{F89A8B3C-7730-46E2-A053-5B85F2CFBE74}">
      <dgm:prSet phldrT="[Text]"/>
      <dgm:spPr/>
      <dgm:t>
        <a:bodyPr/>
        <a:lstStyle/>
        <a:p>
          <a:r>
            <a:rPr lang="en-US"/>
            <a:t>Implementation and TA</a:t>
          </a:r>
        </a:p>
      </dgm:t>
    </dgm:pt>
    <dgm:pt modelId="{3D09EDA3-AF18-4563-A1E5-2D992D282078}" type="parTrans" cxnId="{99860353-15F6-4E42-8A5C-54F9EC88866D}">
      <dgm:prSet/>
      <dgm:spPr/>
      <dgm:t>
        <a:bodyPr/>
        <a:lstStyle/>
        <a:p>
          <a:endParaRPr lang="en-US"/>
        </a:p>
      </dgm:t>
    </dgm:pt>
    <dgm:pt modelId="{B61B6529-C76D-48DE-A753-0C500A2DDEB3}" type="sibTrans" cxnId="{99860353-15F6-4E42-8A5C-54F9EC88866D}">
      <dgm:prSet/>
      <dgm:spPr/>
      <dgm:t>
        <a:bodyPr/>
        <a:lstStyle/>
        <a:p>
          <a:endParaRPr lang="en-US"/>
        </a:p>
      </dgm:t>
    </dgm:pt>
    <dgm:pt modelId="{4DB996AD-ECF4-475A-B55F-A82733B9681C}" type="pres">
      <dgm:prSet presAssocID="{EDF40B15-B6B0-43BA-8475-68FB3997A67D}" presName="Name0" presStyleCnt="0">
        <dgm:presLayoutVars>
          <dgm:dir/>
          <dgm:resizeHandles val="exact"/>
        </dgm:presLayoutVars>
      </dgm:prSet>
      <dgm:spPr/>
    </dgm:pt>
    <dgm:pt modelId="{4FAC2C20-53D6-448E-91EA-1D03645AAAD1}" type="pres">
      <dgm:prSet presAssocID="{E2E48D48-31E3-4AB6-A0FF-78C6A4583285}" presName="node" presStyleLbl="node1" presStyleIdx="0" presStyleCnt="3">
        <dgm:presLayoutVars>
          <dgm:bulletEnabled val="1"/>
        </dgm:presLayoutVars>
      </dgm:prSet>
      <dgm:spPr/>
    </dgm:pt>
    <dgm:pt modelId="{686017BC-B8DE-4C03-8F41-AAD291056E8A}" type="pres">
      <dgm:prSet presAssocID="{8B110B6B-8F3C-4546-B1EA-7EF25A8FBE83}" presName="sibTrans" presStyleLbl="sibTrans2D1" presStyleIdx="0" presStyleCnt="2"/>
      <dgm:spPr/>
    </dgm:pt>
    <dgm:pt modelId="{70806894-6515-4D0E-A198-B0323680E1E4}" type="pres">
      <dgm:prSet presAssocID="{8B110B6B-8F3C-4546-B1EA-7EF25A8FBE83}" presName="connectorText" presStyleLbl="sibTrans2D1" presStyleIdx="0" presStyleCnt="2"/>
      <dgm:spPr/>
    </dgm:pt>
    <dgm:pt modelId="{87BF94B1-F94B-4000-B6BA-8F7BD581AD6A}" type="pres">
      <dgm:prSet presAssocID="{73B43C7E-DC16-447A-9A56-1A5A5D13A019}" presName="node" presStyleLbl="node1" presStyleIdx="1" presStyleCnt="3">
        <dgm:presLayoutVars>
          <dgm:bulletEnabled val="1"/>
        </dgm:presLayoutVars>
      </dgm:prSet>
      <dgm:spPr/>
    </dgm:pt>
    <dgm:pt modelId="{06E13D36-A83E-440D-968C-23AEED52A0D8}" type="pres">
      <dgm:prSet presAssocID="{4D1A2340-97B6-4E71-A515-E0B90FA423B5}" presName="sibTrans" presStyleLbl="sibTrans2D1" presStyleIdx="1" presStyleCnt="2"/>
      <dgm:spPr/>
    </dgm:pt>
    <dgm:pt modelId="{A7CEDEC5-4E30-4C21-B884-4869A6BBAA99}" type="pres">
      <dgm:prSet presAssocID="{4D1A2340-97B6-4E71-A515-E0B90FA423B5}" presName="connectorText" presStyleLbl="sibTrans2D1" presStyleIdx="1" presStyleCnt="2"/>
      <dgm:spPr/>
    </dgm:pt>
    <dgm:pt modelId="{B7F8C1F6-0ACF-449F-8648-5C9CD445A438}" type="pres">
      <dgm:prSet presAssocID="{F89A8B3C-7730-46E2-A053-5B85F2CFBE74}" presName="node" presStyleLbl="node1" presStyleIdx="2" presStyleCnt="3">
        <dgm:presLayoutVars>
          <dgm:bulletEnabled val="1"/>
        </dgm:presLayoutVars>
      </dgm:prSet>
      <dgm:spPr/>
    </dgm:pt>
  </dgm:ptLst>
  <dgm:cxnLst>
    <dgm:cxn modelId="{EB441411-1952-4B2A-9226-CB398664480E}" type="presOf" srcId="{EDF40B15-B6B0-43BA-8475-68FB3997A67D}" destId="{4DB996AD-ECF4-475A-B55F-A82733B9681C}" srcOrd="0" destOrd="0" presId="urn:microsoft.com/office/officeart/2005/8/layout/process1"/>
    <dgm:cxn modelId="{BDC8F323-76AF-40F1-9BC5-F6C6F1813952}" type="presOf" srcId="{73B43C7E-DC16-447A-9A56-1A5A5D13A019}" destId="{87BF94B1-F94B-4000-B6BA-8F7BD581AD6A}" srcOrd="0" destOrd="0" presId="urn:microsoft.com/office/officeart/2005/8/layout/process1"/>
    <dgm:cxn modelId="{1DACF231-2096-4BF5-A2FD-228A63385F33}" type="presOf" srcId="{E2E48D48-31E3-4AB6-A0FF-78C6A4583285}" destId="{4FAC2C20-53D6-448E-91EA-1D03645AAAD1}" srcOrd="0" destOrd="0" presId="urn:microsoft.com/office/officeart/2005/8/layout/process1"/>
    <dgm:cxn modelId="{745D843A-BA1A-4421-9F5B-C44F500D1B5D}" srcId="{EDF40B15-B6B0-43BA-8475-68FB3997A67D}" destId="{E2E48D48-31E3-4AB6-A0FF-78C6A4583285}" srcOrd="0" destOrd="0" parTransId="{53A68248-CB01-47B8-A71C-E7BEC58E6939}" sibTransId="{8B110B6B-8F3C-4546-B1EA-7EF25A8FBE83}"/>
    <dgm:cxn modelId="{A5D4DD42-16DF-42EE-AB37-3C65D0E3E86B}" type="presOf" srcId="{4D1A2340-97B6-4E71-A515-E0B90FA423B5}" destId="{06E13D36-A83E-440D-968C-23AEED52A0D8}" srcOrd="0" destOrd="0" presId="urn:microsoft.com/office/officeart/2005/8/layout/process1"/>
    <dgm:cxn modelId="{99860353-15F6-4E42-8A5C-54F9EC88866D}" srcId="{EDF40B15-B6B0-43BA-8475-68FB3997A67D}" destId="{F89A8B3C-7730-46E2-A053-5B85F2CFBE74}" srcOrd="2" destOrd="0" parTransId="{3D09EDA3-AF18-4563-A1E5-2D992D282078}" sibTransId="{B61B6529-C76D-48DE-A753-0C500A2DDEB3}"/>
    <dgm:cxn modelId="{2D979575-9761-4524-AC98-5BE7916C1198}" type="presOf" srcId="{8B110B6B-8F3C-4546-B1EA-7EF25A8FBE83}" destId="{686017BC-B8DE-4C03-8F41-AAD291056E8A}" srcOrd="0" destOrd="0" presId="urn:microsoft.com/office/officeart/2005/8/layout/process1"/>
    <dgm:cxn modelId="{6624D989-93B0-4B99-83FE-5A784CBC0E49}" type="presOf" srcId="{F89A8B3C-7730-46E2-A053-5B85F2CFBE74}" destId="{B7F8C1F6-0ACF-449F-8648-5C9CD445A438}" srcOrd="0" destOrd="0" presId="urn:microsoft.com/office/officeart/2005/8/layout/process1"/>
    <dgm:cxn modelId="{E3C4FD8F-C62F-48BE-A572-B303DB16EEF2}" srcId="{EDF40B15-B6B0-43BA-8475-68FB3997A67D}" destId="{73B43C7E-DC16-447A-9A56-1A5A5D13A019}" srcOrd="1" destOrd="0" parTransId="{55EE3858-E51D-412E-8739-348D32288ECC}" sibTransId="{4D1A2340-97B6-4E71-A515-E0B90FA423B5}"/>
    <dgm:cxn modelId="{A658279A-CE68-42CF-BB09-C44C0A85C2A5}" type="presOf" srcId="{4D1A2340-97B6-4E71-A515-E0B90FA423B5}" destId="{A7CEDEC5-4E30-4C21-B884-4869A6BBAA99}" srcOrd="1" destOrd="0" presId="urn:microsoft.com/office/officeart/2005/8/layout/process1"/>
    <dgm:cxn modelId="{074533D1-8880-44DB-B961-574367425DC5}" type="presOf" srcId="{8B110B6B-8F3C-4546-B1EA-7EF25A8FBE83}" destId="{70806894-6515-4D0E-A198-B0323680E1E4}" srcOrd="1" destOrd="0" presId="urn:microsoft.com/office/officeart/2005/8/layout/process1"/>
    <dgm:cxn modelId="{B1B3EEBF-DE2A-45DA-B3FC-94123845FE5B}" type="presParOf" srcId="{4DB996AD-ECF4-475A-B55F-A82733B9681C}" destId="{4FAC2C20-53D6-448E-91EA-1D03645AAAD1}" srcOrd="0" destOrd="0" presId="urn:microsoft.com/office/officeart/2005/8/layout/process1"/>
    <dgm:cxn modelId="{D64E3FBB-32C2-4213-B313-E8510B3D0DA6}" type="presParOf" srcId="{4DB996AD-ECF4-475A-B55F-A82733B9681C}" destId="{686017BC-B8DE-4C03-8F41-AAD291056E8A}" srcOrd="1" destOrd="0" presId="urn:microsoft.com/office/officeart/2005/8/layout/process1"/>
    <dgm:cxn modelId="{CEEEC49E-9C32-4594-8877-E3C82BEAD36D}" type="presParOf" srcId="{686017BC-B8DE-4C03-8F41-AAD291056E8A}" destId="{70806894-6515-4D0E-A198-B0323680E1E4}" srcOrd="0" destOrd="0" presId="urn:microsoft.com/office/officeart/2005/8/layout/process1"/>
    <dgm:cxn modelId="{7CE0FF94-6124-431F-8484-DCFE2DA51CAF}" type="presParOf" srcId="{4DB996AD-ECF4-475A-B55F-A82733B9681C}" destId="{87BF94B1-F94B-4000-B6BA-8F7BD581AD6A}" srcOrd="2" destOrd="0" presId="urn:microsoft.com/office/officeart/2005/8/layout/process1"/>
    <dgm:cxn modelId="{29BAAEF2-060C-4CAA-92DD-08C8857E3629}" type="presParOf" srcId="{4DB996AD-ECF4-475A-B55F-A82733B9681C}" destId="{06E13D36-A83E-440D-968C-23AEED52A0D8}" srcOrd="3" destOrd="0" presId="urn:microsoft.com/office/officeart/2005/8/layout/process1"/>
    <dgm:cxn modelId="{C01DB696-F94E-455F-AEAC-92C31B9855B8}" type="presParOf" srcId="{06E13D36-A83E-440D-968C-23AEED52A0D8}" destId="{A7CEDEC5-4E30-4C21-B884-4869A6BBAA99}" srcOrd="0" destOrd="0" presId="urn:microsoft.com/office/officeart/2005/8/layout/process1"/>
    <dgm:cxn modelId="{74BAA16B-53E4-4500-8BAB-9BA21508E3E0}" type="presParOf" srcId="{4DB996AD-ECF4-475A-B55F-A82733B9681C}" destId="{B7F8C1F6-0ACF-449F-8648-5C9CD445A438}"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C2C20-53D6-448E-91EA-1D03645AAAD1}">
      <dsp:nvSpPr>
        <dsp:cNvPr id="0" name=""/>
        <dsp:cNvSpPr/>
      </dsp:nvSpPr>
      <dsp:spPr>
        <a:xfrm>
          <a:off x="6027" y="1301824"/>
          <a:ext cx="1801564" cy="1080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Needs Assessment</a:t>
          </a:r>
        </a:p>
      </dsp:txBody>
      <dsp:txXfrm>
        <a:off x="37687" y="1333484"/>
        <a:ext cx="1738244" cy="1017618"/>
      </dsp:txXfrm>
    </dsp:sp>
    <dsp:sp modelId="{686017BC-B8DE-4C03-8F41-AAD291056E8A}">
      <dsp:nvSpPr>
        <dsp:cNvPr id="0" name=""/>
        <dsp:cNvSpPr/>
      </dsp:nvSpPr>
      <dsp:spPr>
        <a:xfrm>
          <a:off x="1987748" y="1618900"/>
          <a:ext cx="381931" cy="4467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987748" y="1708257"/>
        <a:ext cx="267352" cy="268073"/>
      </dsp:txXfrm>
    </dsp:sp>
    <dsp:sp modelId="{87BF94B1-F94B-4000-B6BA-8F7BD581AD6A}">
      <dsp:nvSpPr>
        <dsp:cNvPr id="0" name=""/>
        <dsp:cNvSpPr/>
      </dsp:nvSpPr>
      <dsp:spPr>
        <a:xfrm>
          <a:off x="2528217" y="1301824"/>
          <a:ext cx="1801564" cy="1080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Training Development</a:t>
          </a:r>
        </a:p>
      </dsp:txBody>
      <dsp:txXfrm>
        <a:off x="2559877" y="1333484"/>
        <a:ext cx="1738244" cy="1017618"/>
      </dsp:txXfrm>
    </dsp:sp>
    <dsp:sp modelId="{06E13D36-A83E-440D-968C-23AEED52A0D8}">
      <dsp:nvSpPr>
        <dsp:cNvPr id="0" name=""/>
        <dsp:cNvSpPr/>
      </dsp:nvSpPr>
      <dsp:spPr>
        <a:xfrm>
          <a:off x="4509938" y="1618900"/>
          <a:ext cx="381931" cy="4467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509938" y="1708257"/>
        <a:ext cx="267352" cy="268073"/>
      </dsp:txXfrm>
    </dsp:sp>
    <dsp:sp modelId="{B7F8C1F6-0ACF-449F-8648-5C9CD445A438}">
      <dsp:nvSpPr>
        <dsp:cNvPr id="0" name=""/>
        <dsp:cNvSpPr/>
      </dsp:nvSpPr>
      <dsp:spPr>
        <a:xfrm>
          <a:off x="5050407" y="1301824"/>
          <a:ext cx="1801564" cy="10809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Implementation and TA</a:t>
          </a:r>
        </a:p>
      </dsp:txBody>
      <dsp:txXfrm>
        <a:off x="5082067" y="1333484"/>
        <a:ext cx="1738244" cy="10176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890D3E-BD0F-4FC8-A872-3ABAA4BD66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0727C6-0AF2-8F01-97AB-A883E33A35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E3289-0980-464D-BE37-4BC0A8ACA589}" type="datetimeFigureOut">
              <a:rPr lang="en-US" smtClean="0"/>
              <a:t>9/23/2026</a:t>
            </a:fld>
            <a:endParaRPr lang="en-US"/>
          </a:p>
        </p:txBody>
      </p:sp>
      <p:sp>
        <p:nvSpPr>
          <p:cNvPr id="4" name="Footer Placeholder 3">
            <a:extLst>
              <a:ext uri="{FF2B5EF4-FFF2-40B4-BE49-F238E27FC236}">
                <a16:creationId xmlns:a16="http://schemas.microsoft.com/office/drawing/2014/main" id="{D60219E8-C94B-B19D-9DE2-6D823522B8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D8981-82F1-3C24-5395-06B50FB80B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F47FC-EE8A-4D6C-95F0-D717A2BCDF5E}" type="slidenum">
              <a:rPr lang="en-US" smtClean="0"/>
              <a:t>‹#›</a:t>
            </a:fld>
            <a:endParaRPr lang="en-US"/>
          </a:p>
        </p:txBody>
      </p:sp>
    </p:spTree>
    <p:extLst>
      <p:ext uri="{BB962C8B-B14F-4D97-AF65-F5344CB8AC3E}">
        <p14:creationId xmlns:p14="http://schemas.microsoft.com/office/powerpoint/2010/main" val="3012293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802E-B9B3-463E-85CF-2B1043231B25}"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E353-BA7C-4D7E-BA16-AC0E724475F0}" type="slidenum">
              <a:rPr lang="en-US" smtClean="0"/>
              <a:t>‹#›</a:t>
            </a:fld>
            <a:endParaRPr lang="en-US"/>
          </a:p>
        </p:txBody>
      </p:sp>
    </p:spTree>
    <p:extLst>
      <p:ext uri="{BB962C8B-B14F-4D97-AF65-F5344CB8AC3E}">
        <p14:creationId xmlns:p14="http://schemas.microsoft.com/office/powerpoint/2010/main" val="1014686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a:t>
            </a:fld>
            <a:endParaRPr lang="en-US"/>
          </a:p>
        </p:txBody>
      </p:sp>
    </p:spTree>
    <p:extLst>
      <p:ext uri="{BB962C8B-B14F-4D97-AF65-F5344CB8AC3E}">
        <p14:creationId xmlns:p14="http://schemas.microsoft.com/office/powerpoint/2010/main" val="321447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2</a:t>
            </a:fld>
            <a:endParaRPr lang="en-US"/>
          </a:p>
        </p:txBody>
      </p:sp>
    </p:spTree>
    <p:extLst>
      <p:ext uri="{BB962C8B-B14F-4D97-AF65-F5344CB8AC3E}">
        <p14:creationId xmlns:p14="http://schemas.microsoft.com/office/powerpoint/2010/main" val="305272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3</a:t>
            </a:fld>
            <a:endParaRPr lang="en-US"/>
          </a:p>
        </p:txBody>
      </p:sp>
    </p:spTree>
    <p:extLst>
      <p:ext uri="{BB962C8B-B14F-4D97-AF65-F5344CB8AC3E}">
        <p14:creationId xmlns:p14="http://schemas.microsoft.com/office/powerpoint/2010/main" val="944105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4</a:t>
            </a:fld>
            <a:endParaRPr lang="en-US"/>
          </a:p>
        </p:txBody>
      </p:sp>
    </p:spTree>
    <p:extLst>
      <p:ext uri="{BB962C8B-B14F-4D97-AF65-F5344CB8AC3E}">
        <p14:creationId xmlns:p14="http://schemas.microsoft.com/office/powerpoint/2010/main" val="3501116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5</a:t>
            </a:fld>
            <a:endParaRPr lang="en-US"/>
          </a:p>
        </p:txBody>
      </p:sp>
    </p:spTree>
    <p:extLst>
      <p:ext uri="{BB962C8B-B14F-4D97-AF65-F5344CB8AC3E}">
        <p14:creationId xmlns:p14="http://schemas.microsoft.com/office/powerpoint/2010/main" val="3141995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7B0739-836B-4D32-92DF-8583FF793DE7}" type="slidenum">
              <a:rPr lang="en-US" smtClean="0"/>
              <a:t>6</a:t>
            </a:fld>
            <a:endParaRPr lang="en-US"/>
          </a:p>
        </p:txBody>
      </p:sp>
    </p:spTree>
    <p:extLst>
      <p:ext uri="{BB962C8B-B14F-4D97-AF65-F5344CB8AC3E}">
        <p14:creationId xmlns:p14="http://schemas.microsoft.com/office/powerpoint/2010/main" val="549932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7</a:t>
            </a:fld>
            <a:endParaRPr lang="en-US"/>
          </a:p>
        </p:txBody>
      </p:sp>
    </p:spTree>
    <p:extLst>
      <p:ext uri="{BB962C8B-B14F-4D97-AF65-F5344CB8AC3E}">
        <p14:creationId xmlns:p14="http://schemas.microsoft.com/office/powerpoint/2010/main" val="2326114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EF72A-E9C5-58F5-1887-4C98200E4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97719-B937-7F18-E8ED-119A2E6F5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C6378-53B5-805D-BE1D-3F949716F503}"/>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A65F545D-3A9D-7C1B-3F84-175EF0E45F81}"/>
              </a:ext>
            </a:extLst>
          </p:cNvPr>
          <p:cNvSpPr>
            <a:spLocks noGrp="1"/>
          </p:cNvSpPr>
          <p:nvPr>
            <p:ph type="sldNum" sz="quarter" idx="5"/>
          </p:nvPr>
        </p:nvSpPr>
        <p:spPr/>
        <p:txBody>
          <a:bodyPr/>
          <a:lstStyle/>
          <a:p>
            <a:fld id="{2C09E353-BA7C-4D7E-BA16-AC0E724475F0}" type="slidenum">
              <a:rPr lang="en-US" smtClean="0"/>
              <a:t>8</a:t>
            </a:fld>
            <a:endParaRPr lang="en-US"/>
          </a:p>
        </p:txBody>
      </p:sp>
    </p:spTree>
    <p:extLst>
      <p:ext uri="{BB962C8B-B14F-4D97-AF65-F5344CB8AC3E}">
        <p14:creationId xmlns:p14="http://schemas.microsoft.com/office/powerpoint/2010/main" val="2369627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15BF6-C2D0-744B-77C8-FF2374312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8D809-CD11-5802-0ADE-5BF2489DE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12C9F-6156-EB81-A8C0-901DA88A95AF}"/>
              </a:ext>
            </a:extLst>
          </p:cNvPr>
          <p:cNvSpPr>
            <a:spLocks noGrp="1"/>
          </p:cNvSpPr>
          <p:nvPr>
            <p:ph type="body" idx="1"/>
          </p:nvPr>
        </p:nvSpPr>
        <p:spPr/>
        <p:txBody>
          <a:bodyPr/>
          <a:lstStyle/>
          <a:p>
            <a:endParaRPr lang="en-US" sz="1800" dirty="0">
              <a:ea typeface="Calibri"/>
              <a:cs typeface="Calibri"/>
            </a:endParaRPr>
          </a:p>
        </p:txBody>
      </p:sp>
      <p:sp>
        <p:nvSpPr>
          <p:cNvPr id="4" name="Slide Number Placeholder 3">
            <a:extLst>
              <a:ext uri="{FF2B5EF4-FFF2-40B4-BE49-F238E27FC236}">
                <a16:creationId xmlns:a16="http://schemas.microsoft.com/office/drawing/2014/main" id="{30F9AE43-690F-0430-1236-AEF66856A0B9}"/>
              </a:ext>
            </a:extLst>
          </p:cNvPr>
          <p:cNvSpPr>
            <a:spLocks noGrp="1"/>
          </p:cNvSpPr>
          <p:nvPr>
            <p:ph type="sldNum" sz="quarter" idx="5"/>
          </p:nvPr>
        </p:nvSpPr>
        <p:spPr/>
        <p:txBody>
          <a:bodyPr/>
          <a:lstStyle/>
          <a:p>
            <a:fld id="{2C09E353-BA7C-4D7E-BA16-AC0E724475F0}" type="slidenum">
              <a:rPr lang="en-US" smtClean="0"/>
              <a:t>9</a:t>
            </a:fld>
            <a:endParaRPr lang="en-US"/>
          </a:p>
        </p:txBody>
      </p:sp>
    </p:spTree>
    <p:extLst>
      <p:ext uri="{BB962C8B-B14F-4D97-AF65-F5344CB8AC3E}">
        <p14:creationId xmlns:p14="http://schemas.microsoft.com/office/powerpoint/2010/main" val="2199506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10</a:t>
            </a:fld>
            <a:endParaRPr lang="en-US"/>
          </a:p>
        </p:txBody>
      </p:sp>
    </p:spTree>
    <p:extLst>
      <p:ext uri="{BB962C8B-B14F-4D97-AF65-F5344CB8AC3E}">
        <p14:creationId xmlns:p14="http://schemas.microsoft.com/office/powerpoint/2010/main" val="817487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7EAD9-15D0-779E-B848-067BC7C6D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A05CD-2FDA-437F-30FA-FBB40BE4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B449F-5DB0-628B-5D98-BF95A6BBB38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E3ECDAB7-E987-34C7-EEE2-121832261B5A}"/>
              </a:ext>
            </a:extLst>
          </p:cNvPr>
          <p:cNvSpPr>
            <a:spLocks noGrp="1"/>
          </p:cNvSpPr>
          <p:nvPr>
            <p:ph type="sldNum" sz="quarter" idx="5"/>
          </p:nvPr>
        </p:nvSpPr>
        <p:spPr/>
        <p:txBody>
          <a:bodyPr/>
          <a:lstStyle/>
          <a:p>
            <a:fld id="{2C09E353-BA7C-4D7E-BA16-AC0E724475F0}" type="slidenum">
              <a:rPr lang="en-US" smtClean="0"/>
              <a:t>11</a:t>
            </a:fld>
            <a:endParaRPr lang="en-US"/>
          </a:p>
        </p:txBody>
      </p:sp>
    </p:spTree>
    <p:extLst>
      <p:ext uri="{BB962C8B-B14F-4D97-AF65-F5344CB8AC3E}">
        <p14:creationId xmlns:p14="http://schemas.microsoft.com/office/powerpoint/2010/main" val="1789029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407B2-26F9-83EE-9227-72668E43B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2AF55-BE0E-D33C-EB5B-4ED86B929F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61082-7F0C-5339-8ABD-8DBF9D3E71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A8AD68-1682-1C38-37A5-E0A330498E82}"/>
              </a:ext>
            </a:extLst>
          </p:cNvPr>
          <p:cNvSpPr>
            <a:spLocks noGrp="1"/>
          </p:cNvSpPr>
          <p:nvPr>
            <p:ph type="sldNum" sz="quarter" idx="5"/>
          </p:nvPr>
        </p:nvSpPr>
        <p:spPr/>
        <p:txBody>
          <a:bodyPr/>
          <a:lstStyle/>
          <a:p>
            <a:fld id="{2C09E353-BA7C-4D7E-BA16-AC0E724475F0}" type="slidenum">
              <a:rPr lang="en-US" smtClean="0"/>
              <a:t>12</a:t>
            </a:fld>
            <a:endParaRPr lang="en-US"/>
          </a:p>
        </p:txBody>
      </p:sp>
    </p:spTree>
    <p:extLst>
      <p:ext uri="{BB962C8B-B14F-4D97-AF65-F5344CB8AC3E}">
        <p14:creationId xmlns:p14="http://schemas.microsoft.com/office/powerpoint/2010/main" val="2760890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D1996-3969-AD1F-F8BB-61FF3F9CD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6EC31-7942-B01F-B2D4-E445DEBE8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2B9C2-7B2D-B5C8-E298-72A61177BA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4E695-C3CB-8924-C0EE-20D6529590BE}"/>
              </a:ext>
            </a:extLst>
          </p:cNvPr>
          <p:cNvSpPr>
            <a:spLocks noGrp="1"/>
          </p:cNvSpPr>
          <p:nvPr>
            <p:ph type="sldNum" sz="quarter" idx="5"/>
          </p:nvPr>
        </p:nvSpPr>
        <p:spPr/>
        <p:txBody>
          <a:bodyPr/>
          <a:lstStyle/>
          <a:p>
            <a:fld id="{2C09E353-BA7C-4D7E-BA16-AC0E724475F0}" type="slidenum">
              <a:rPr lang="en-US" smtClean="0"/>
              <a:t>13</a:t>
            </a:fld>
            <a:endParaRPr lang="en-US"/>
          </a:p>
        </p:txBody>
      </p:sp>
    </p:spTree>
    <p:extLst>
      <p:ext uri="{BB962C8B-B14F-4D97-AF65-F5344CB8AC3E}">
        <p14:creationId xmlns:p14="http://schemas.microsoft.com/office/powerpoint/2010/main" val="268624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B0A0C-396D-8D2F-7D07-EB4644856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91F83-713B-AAF6-97BE-C86D015D1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080F8-47C1-E481-61C1-748073E233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4D9CB0-AFD2-0308-3C79-B15D6510F3E1}"/>
              </a:ext>
            </a:extLst>
          </p:cNvPr>
          <p:cNvSpPr>
            <a:spLocks noGrp="1"/>
          </p:cNvSpPr>
          <p:nvPr>
            <p:ph type="sldNum" sz="quarter" idx="5"/>
          </p:nvPr>
        </p:nvSpPr>
        <p:spPr/>
        <p:txBody>
          <a:bodyPr/>
          <a:lstStyle/>
          <a:p>
            <a:fld id="{2C09E353-BA7C-4D7E-BA16-AC0E724475F0}" type="slidenum">
              <a:rPr lang="en-US" smtClean="0"/>
              <a:t>14</a:t>
            </a:fld>
            <a:endParaRPr lang="en-US"/>
          </a:p>
        </p:txBody>
      </p:sp>
    </p:spTree>
    <p:extLst>
      <p:ext uri="{BB962C8B-B14F-4D97-AF65-F5344CB8AC3E}">
        <p14:creationId xmlns:p14="http://schemas.microsoft.com/office/powerpoint/2010/main" val="420651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15</a:t>
            </a:fld>
            <a:endParaRPr lang="en-US"/>
          </a:p>
        </p:txBody>
      </p:sp>
    </p:spTree>
    <p:extLst>
      <p:ext uri="{BB962C8B-B14F-4D97-AF65-F5344CB8AC3E}">
        <p14:creationId xmlns:p14="http://schemas.microsoft.com/office/powerpoint/2010/main" val="4044078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42B23-54D0-CE5D-DEE6-1C09D7B6F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530FF-AF1D-88D2-A54C-35C7CBDCD8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B4D64-EB0A-19D9-59AE-0A5302A58435}"/>
              </a:ext>
            </a:extLst>
          </p:cNvPr>
          <p:cNvSpPr>
            <a:spLocks noGrp="1"/>
          </p:cNvSpPr>
          <p:nvPr>
            <p:ph type="body" idx="1"/>
          </p:nvPr>
        </p:nvSpPr>
        <p:spPr/>
        <p:txBody>
          <a:bodyPr/>
          <a:lstStyle/>
          <a:p>
            <a:endParaRPr lang="en-US" sz="1800" dirty="0">
              <a:ea typeface="Calibri"/>
              <a:cs typeface="Calibri"/>
            </a:endParaRPr>
          </a:p>
        </p:txBody>
      </p:sp>
      <p:sp>
        <p:nvSpPr>
          <p:cNvPr id="4" name="Slide Number Placeholder 3">
            <a:extLst>
              <a:ext uri="{FF2B5EF4-FFF2-40B4-BE49-F238E27FC236}">
                <a16:creationId xmlns:a16="http://schemas.microsoft.com/office/drawing/2014/main" id="{CC58A8B0-5A5A-AD45-02C9-2F9C9A18BA51}"/>
              </a:ext>
            </a:extLst>
          </p:cNvPr>
          <p:cNvSpPr>
            <a:spLocks noGrp="1"/>
          </p:cNvSpPr>
          <p:nvPr>
            <p:ph type="sldNum" sz="quarter" idx="5"/>
          </p:nvPr>
        </p:nvSpPr>
        <p:spPr/>
        <p:txBody>
          <a:bodyPr/>
          <a:lstStyle/>
          <a:p>
            <a:fld id="{2C09E353-BA7C-4D7E-BA16-AC0E724475F0}" type="slidenum">
              <a:rPr lang="en-US" smtClean="0"/>
              <a:t>16</a:t>
            </a:fld>
            <a:endParaRPr lang="en-US"/>
          </a:p>
        </p:txBody>
      </p:sp>
    </p:spTree>
    <p:extLst>
      <p:ext uri="{BB962C8B-B14F-4D97-AF65-F5344CB8AC3E}">
        <p14:creationId xmlns:p14="http://schemas.microsoft.com/office/powerpoint/2010/main" val="4091427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17</a:t>
            </a:fld>
            <a:endParaRPr lang="en-US"/>
          </a:p>
        </p:txBody>
      </p:sp>
    </p:spTree>
    <p:extLst>
      <p:ext uri="{BB962C8B-B14F-4D97-AF65-F5344CB8AC3E}">
        <p14:creationId xmlns:p14="http://schemas.microsoft.com/office/powerpoint/2010/main" val="2336453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18</a:t>
            </a:fld>
            <a:endParaRPr lang="en-US"/>
          </a:p>
        </p:txBody>
      </p:sp>
    </p:spTree>
    <p:extLst>
      <p:ext uri="{BB962C8B-B14F-4D97-AF65-F5344CB8AC3E}">
        <p14:creationId xmlns:p14="http://schemas.microsoft.com/office/powerpoint/2010/main" val="2151147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DFE46-8F85-0CD4-043C-A85204617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F8603-33D4-7CB0-7A71-97DB6BF25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2D92F1-77A4-9391-9610-26A1E2B6B3D1}"/>
              </a:ext>
            </a:extLst>
          </p:cNvPr>
          <p:cNvSpPr>
            <a:spLocks noGrp="1"/>
          </p:cNvSpPr>
          <p:nvPr>
            <p:ph type="body" idx="1"/>
          </p:nvPr>
        </p:nvSpPr>
        <p:spPr/>
        <p:txBody>
          <a:bodyPr/>
          <a:lstStyle/>
          <a:p>
            <a:endParaRPr lang="en-US" dirty="0">
              <a:solidFill>
                <a:srgbClr val="444444"/>
              </a:solidFill>
              <a:ea typeface="Calibri"/>
              <a:cs typeface="Calibri"/>
            </a:endParaRPr>
          </a:p>
        </p:txBody>
      </p:sp>
      <p:sp>
        <p:nvSpPr>
          <p:cNvPr id="4" name="Slide Number Placeholder 3">
            <a:extLst>
              <a:ext uri="{FF2B5EF4-FFF2-40B4-BE49-F238E27FC236}">
                <a16:creationId xmlns:a16="http://schemas.microsoft.com/office/drawing/2014/main" id="{F3D92E5A-49E0-734E-DF59-CE686C2C53B6}"/>
              </a:ext>
            </a:extLst>
          </p:cNvPr>
          <p:cNvSpPr>
            <a:spLocks noGrp="1"/>
          </p:cNvSpPr>
          <p:nvPr>
            <p:ph type="sldNum" sz="quarter" idx="5"/>
          </p:nvPr>
        </p:nvSpPr>
        <p:spPr/>
        <p:txBody>
          <a:bodyPr/>
          <a:lstStyle/>
          <a:p>
            <a:fld id="{2C09E353-BA7C-4D7E-BA16-AC0E724475F0}" type="slidenum">
              <a:rPr lang="en-US" smtClean="0"/>
              <a:t>19</a:t>
            </a:fld>
            <a:endParaRPr lang="en-US"/>
          </a:p>
        </p:txBody>
      </p:sp>
    </p:spTree>
    <p:extLst>
      <p:ext uri="{BB962C8B-B14F-4D97-AF65-F5344CB8AC3E}">
        <p14:creationId xmlns:p14="http://schemas.microsoft.com/office/powerpoint/2010/main" val="776447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20</a:t>
            </a:fld>
            <a:endParaRPr lang="en-US"/>
          </a:p>
        </p:txBody>
      </p:sp>
    </p:spTree>
    <p:extLst>
      <p:ext uri="{BB962C8B-B14F-4D97-AF65-F5344CB8AC3E}">
        <p14:creationId xmlns:p14="http://schemas.microsoft.com/office/powerpoint/2010/main" val="71651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21</a:t>
            </a:fld>
            <a:endParaRPr lang="en-US"/>
          </a:p>
        </p:txBody>
      </p:sp>
    </p:spTree>
    <p:extLst>
      <p:ext uri="{BB962C8B-B14F-4D97-AF65-F5344CB8AC3E}">
        <p14:creationId xmlns:p14="http://schemas.microsoft.com/office/powerpoint/2010/main" val="4037026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dirty="0">
              <a:solidFill>
                <a:srgbClr val="000000"/>
              </a:solidFill>
              <a:effectLst/>
              <a:latin typeface="Calibri" panose="020F0502020204030204" pitchFamily="34" charset="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22</a:t>
            </a:fld>
            <a:endParaRPr lang="en-US"/>
          </a:p>
        </p:txBody>
      </p:sp>
    </p:spTree>
    <p:extLst>
      <p:ext uri="{BB962C8B-B14F-4D97-AF65-F5344CB8AC3E}">
        <p14:creationId xmlns:p14="http://schemas.microsoft.com/office/powerpoint/2010/main" val="943898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51B2C-ABEE-7BC0-1D8B-C7AF139E0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B8486-F397-B316-F625-FBCD796FF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99A7D-0023-CDBC-7A96-577D9A0B5F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0E1C19-CD2B-DC60-F1A2-E6D46A64B505}"/>
              </a:ext>
            </a:extLst>
          </p:cNvPr>
          <p:cNvSpPr>
            <a:spLocks noGrp="1"/>
          </p:cNvSpPr>
          <p:nvPr>
            <p:ph type="sldNum" sz="quarter" idx="5"/>
          </p:nvPr>
        </p:nvSpPr>
        <p:spPr/>
        <p:txBody>
          <a:bodyPr/>
          <a:lstStyle/>
          <a:p>
            <a:fld id="{2C09E353-BA7C-4D7E-BA16-AC0E724475F0}" type="slidenum">
              <a:rPr lang="en-US" smtClean="0"/>
              <a:t>23</a:t>
            </a:fld>
            <a:endParaRPr lang="en-US"/>
          </a:p>
        </p:txBody>
      </p:sp>
    </p:spTree>
    <p:extLst>
      <p:ext uri="{BB962C8B-B14F-4D97-AF65-F5344CB8AC3E}">
        <p14:creationId xmlns:p14="http://schemas.microsoft.com/office/powerpoint/2010/main" val="3377422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24</a:t>
            </a:fld>
            <a:endParaRPr lang="en-US"/>
          </a:p>
        </p:txBody>
      </p:sp>
    </p:spTree>
    <p:extLst>
      <p:ext uri="{BB962C8B-B14F-4D97-AF65-F5344CB8AC3E}">
        <p14:creationId xmlns:p14="http://schemas.microsoft.com/office/powerpoint/2010/main" val="3331721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25</a:t>
            </a:fld>
            <a:endParaRPr lang="en-US"/>
          </a:p>
        </p:txBody>
      </p:sp>
    </p:spTree>
    <p:extLst>
      <p:ext uri="{BB962C8B-B14F-4D97-AF65-F5344CB8AC3E}">
        <p14:creationId xmlns:p14="http://schemas.microsoft.com/office/powerpoint/2010/main" val="1733169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None/>
            </a:pP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26</a:t>
            </a:fld>
            <a:endParaRPr lang="en-US"/>
          </a:p>
        </p:txBody>
      </p:sp>
    </p:spTree>
    <p:extLst>
      <p:ext uri="{BB962C8B-B14F-4D97-AF65-F5344CB8AC3E}">
        <p14:creationId xmlns:p14="http://schemas.microsoft.com/office/powerpoint/2010/main" val="2183411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27</a:t>
            </a:fld>
            <a:endParaRPr lang="en-US"/>
          </a:p>
        </p:txBody>
      </p:sp>
    </p:spTree>
    <p:extLst>
      <p:ext uri="{BB962C8B-B14F-4D97-AF65-F5344CB8AC3E}">
        <p14:creationId xmlns:p14="http://schemas.microsoft.com/office/powerpoint/2010/main" val="1892891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8A89-4F56-2E32-743A-BCE43BDE0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9036EB-363A-B45A-233D-E071A74D6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488E21-226A-2A33-4A59-0D0B7B6C184C}"/>
              </a:ext>
            </a:extLst>
          </p:cNvPr>
          <p:cNvSpPr>
            <a:spLocks noGrp="1"/>
          </p:cNvSpPr>
          <p:nvPr>
            <p:ph type="body" idx="1"/>
          </p:nvPr>
        </p:nvSpPr>
        <p:spPr/>
        <p:txBody>
          <a:bodyPr/>
          <a:lstStyle/>
          <a:p>
            <a:pPr marL="171450" indent="-171450" fontAlgn="base">
              <a:buFont typeface="Arial" panose="020B0604020202020204" pitchFamily="34" charset="0"/>
              <a:buChar char="•"/>
            </a:pPr>
            <a:endParaRPr lang="en-US" b="0" i="0" dirty="0">
              <a:solidFill>
                <a:srgbClr val="444444"/>
              </a:solidFill>
              <a:effectLst/>
              <a:latin typeface="Calibri"/>
              <a:ea typeface="Calibri"/>
              <a:cs typeface="Calibri"/>
            </a:endParaRPr>
          </a:p>
        </p:txBody>
      </p:sp>
      <p:sp>
        <p:nvSpPr>
          <p:cNvPr id="4" name="Slide Number Placeholder 3">
            <a:extLst>
              <a:ext uri="{FF2B5EF4-FFF2-40B4-BE49-F238E27FC236}">
                <a16:creationId xmlns:a16="http://schemas.microsoft.com/office/drawing/2014/main" id="{1ABE2278-A4A1-E0DF-6D38-3EA91DA8E785}"/>
              </a:ext>
            </a:extLst>
          </p:cNvPr>
          <p:cNvSpPr>
            <a:spLocks noGrp="1"/>
          </p:cNvSpPr>
          <p:nvPr>
            <p:ph type="sldNum" sz="quarter" idx="5"/>
          </p:nvPr>
        </p:nvSpPr>
        <p:spPr/>
        <p:txBody>
          <a:bodyPr/>
          <a:lstStyle/>
          <a:p>
            <a:fld id="{2C09E353-BA7C-4D7E-BA16-AC0E724475F0}" type="slidenum">
              <a:rPr lang="en-US" smtClean="0"/>
              <a:t>28</a:t>
            </a:fld>
            <a:endParaRPr lang="en-US"/>
          </a:p>
        </p:txBody>
      </p:sp>
    </p:spTree>
    <p:extLst>
      <p:ext uri="{BB962C8B-B14F-4D97-AF65-F5344CB8AC3E}">
        <p14:creationId xmlns:p14="http://schemas.microsoft.com/office/powerpoint/2010/main" val="1051493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29</a:t>
            </a:fld>
            <a:endParaRPr lang="en-US"/>
          </a:p>
        </p:txBody>
      </p:sp>
    </p:spTree>
    <p:extLst>
      <p:ext uri="{BB962C8B-B14F-4D97-AF65-F5344CB8AC3E}">
        <p14:creationId xmlns:p14="http://schemas.microsoft.com/office/powerpoint/2010/main" val="42654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DB98-A389-9996-4DE9-230D4E0E7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E052F-63FD-B752-13E2-2EC0AB8EF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591E5-AE4E-154C-55ED-982EB4C045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9D5AAC-21A6-32B9-2570-F98278C31608}"/>
              </a:ext>
            </a:extLst>
          </p:cNvPr>
          <p:cNvSpPr>
            <a:spLocks noGrp="1"/>
          </p:cNvSpPr>
          <p:nvPr>
            <p:ph type="sldNum" sz="quarter" idx="5"/>
          </p:nvPr>
        </p:nvSpPr>
        <p:spPr/>
        <p:txBody>
          <a:bodyPr/>
          <a:lstStyle/>
          <a:p>
            <a:fld id="{2C09E353-BA7C-4D7E-BA16-AC0E724475F0}" type="slidenum">
              <a:rPr lang="en-US" smtClean="0"/>
              <a:t>30</a:t>
            </a:fld>
            <a:endParaRPr lang="en-US"/>
          </a:p>
        </p:txBody>
      </p:sp>
    </p:spTree>
    <p:extLst>
      <p:ext uri="{BB962C8B-B14F-4D97-AF65-F5344CB8AC3E}">
        <p14:creationId xmlns:p14="http://schemas.microsoft.com/office/powerpoint/2010/main" val="3410799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1EC1-DFC4-BC52-615B-DC7DCD4B1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C1745-F3E8-C40E-30E3-85BF61C28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506A13-AC6E-88E8-A0A1-AEB2229377F6}"/>
              </a:ext>
            </a:extLst>
          </p:cNvPr>
          <p:cNvSpPr>
            <a:spLocks noGrp="1"/>
          </p:cNvSpPr>
          <p:nvPr>
            <p:ph type="body" idx="1"/>
          </p:nvPr>
        </p:nvSpPr>
        <p:spPr/>
        <p:txBody>
          <a:bodyPr/>
          <a:lstStyle/>
          <a:p>
            <a:endParaRPr lang="en-US" dirty="0">
              <a:solidFill>
                <a:srgbClr val="3C6280"/>
              </a:solidFill>
              <a:ea typeface="Calibri"/>
              <a:cs typeface="Calibri"/>
            </a:endParaRPr>
          </a:p>
        </p:txBody>
      </p:sp>
      <p:sp>
        <p:nvSpPr>
          <p:cNvPr id="4" name="Slide Number Placeholder 3">
            <a:extLst>
              <a:ext uri="{FF2B5EF4-FFF2-40B4-BE49-F238E27FC236}">
                <a16:creationId xmlns:a16="http://schemas.microsoft.com/office/drawing/2014/main" id="{34F68498-0B02-B898-FB01-AD5423B1FB10}"/>
              </a:ext>
            </a:extLst>
          </p:cNvPr>
          <p:cNvSpPr>
            <a:spLocks noGrp="1"/>
          </p:cNvSpPr>
          <p:nvPr>
            <p:ph type="sldNum" sz="quarter" idx="5"/>
          </p:nvPr>
        </p:nvSpPr>
        <p:spPr/>
        <p:txBody>
          <a:bodyPr/>
          <a:lstStyle/>
          <a:p>
            <a:fld id="{2C09E353-BA7C-4D7E-BA16-AC0E724475F0}" type="slidenum">
              <a:rPr lang="en-US" smtClean="0"/>
              <a:t>31</a:t>
            </a:fld>
            <a:endParaRPr lang="en-US"/>
          </a:p>
        </p:txBody>
      </p:sp>
    </p:spTree>
    <p:extLst>
      <p:ext uri="{BB962C8B-B14F-4D97-AF65-F5344CB8AC3E}">
        <p14:creationId xmlns:p14="http://schemas.microsoft.com/office/powerpoint/2010/main" val="334810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32</a:t>
            </a:fld>
            <a:endParaRPr lang="en-US"/>
          </a:p>
        </p:txBody>
      </p:sp>
    </p:spTree>
    <p:extLst>
      <p:ext uri="{BB962C8B-B14F-4D97-AF65-F5344CB8AC3E}">
        <p14:creationId xmlns:p14="http://schemas.microsoft.com/office/powerpoint/2010/main" val="31740877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C1F89-F57A-9366-C65E-B89ED1630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BD0A5-ABE1-9EDA-2ED6-73E5F23BC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3974E1-DB04-2207-2492-E37C179E48FF}"/>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5B1A31F-78A6-2F09-954F-6DD592ADEA76}"/>
              </a:ext>
            </a:extLst>
          </p:cNvPr>
          <p:cNvSpPr>
            <a:spLocks noGrp="1"/>
          </p:cNvSpPr>
          <p:nvPr>
            <p:ph type="sldNum" sz="quarter" idx="5"/>
          </p:nvPr>
        </p:nvSpPr>
        <p:spPr/>
        <p:txBody>
          <a:bodyPr/>
          <a:lstStyle/>
          <a:p>
            <a:fld id="{2C09E353-BA7C-4D7E-BA16-AC0E724475F0}" type="slidenum">
              <a:rPr lang="en-US" smtClean="0"/>
              <a:t>33</a:t>
            </a:fld>
            <a:endParaRPr lang="en-US"/>
          </a:p>
        </p:txBody>
      </p:sp>
    </p:spTree>
    <p:extLst>
      <p:ext uri="{BB962C8B-B14F-4D97-AF65-F5344CB8AC3E}">
        <p14:creationId xmlns:p14="http://schemas.microsoft.com/office/powerpoint/2010/main" val="3383032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26235-1570-57CD-D934-884222169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A83F5-F4B7-53D2-5EBF-38038EFE8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CE72F-102F-4918-5A72-798C09CD3B0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877A0902-E0D4-E571-40B8-10F4768510DF}"/>
              </a:ext>
            </a:extLst>
          </p:cNvPr>
          <p:cNvSpPr>
            <a:spLocks noGrp="1"/>
          </p:cNvSpPr>
          <p:nvPr>
            <p:ph type="sldNum" sz="quarter" idx="5"/>
          </p:nvPr>
        </p:nvSpPr>
        <p:spPr/>
        <p:txBody>
          <a:bodyPr/>
          <a:lstStyle/>
          <a:p>
            <a:fld id="{2C09E353-BA7C-4D7E-BA16-AC0E724475F0}" type="slidenum">
              <a:rPr lang="en-US" smtClean="0"/>
              <a:t>34</a:t>
            </a:fld>
            <a:endParaRPr lang="en-US"/>
          </a:p>
        </p:txBody>
      </p:sp>
    </p:spTree>
    <p:extLst>
      <p:ext uri="{BB962C8B-B14F-4D97-AF65-F5344CB8AC3E}">
        <p14:creationId xmlns:p14="http://schemas.microsoft.com/office/powerpoint/2010/main" val="1551587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A5BB7-CA55-591F-3CAF-90B25BDF2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1864A-9348-0B1A-558D-2BE038FB5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AA5E2-F58C-84F3-7291-03EF5697F387}"/>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AA2D281-1F09-2AAB-FD03-5ABC58F4249A}"/>
              </a:ext>
            </a:extLst>
          </p:cNvPr>
          <p:cNvSpPr>
            <a:spLocks noGrp="1"/>
          </p:cNvSpPr>
          <p:nvPr>
            <p:ph type="sldNum" sz="quarter" idx="5"/>
          </p:nvPr>
        </p:nvSpPr>
        <p:spPr/>
        <p:txBody>
          <a:bodyPr/>
          <a:lstStyle/>
          <a:p>
            <a:fld id="{2C09E353-BA7C-4D7E-BA16-AC0E724475F0}" type="slidenum">
              <a:rPr lang="en-US" smtClean="0"/>
              <a:t>35</a:t>
            </a:fld>
            <a:endParaRPr lang="en-US"/>
          </a:p>
        </p:txBody>
      </p:sp>
    </p:spTree>
    <p:extLst>
      <p:ext uri="{BB962C8B-B14F-4D97-AF65-F5344CB8AC3E}">
        <p14:creationId xmlns:p14="http://schemas.microsoft.com/office/powerpoint/2010/main" val="3644259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36</a:t>
            </a:fld>
            <a:endParaRPr lang="en-US"/>
          </a:p>
        </p:txBody>
      </p:sp>
    </p:spTree>
    <p:extLst>
      <p:ext uri="{BB962C8B-B14F-4D97-AF65-F5344CB8AC3E}">
        <p14:creationId xmlns:p14="http://schemas.microsoft.com/office/powerpoint/2010/main" val="37876151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37</a:t>
            </a:fld>
            <a:endParaRPr lang="en-US"/>
          </a:p>
        </p:txBody>
      </p:sp>
    </p:spTree>
    <p:extLst>
      <p:ext uri="{BB962C8B-B14F-4D97-AF65-F5344CB8AC3E}">
        <p14:creationId xmlns:p14="http://schemas.microsoft.com/office/powerpoint/2010/main" val="10154791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A child athlete with a prosthetic leg kicking a soccer ball">
            <a:extLst>
              <a:ext uri="{FF2B5EF4-FFF2-40B4-BE49-F238E27FC236}">
                <a16:creationId xmlns:a16="http://schemas.microsoft.com/office/drawing/2014/main" id="{E2525A42-F857-DABC-2E1D-EC9BDDDCD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363" y="184726"/>
            <a:ext cx="11083637" cy="6234546"/>
          </a:xfrm>
          <a:prstGeom prst="rect">
            <a:avLst/>
          </a:prstGeom>
        </p:spPr>
      </p:pic>
      <p:sp>
        <p:nvSpPr>
          <p:cNvPr id="2" name="Title 1">
            <a:extLst>
              <a:ext uri="{FF2B5EF4-FFF2-40B4-BE49-F238E27FC236}">
                <a16:creationId xmlns:a16="http://schemas.microsoft.com/office/drawing/2014/main" id="{A7F69848-2AC5-CB8C-2C3F-A8E10CA1B35A}"/>
              </a:ext>
            </a:extLst>
          </p:cNvPr>
          <p:cNvSpPr>
            <a:spLocks noGrp="1"/>
          </p:cNvSpPr>
          <p:nvPr>
            <p:ph type="ctrTitle" hasCustomPrompt="1"/>
          </p:nvPr>
        </p:nvSpPr>
        <p:spPr>
          <a:xfrm>
            <a:off x="736823" y="973426"/>
            <a:ext cx="9144000" cy="1487199"/>
          </a:xfrm>
        </p:spPr>
        <p:txBody>
          <a:bodyPr anchor="b"/>
          <a:lstStyle>
            <a:lvl1pPr algn="l">
              <a:defRPr sz="6000">
                <a:solidFill>
                  <a:schemeClr val="bg1"/>
                </a:solidFill>
              </a:defRPr>
            </a:lvl1pPr>
          </a:lstStyle>
          <a:p>
            <a:r>
              <a:rPr lang="en-US">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Inclusive Sports</a:t>
            </a:r>
            <a:endParaRPr lang="en-US"/>
          </a:p>
        </p:txBody>
      </p:sp>
      <p:sp>
        <p:nvSpPr>
          <p:cNvPr id="3" name="Subtitle 2">
            <a:extLst>
              <a:ext uri="{FF2B5EF4-FFF2-40B4-BE49-F238E27FC236}">
                <a16:creationId xmlns:a16="http://schemas.microsoft.com/office/drawing/2014/main" id="{E1EA87D1-D214-BB3F-1B47-3F3E594F9F66}"/>
              </a:ext>
            </a:extLst>
          </p:cNvPr>
          <p:cNvSpPr>
            <a:spLocks noGrp="1"/>
          </p:cNvSpPr>
          <p:nvPr>
            <p:ph type="subTitle" idx="1"/>
          </p:nvPr>
        </p:nvSpPr>
        <p:spPr>
          <a:xfrm>
            <a:off x="736823" y="2844503"/>
            <a:ext cx="9144000" cy="657920"/>
          </a:xfrm>
        </p:spPr>
        <p:txBody>
          <a:bodyPr/>
          <a:lstStyle>
            <a:lvl1pPr marL="0" indent="0" algn="l">
              <a:buNone/>
              <a:defRPr sz="2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353FAA-3125-0F54-43F5-FB1F330B06BE}"/>
              </a:ext>
            </a:extLst>
          </p:cNvPr>
          <p:cNvSpPr>
            <a:spLocks noGrp="1"/>
          </p:cNvSpPr>
          <p:nvPr>
            <p:ph type="dt" sz="half" idx="10"/>
          </p:nvPr>
        </p:nvSpPr>
        <p:spPr>
          <a:xfrm>
            <a:off x="736823" y="3932035"/>
            <a:ext cx="2743200" cy="365125"/>
          </a:xfrm>
        </p:spPr>
        <p:txBody>
          <a:bodyPr/>
          <a:lstStyle>
            <a:lvl1pPr>
              <a:defRPr sz="18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9/23/2026</a:t>
            </a:fld>
            <a:endParaRPr lang="en-US"/>
          </a:p>
        </p:txBody>
      </p:sp>
      <p:pic>
        <p:nvPicPr>
          <p:cNvPr id="8" name="Picture 7" descr="Logo for the Ohio Inclusive Sports project">
            <a:extLst>
              <a:ext uri="{FF2B5EF4-FFF2-40B4-BE49-F238E27FC236}">
                <a16:creationId xmlns:a16="http://schemas.microsoft.com/office/drawing/2014/main" id="{631114D8-8305-0852-6D7A-37505DC4B9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823" y="5759144"/>
            <a:ext cx="2379809" cy="590986"/>
          </a:xfrm>
          <a:prstGeom prst="rect">
            <a:avLst/>
          </a:prstGeom>
        </p:spPr>
      </p:pic>
      <p:pic>
        <p:nvPicPr>
          <p:cNvPr id="10" name="Picture 9" descr="Logo for the Ohio Colleges of Medicine Government Resource Center">
            <a:extLst>
              <a:ext uri="{FF2B5EF4-FFF2-40B4-BE49-F238E27FC236}">
                <a16:creationId xmlns:a16="http://schemas.microsoft.com/office/drawing/2014/main" id="{B6DC292A-376C-B942-4536-42DC2EF78D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0023" y="5877344"/>
            <a:ext cx="2379809" cy="512186"/>
          </a:xfrm>
          <a:prstGeom prst="rect">
            <a:avLst/>
          </a:prstGeom>
        </p:spPr>
      </p:pic>
      <p:sp>
        <p:nvSpPr>
          <p:cNvPr id="12" name="Rectangle 11">
            <a:extLst>
              <a:ext uri="{FF2B5EF4-FFF2-40B4-BE49-F238E27FC236}">
                <a16:creationId xmlns:a16="http://schemas.microsoft.com/office/drawing/2014/main" id="{90B377AB-8F3D-74E7-316C-94527945C628}"/>
              </a:ext>
            </a:extLst>
          </p:cNvPr>
          <p:cNvSpPr/>
          <p:nvPr userDrawn="1"/>
        </p:nvSpPr>
        <p:spPr>
          <a:xfrm>
            <a:off x="0" y="58686"/>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34E1ACFD-98EC-FB2A-9F1F-5C43E78FBEE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231372" y="5835622"/>
            <a:ext cx="1689631" cy="561109"/>
          </a:xfrm>
          <a:prstGeom prst="rect">
            <a:avLst/>
          </a:prstGeom>
        </p:spPr>
      </p:pic>
      <p:sp>
        <p:nvSpPr>
          <p:cNvPr id="26" name="Rectangle 25">
            <a:extLst>
              <a:ext uri="{FF2B5EF4-FFF2-40B4-BE49-F238E27FC236}">
                <a16:creationId xmlns:a16="http://schemas.microsoft.com/office/drawing/2014/main" id="{E238F752-27F9-A258-8112-BE0284486B4C}"/>
              </a:ext>
            </a:extLst>
          </p:cNvPr>
          <p:cNvSpPr/>
          <p:nvPr userDrawn="1"/>
        </p:nvSpPr>
        <p:spPr>
          <a:xfrm>
            <a:off x="0" y="6630359"/>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9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9/23/2026</a:t>
            </a:fld>
            <a:endParaRPr lang="en-US"/>
          </a:p>
        </p:txBody>
      </p:sp>
      <p:pic>
        <p:nvPicPr>
          <p:cNvPr id="7" name="Picture 6">
            <a:extLst>
              <a:ext uri="{FF2B5EF4-FFF2-40B4-BE49-F238E27FC236}">
                <a16:creationId xmlns:a16="http://schemas.microsoft.com/office/drawing/2014/main" id="{58148293-25E7-6F6A-27D2-DB130DBFDA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cxnSp>
        <p:nvCxnSpPr>
          <p:cNvPr id="10" name="Straight Connector 9">
            <a:extLst>
              <a:ext uri="{FF2B5EF4-FFF2-40B4-BE49-F238E27FC236}">
                <a16:creationId xmlns:a16="http://schemas.microsoft.com/office/drawing/2014/main" id="{17E8ED64-3E4D-DF64-8805-B7C82B9F1D19}"/>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3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9/23/2026</a:t>
            </a:fld>
            <a:endParaRPr lang="en-US"/>
          </a:p>
        </p:txBody>
      </p:sp>
      <p:sp>
        <p:nvSpPr>
          <p:cNvPr id="5" name="Footer Placeholder 4">
            <a:extLst>
              <a:ext uri="{FF2B5EF4-FFF2-40B4-BE49-F238E27FC236}">
                <a16:creationId xmlns:a16="http://schemas.microsoft.com/office/drawing/2014/main" id="{6F6AD825-1EAC-0465-4C05-AE5DFA6121C5}"/>
              </a:ext>
            </a:extLst>
          </p:cNvPr>
          <p:cNvSpPr>
            <a:spLocks noGrp="1"/>
          </p:cNvSpPr>
          <p:nvPr>
            <p:ph type="ftr" sz="quarter" idx="11"/>
          </p:nvPr>
        </p:nvSpPr>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US"/>
          </a:p>
        </p:txBody>
      </p:sp>
      <p:sp>
        <p:nvSpPr>
          <p:cNvPr id="6" name="Slide Number Placeholder 5">
            <a:extLst>
              <a:ext uri="{FF2B5EF4-FFF2-40B4-BE49-F238E27FC236}">
                <a16:creationId xmlns:a16="http://schemas.microsoft.com/office/drawing/2014/main" id="{0824BC75-0E70-653E-0806-C8202F371906}"/>
              </a:ext>
            </a:extLst>
          </p:cNvPr>
          <p:cNvSpPr>
            <a:spLocks noGrp="1"/>
          </p:cNvSpPr>
          <p:nvPr>
            <p:ph type="sldNum" sz="quarter" idx="12"/>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8579AA72-2643-4612-B55F-BCDE8BE56682}" type="slidenum">
              <a:rPr lang="en-US" smtClean="0"/>
              <a:pPr/>
              <a:t>‹#›</a:t>
            </a:fld>
            <a:endParaRPr lang="en-US"/>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130489"/>
            <a:ext cx="2379809" cy="590986"/>
          </a:xfrm>
          <a:prstGeom prst="rect">
            <a:avLst/>
          </a:prstGeom>
        </p:spPr>
      </p:pic>
      <p:cxnSp>
        <p:nvCxnSpPr>
          <p:cNvPr id="8" name="Straight Connector 7">
            <a:extLst>
              <a:ext uri="{FF2B5EF4-FFF2-40B4-BE49-F238E27FC236}">
                <a16:creationId xmlns:a16="http://schemas.microsoft.com/office/drawing/2014/main" id="{69A68E3D-2213-587D-04E2-0B2C1F72EA67}"/>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52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pic>
        <p:nvPicPr>
          <p:cNvPr id="13" name="Picture 12" descr="A child holding a basketball from their wheelchair">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74FF0A8-7423-3D38-4589-9C796098EB1E}"/>
              </a:ext>
            </a:extLst>
          </p:cNvPr>
          <p:cNvSpPr>
            <a:spLocks noGrp="1"/>
          </p:cNvSpPr>
          <p:nvPr>
            <p:ph type="ctrTitle" hasCustomPrompt="1"/>
          </p:nvPr>
        </p:nvSpPr>
        <p:spPr>
          <a:xfrm>
            <a:off x="6779490" y="2265837"/>
            <a:ext cx="4710546" cy="2326325"/>
          </a:xfrm>
        </p:spPr>
        <p:txBody>
          <a:bodyPr anchor="b"/>
          <a:lstStyle>
            <a:lvl1pPr algn="l">
              <a:lnSpc>
                <a:spcPct val="150000"/>
              </a:lnSpc>
              <a:defRPr sz="6000">
                <a:solidFill>
                  <a:schemeClr val="bg1"/>
                </a:solidFill>
              </a:defRPr>
            </a:lvl1pPr>
          </a:lstStyle>
          <a:p>
            <a:r>
              <a:rPr lang="en-US">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#1</a:t>
            </a:r>
            <a:endParaRPr lang="en-US"/>
          </a:p>
        </p:txBody>
      </p:sp>
    </p:spTree>
    <p:extLst>
      <p:ext uri="{BB962C8B-B14F-4D97-AF65-F5344CB8AC3E}">
        <p14:creationId xmlns:p14="http://schemas.microsoft.com/office/powerpoint/2010/main" val="35357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3" name="Picture 12" descr="Children with Down syndrome doing Yoga poses">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509443" y="2071640"/>
            <a:ext cx="4476750" cy="2452466"/>
          </a:xfrm>
          <a:prstGeom prst="rect">
            <a:avLst/>
          </a:prstGeom>
          <a:noFill/>
        </p:spPr>
        <p:txBody>
          <a:bodyPr wrap="square" rtlCol="0">
            <a:spAutoFit/>
          </a:bodyPr>
          <a:lstStyle/>
          <a:p>
            <a:pPr algn="ctr">
              <a:lnSpc>
                <a:spcPct val="150000"/>
              </a:lnSpc>
            </a:pPr>
            <a:r>
              <a:rPr lang="en-US" sz="540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Needs Assessment</a:t>
            </a:r>
          </a:p>
        </p:txBody>
      </p:sp>
    </p:spTree>
    <p:extLst>
      <p:ext uri="{BB962C8B-B14F-4D97-AF65-F5344CB8AC3E}">
        <p14:creationId xmlns:p14="http://schemas.microsoft.com/office/powerpoint/2010/main" val="14127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pic>
        <p:nvPicPr>
          <p:cNvPr id="13" name="Picture 12" descr="A child with cerebral palsy doing ballet with their instructor">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719806" y="2099277"/>
            <a:ext cx="4664215" cy="2190280"/>
          </a:xfrm>
          <a:prstGeom prst="rect">
            <a:avLst/>
          </a:prstGeom>
          <a:noFill/>
        </p:spPr>
        <p:txBody>
          <a:bodyPr wrap="square" rtlCol="0">
            <a:spAutoFit/>
          </a:bodyPr>
          <a:lstStyle/>
          <a:p>
            <a:pPr>
              <a:lnSpc>
                <a:spcPct val="150000"/>
              </a:lnSpc>
            </a:pPr>
            <a:r>
              <a:rPr lang="en-US" sz="480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Trainings &amp; Pilot Program</a:t>
            </a:r>
          </a:p>
        </p:txBody>
      </p:sp>
    </p:spTree>
    <p:extLst>
      <p:ext uri="{BB962C8B-B14F-4D97-AF65-F5344CB8AC3E}">
        <p14:creationId xmlns:p14="http://schemas.microsoft.com/office/powerpoint/2010/main" val="2679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4">
    <p:spTree>
      <p:nvGrpSpPr>
        <p:cNvPr id="1" name=""/>
        <p:cNvGrpSpPr/>
        <p:nvPr/>
      </p:nvGrpSpPr>
      <p:grpSpPr>
        <a:xfrm>
          <a:off x="0" y="0"/>
          <a:ext cx="0" cy="0"/>
          <a:chOff x="0" y="0"/>
          <a:chExt cx="0" cy="0"/>
        </a:xfrm>
      </p:grpSpPr>
      <p:pic>
        <p:nvPicPr>
          <p:cNvPr id="13" name="Picture 12" descr="A child with prosthetics running in a field">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2" y="2071640"/>
            <a:ext cx="5150119" cy="1329723"/>
          </a:xfrm>
          <a:prstGeom prst="rect">
            <a:avLst/>
          </a:prstGeom>
          <a:noFill/>
        </p:spPr>
        <p:txBody>
          <a:bodyPr wrap="square" rtlCol="0">
            <a:spAutoFit/>
          </a:bodyPr>
          <a:lstStyle/>
          <a:p>
            <a:pPr>
              <a:lnSpc>
                <a:spcPct val="150000"/>
              </a:lnSpc>
            </a:pPr>
            <a:r>
              <a:rPr lang="en-US" sz="6000">
                <a:solidFill>
                  <a:srgbClr val="3C6280"/>
                </a:solidFill>
                <a:latin typeface="Open Sans Extrabold" panose="020B0906030804020204" pitchFamily="34" charset="0"/>
                <a:ea typeface="Open Sans Extrabold" panose="020B0906030804020204" pitchFamily="34" charset="0"/>
                <a:cs typeface="Open Sans Extrabold" panose="020B0906030804020204" pitchFamily="34" charset="0"/>
              </a:rPr>
              <a:t>Registration</a:t>
            </a:r>
          </a:p>
        </p:txBody>
      </p:sp>
    </p:spTree>
    <p:extLst>
      <p:ext uri="{BB962C8B-B14F-4D97-AF65-F5344CB8AC3E}">
        <p14:creationId xmlns:p14="http://schemas.microsoft.com/office/powerpoint/2010/main" val="6571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1" y="829980"/>
            <a:ext cx="4334256" cy="1082284"/>
          </a:xfrm>
          <a:prstGeom prst="rect">
            <a:avLst/>
          </a:prstGeom>
          <a:noFill/>
        </p:spPr>
        <p:txBody>
          <a:bodyPr wrap="square" rtlCol="0">
            <a:spAutoFit/>
          </a:bodyPr>
          <a:lstStyle/>
          <a:p>
            <a:pPr>
              <a:lnSpc>
                <a:spcPct val="150000"/>
              </a:lnSpc>
            </a:pPr>
            <a:r>
              <a:rPr lang="en-US" sz="480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Questions?</a:t>
            </a:r>
          </a:p>
        </p:txBody>
      </p:sp>
      <p:sp>
        <p:nvSpPr>
          <p:cNvPr id="3" name="TextBox 2">
            <a:extLst>
              <a:ext uri="{FF2B5EF4-FFF2-40B4-BE49-F238E27FC236}">
                <a16:creationId xmlns:a16="http://schemas.microsoft.com/office/drawing/2014/main" id="{BB46D885-E39C-791A-2674-03CBE2F85D71}"/>
              </a:ext>
            </a:extLst>
          </p:cNvPr>
          <p:cNvSpPr txBox="1"/>
          <p:nvPr userDrawn="1"/>
        </p:nvSpPr>
        <p:spPr>
          <a:xfrm>
            <a:off x="7563196" y="2759364"/>
            <a:ext cx="4451928" cy="2308324"/>
          </a:xfrm>
          <a:prstGeom prst="rect">
            <a:avLst/>
          </a:prstGeom>
          <a:noFill/>
        </p:spPr>
        <p:txBody>
          <a:bodyPr wrap="square" rtlCol="0">
            <a:spAutoFit/>
          </a:bodyPr>
          <a:lstStyle/>
          <a:p>
            <a:r>
              <a:rPr lang="en-US">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Contact: </a:t>
            </a:r>
          </a:p>
          <a:p>
            <a:r>
              <a:rPr lang="en-US">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Cara.Whalen-Smith@osumc.edu</a:t>
            </a: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0" indent="0">
              <a:buFont typeface="Arial" panose="020B0604020202020204" pitchFamily="34" charset="0"/>
              <a:buNone/>
            </a:pPr>
            <a:endParaRPr lang="en-US">
              <a:solidFill>
                <a:srgbClr val="FFFFFF"/>
              </a:solidFill>
            </a:endParaRPr>
          </a:p>
        </p:txBody>
      </p:sp>
    </p:spTree>
    <p:extLst>
      <p:ext uri="{BB962C8B-B14F-4D97-AF65-F5344CB8AC3E}">
        <p14:creationId xmlns:p14="http://schemas.microsoft.com/office/powerpoint/2010/main" val="113193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1DC9-4075-8A1E-03A4-8B0250397D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8499-9241-E483-519A-2D5A463EEE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27436-DFD0-A583-0796-75EC9FAA4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1365DB-C547-03C3-9336-532B47C90105}"/>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6" name="Footer Placeholder 5">
            <a:extLst>
              <a:ext uri="{FF2B5EF4-FFF2-40B4-BE49-F238E27FC236}">
                <a16:creationId xmlns:a16="http://schemas.microsoft.com/office/drawing/2014/main" id="{C229806C-AC16-DA64-32BA-CCC86D13BE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E69FD-2BA1-2524-A172-8CAA8ECE0D9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394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6B48-E2CF-2484-9BE9-480B76CD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D70C2-15E3-3552-C2F3-BA47091D1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6A7337-2483-4CB5-9CD2-F9719BC92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DE3A0F-E88F-7BBC-B98A-553D1D99C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31C28-B01A-5CF2-C628-FFB53AE7A2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E412E1-D87C-8C06-BF45-20D731DA59A1}"/>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8" name="Footer Placeholder 7">
            <a:extLst>
              <a:ext uri="{FF2B5EF4-FFF2-40B4-BE49-F238E27FC236}">
                <a16:creationId xmlns:a16="http://schemas.microsoft.com/office/drawing/2014/main" id="{433DCAD9-8909-9CBC-1A2F-3BF70C58F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58CBEF-BA64-BCE8-C80D-279B4CFC65DB}"/>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58697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2780-2A3C-9893-AD9B-17D0BE740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9748E4-DE44-223E-E1C3-0D9A0442E20B}"/>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4" name="Footer Placeholder 3">
            <a:extLst>
              <a:ext uri="{FF2B5EF4-FFF2-40B4-BE49-F238E27FC236}">
                <a16:creationId xmlns:a16="http://schemas.microsoft.com/office/drawing/2014/main" id="{C33A9BDE-AE47-4D78-9E68-F656B0427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188E23-E59D-4A72-DD4E-7566617C8ED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1958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99D63-598F-A490-4073-517FEE585CCD}"/>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3" name="Footer Placeholder 2">
            <a:extLst>
              <a:ext uri="{FF2B5EF4-FFF2-40B4-BE49-F238E27FC236}">
                <a16:creationId xmlns:a16="http://schemas.microsoft.com/office/drawing/2014/main" id="{D70A30BD-E47A-86E9-91D4-32EAD1DC7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E6B302-0DCD-9769-086C-73B854E3590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23860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6D2-AD59-0995-4ADD-B81C4E3F2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9EBB4-1224-E058-FF63-D0FA7156D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5AD99-1463-0BD5-AF3A-BDC8F174B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B3CD3-6476-77FF-806D-035568C8974B}"/>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6" name="Footer Placeholder 5">
            <a:extLst>
              <a:ext uri="{FF2B5EF4-FFF2-40B4-BE49-F238E27FC236}">
                <a16:creationId xmlns:a16="http://schemas.microsoft.com/office/drawing/2014/main" id="{D5D73EC7-3E42-95B9-5602-FCFDD49A3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607C0-CC29-ABE1-85EA-4C69D1F5447F}"/>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08029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E7B8-DBF2-BA85-C80A-ABC39A1F2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56183F-566B-9110-3EE8-519CA8E05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9A1E0-28A8-4385-0B5B-85873178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F4D57-EBB8-4CE5-7945-D07924FA84B3}"/>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6" name="Footer Placeholder 5">
            <a:extLst>
              <a:ext uri="{FF2B5EF4-FFF2-40B4-BE49-F238E27FC236}">
                <a16:creationId xmlns:a16="http://schemas.microsoft.com/office/drawing/2014/main" id="{7021ACEE-0A41-6D8E-98E8-C49AA396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5702E-372B-1106-0D01-5DE05CA86C5D}"/>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940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B99-06A1-A7D1-D541-922B52529B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5D530-A004-2550-C9C8-FFDCEC7139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77FA-E407-5DB4-F86C-F79C449CB392}"/>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5" name="Footer Placeholder 4">
            <a:extLst>
              <a:ext uri="{FF2B5EF4-FFF2-40B4-BE49-F238E27FC236}">
                <a16:creationId xmlns:a16="http://schemas.microsoft.com/office/drawing/2014/main" id="{16536D92-142C-EDDA-618E-2B27CCB6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9433-7D62-A93B-0650-BFC70DD1E802}"/>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267033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AB6BE-ABE2-CE3F-44F7-9A364E2E1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E17D1-CFEB-B983-6591-7FE29E9B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5CE2-56FB-29FB-91CD-2158D2ED4D74}"/>
              </a:ext>
            </a:extLst>
          </p:cNvPr>
          <p:cNvSpPr>
            <a:spLocks noGrp="1"/>
          </p:cNvSpPr>
          <p:nvPr>
            <p:ph type="dt" sz="half" idx="10"/>
          </p:nvPr>
        </p:nvSpPr>
        <p:spPr/>
        <p:txBody>
          <a:bodyPr/>
          <a:lstStyle/>
          <a:p>
            <a:fld id="{04F986BC-E242-4C6C-9250-FCA5E441CE94}" type="datetimeFigureOut">
              <a:rPr lang="en-US" smtClean="0"/>
              <a:t>9/23/2026</a:t>
            </a:fld>
            <a:endParaRPr lang="en-US"/>
          </a:p>
        </p:txBody>
      </p:sp>
      <p:sp>
        <p:nvSpPr>
          <p:cNvPr id="5" name="Footer Placeholder 4">
            <a:extLst>
              <a:ext uri="{FF2B5EF4-FFF2-40B4-BE49-F238E27FC236}">
                <a16:creationId xmlns:a16="http://schemas.microsoft.com/office/drawing/2014/main" id="{0CB5512D-BB4D-8370-D7F6-EB263640B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CB61E-F79B-8025-C153-87CBED24FE2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61125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79EB7-C310-1FC0-D2B1-3DCB416E2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7960-8C16-41AE-632C-6A1E0EE3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7B34-6A24-4814-36A2-B4971B504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986BC-E242-4C6C-9250-FCA5E441CE94}" type="datetimeFigureOut">
              <a:rPr lang="en-US" smtClean="0"/>
              <a:t>9/23/2026</a:t>
            </a:fld>
            <a:endParaRPr lang="en-US"/>
          </a:p>
        </p:txBody>
      </p:sp>
      <p:sp>
        <p:nvSpPr>
          <p:cNvPr id="5" name="Footer Placeholder 4">
            <a:extLst>
              <a:ext uri="{FF2B5EF4-FFF2-40B4-BE49-F238E27FC236}">
                <a16:creationId xmlns:a16="http://schemas.microsoft.com/office/drawing/2014/main" id="{B1313009-8755-97F7-2CCE-8107E7FDB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33B4E8-B5F6-0A1A-8A09-CA3BB7C30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9AA72-2643-4612-B55F-BCDE8BE56682}" type="slidenum">
              <a:rPr lang="en-US" smtClean="0"/>
              <a:t>‹#›</a:t>
            </a:fld>
            <a:endParaRPr lang="en-US"/>
          </a:p>
        </p:txBody>
      </p:sp>
    </p:spTree>
    <p:extLst>
      <p:ext uri="{BB962C8B-B14F-4D97-AF65-F5344CB8AC3E}">
        <p14:creationId xmlns:p14="http://schemas.microsoft.com/office/powerpoint/2010/main" val="1505290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60" r:id="rId5"/>
    <p:sldLayoutId id="2147483663" r:id="rId6"/>
    <p:sldLayoutId id="2147483661" r:id="rId7"/>
    <p:sldLayoutId id="2147483662"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incinnatidrag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go.osu.edu/OhioInclusiveSport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hyperlink" Target="https://go.osu.edu/SkillsTrainin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hyperlink" Target="https://iacommunityhub.org/wp-content/uploads/CHII_On-Site-Assessment.pdf"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www.nchpad.org/" TargetMode="External"/><Relationship Id="rId7" Type="http://schemas.openxmlformats.org/officeDocument/2006/relationships/hyperlink" Target="https://nisonger.osu.edu/education-training/ohio-disability-health-program/"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elearn.nchpad.org/" TargetMode="External"/><Relationship Id="rId5" Type="http://schemas.openxmlformats.org/officeDocument/2006/relationships/hyperlink" Target="https://inclusion.nchpad.org/users/login" TargetMode="External"/><Relationship Id="rId4" Type="http://schemas.openxmlformats.org/officeDocument/2006/relationships/hyperlink" Target="https://inclusion.nchpad.or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8C82-5753-2852-596C-8788DDAD3C38}"/>
              </a:ext>
            </a:extLst>
          </p:cNvPr>
          <p:cNvSpPr>
            <a:spLocks noGrp="1"/>
          </p:cNvSpPr>
          <p:nvPr>
            <p:ph type="ctrTitle"/>
          </p:nvPr>
        </p:nvSpPr>
        <p:spPr>
          <a:xfrm>
            <a:off x="736823" y="1294265"/>
            <a:ext cx="7834522" cy="1382583"/>
          </a:xfrm>
        </p:spPr>
        <p:txBody>
          <a:bodyPr>
            <a:noAutofit/>
          </a:bodyPr>
          <a:lstStyle/>
          <a:p>
            <a:br>
              <a:rPr lang="en-US" sz="4400">
                <a:solidFill>
                  <a:srgbClr val="7D3443"/>
                </a:solidFill>
                <a:latin typeface="Open Sans Extrabold"/>
                <a:ea typeface="Open Sans Extrabold"/>
                <a:cs typeface="Open Sans Extrabold"/>
              </a:rPr>
            </a:br>
            <a:r>
              <a:rPr lang="en-US" sz="4400">
                <a:solidFill>
                  <a:srgbClr val="7D3443"/>
                </a:solidFill>
                <a:latin typeface="Open Sans Extrabold"/>
                <a:ea typeface="Open Sans Extrabold"/>
                <a:cs typeface="Open Sans Extrabold"/>
              </a:rPr>
              <a:t>Ohio Inclusive Sports Project Training Options</a:t>
            </a:r>
            <a:endParaRPr lang="en-US" sz="440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Subtitle 2">
            <a:extLst>
              <a:ext uri="{FF2B5EF4-FFF2-40B4-BE49-F238E27FC236}">
                <a16:creationId xmlns:a16="http://schemas.microsoft.com/office/drawing/2014/main" id="{1058126A-546E-5238-579F-1D41E811F67F}"/>
              </a:ext>
            </a:extLst>
          </p:cNvPr>
          <p:cNvSpPr>
            <a:spLocks noGrp="1"/>
          </p:cNvSpPr>
          <p:nvPr>
            <p:ph type="subTitle" idx="1"/>
          </p:nvPr>
        </p:nvSpPr>
        <p:spPr>
          <a:xfrm>
            <a:off x="736823" y="3100040"/>
            <a:ext cx="6785767" cy="657920"/>
          </a:xfrm>
        </p:spPr>
        <p:txBody>
          <a:bodyPr>
            <a:normAutofit fontScale="92500" lnSpcReduction="10000"/>
          </a:bodyPr>
          <a:lstStyle/>
          <a:p>
            <a:r>
              <a:rPr lang="en-US"/>
              <a:t>Cara Whalen Smith, Brynne Presser Funderburg, and David Ellsworth </a:t>
            </a:r>
          </a:p>
        </p:txBody>
      </p:sp>
      <p:sp>
        <p:nvSpPr>
          <p:cNvPr id="4" name="Date Placeholder 3">
            <a:extLst>
              <a:ext uri="{FF2B5EF4-FFF2-40B4-BE49-F238E27FC236}">
                <a16:creationId xmlns:a16="http://schemas.microsoft.com/office/drawing/2014/main" id="{9E108A43-431C-CEF1-32C9-E49313560C25}"/>
              </a:ext>
            </a:extLst>
          </p:cNvPr>
          <p:cNvSpPr>
            <a:spLocks noGrp="1"/>
          </p:cNvSpPr>
          <p:nvPr>
            <p:ph type="dt" sz="half" idx="10"/>
          </p:nvPr>
        </p:nvSpPr>
        <p:spPr>
          <a:xfrm>
            <a:off x="811468" y="3757960"/>
            <a:ext cx="2743200" cy="365125"/>
          </a:xfrm>
        </p:spPr>
        <p:txBody>
          <a:bodyPr/>
          <a:lstStyle/>
          <a:p>
            <a:r>
              <a:rPr lang="en-US"/>
              <a:t>January 2026</a:t>
            </a:r>
          </a:p>
        </p:txBody>
      </p:sp>
    </p:spTree>
    <p:extLst>
      <p:ext uri="{BB962C8B-B14F-4D97-AF65-F5344CB8AC3E}">
        <p14:creationId xmlns:p14="http://schemas.microsoft.com/office/powerpoint/2010/main" val="374876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41C42-C085-10A5-3723-BE53E47CFC26}"/>
              </a:ext>
            </a:extLst>
          </p:cNvPr>
          <p:cNvSpPr>
            <a:spLocks noGrp="1"/>
          </p:cNvSpPr>
          <p:nvPr>
            <p:ph type="title"/>
          </p:nvPr>
        </p:nvSpPr>
        <p:spPr/>
        <p:txBody>
          <a:bodyPr/>
          <a:lstStyle/>
          <a:p>
            <a:pPr algn="ctr"/>
            <a:r>
              <a:rPr lang="en-US"/>
              <a:t>Share with Us in the Chat!</a:t>
            </a:r>
          </a:p>
        </p:txBody>
      </p:sp>
      <p:sp>
        <p:nvSpPr>
          <p:cNvPr id="3" name="Content Placeholder 2">
            <a:extLst>
              <a:ext uri="{FF2B5EF4-FFF2-40B4-BE49-F238E27FC236}">
                <a16:creationId xmlns:a16="http://schemas.microsoft.com/office/drawing/2014/main" id="{42918E08-F581-9D56-C72D-B779DCDE58AB}"/>
              </a:ext>
            </a:extLst>
          </p:cNvPr>
          <p:cNvSpPr>
            <a:spLocks noGrp="1"/>
          </p:cNvSpPr>
          <p:nvPr>
            <p:ph idx="1"/>
          </p:nvPr>
        </p:nvSpPr>
        <p:spPr/>
        <p:txBody>
          <a:bodyPr>
            <a:normAutofit/>
          </a:bodyPr>
          <a:lstStyle/>
          <a:p>
            <a:r>
              <a:rPr lang="en-US" sz="2800"/>
              <a:t>What is your profession?</a:t>
            </a:r>
          </a:p>
          <a:p>
            <a:endParaRPr lang="en-US" sz="2800"/>
          </a:p>
          <a:p>
            <a:r>
              <a:rPr lang="en-US" sz="2800"/>
              <a:t>What organization do you represent?</a:t>
            </a:r>
          </a:p>
          <a:p>
            <a:endParaRPr lang="en-US" sz="2800"/>
          </a:p>
          <a:p>
            <a:r>
              <a:rPr lang="en-US" sz="2800"/>
              <a:t>Why are you interested in this webinar?</a:t>
            </a:r>
          </a:p>
        </p:txBody>
      </p:sp>
    </p:spTree>
    <p:extLst>
      <p:ext uri="{BB962C8B-B14F-4D97-AF65-F5344CB8AC3E}">
        <p14:creationId xmlns:p14="http://schemas.microsoft.com/office/powerpoint/2010/main" val="423557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B41C-AF3A-5D68-81E5-0D4B00C72406}"/>
              </a:ext>
            </a:extLst>
          </p:cNvPr>
          <p:cNvSpPr>
            <a:spLocks noGrp="1"/>
          </p:cNvSpPr>
          <p:nvPr>
            <p:ph type="title"/>
          </p:nvPr>
        </p:nvSpPr>
        <p:spPr>
          <a:xfrm>
            <a:off x="419877" y="1042820"/>
            <a:ext cx="11425281" cy="4772359"/>
          </a:xfrm>
          <a:solidFill>
            <a:srgbClr val="7D3443"/>
          </a:solidFill>
        </p:spPr>
        <p:txBody>
          <a:bodyPr/>
          <a:lstStyle/>
          <a:p>
            <a:pPr algn="ctr"/>
            <a:r>
              <a:rPr lang="en-US">
                <a:solidFill>
                  <a:schemeClr val="bg1"/>
                </a:solidFill>
              </a:rPr>
              <a:t>When you consider the words disability or disabled what images, thoughts, or phrases immediately come to mind?</a:t>
            </a:r>
          </a:p>
        </p:txBody>
      </p:sp>
    </p:spTree>
    <p:extLst>
      <p:ext uri="{BB962C8B-B14F-4D97-AF65-F5344CB8AC3E}">
        <p14:creationId xmlns:p14="http://schemas.microsoft.com/office/powerpoint/2010/main" val="19188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1266-4DD9-9FE9-FF37-1EA0FE113F9C}"/>
              </a:ext>
            </a:extLst>
          </p:cNvPr>
          <p:cNvSpPr>
            <a:spLocks noGrp="1"/>
          </p:cNvSpPr>
          <p:nvPr>
            <p:ph type="title"/>
          </p:nvPr>
        </p:nvSpPr>
        <p:spPr>
          <a:xfrm>
            <a:off x="838199" y="365125"/>
            <a:ext cx="11154103" cy="1325563"/>
          </a:xfrm>
        </p:spPr>
        <p:txBody>
          <a:bodyPr anchor="ctr">
            <a:normAutofit/>
          </a:bodyPr>
          <a:lstStyle/>
          <a:p>
            <a:r>
              <a:rPr lang="en-US"/>
              <a:t>For most, the image is not an athlete</a:t>
            </a:r>
          </a:p>
        </p:txBody>
      </p:sp>
      <p:pic>
        <p:nvPicPr>
          <p:cNvPr id="1026" name="Picture 2" descr="Cincinnati Dragons Basketball">
            <a:extLst>
              <a:ext uri="{FF2B5EF4-FFF2-40B4-BE49-F238E27FC236}">
                <a16:creationId xmlns:a16="http://schemas.microsoft.com/office/drawing/2014/main" id="{FBBAAA5A-B46E-320F-F8A9-E2E9B1CB0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6702" b="1073"/>
          <a:stretch>
            <a:fillRect/>
          </a:stretch>
        </p:blipFill>
        <p:spPr bwMode="auto">
          <a:xfrm>
            <a:off x="838199" y="1685334"/>
            <a:ext cx="10515600" cy="4351338"/>
          </a:xfrm>
          <a:prstGeom prst="rect">
            <a:avLst/>
          </a:prstGeom>
          <a:solidFill>
            <a:srgbClr val="FFFFFF"/>
          </a:solidFill>
        </p:spPr>
      </p:pic>
      <p:sp>
        <p:nvSpPr>
          <p:cNvPr id="4" name="TextBox 3">
            <a:extLst>
              <a:ext uri="{FF2B5EF4-FFF2-40B4-BE49-F238E27FC236}">
                <a16:creationId xmlns:a16="http://schemas.microsoft.com/office/drawing/2014/main" id="{A545BA85-4FC6-439D-6E0D-0EB9069D4098}"/>
              </a:ext>
            </a:extLst>
          </p:cNvPr>
          <p:cNvSpPr txBox="1"/>
          <p:nvPr/>
        </p:nvSpPr>
        <p:spPr>
          <a:xfrm>
            <a:off x="4516208" y="6311900"/>
            <a:ext cx="3159583" cy="369332"/>
          </a:xfrm>
          <a:prstGeom prst="rect">
            <a:avLst/>
          </a:prstGeom>
          <a:noFill/>
        </p:spPr>
        <p:txBody>
          <a:bodyPr wrap="none" rtlCol="0">
            <a:spAutoFit/>
          </a:bodyPr>
          <a:lstStyle/>
          <a:p>
            <a:r>
              <a:rPr lang="en-US">
                <a:hlinkClick r:id="rId4"/>
              </a:rPr>
              <a:t>https://cincinnatidragons.com/</a:t>
            </a:r>
            <a:r>
              <a:rPr lang="en-US"/>
              <a:t> </a:t>
            </a:r>
          </a:p>
        </p:txBody>
      </p:sp>
    </p:spTree>
    <p:extLst>
      <p:ext uri="{BB962C8B-B14F-4D97-AF65-F5344CB8AC3E}">
        <p14:creationId xmlns:p14="http://schemas.microsoft.com/office/powerpoint/2010/main" val="71594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3E55E-544C-0A1E-E76B-EA5DF43658CD}"/>
              </a:ext>
            </a:extLst>
          </p:cNvPr>
          <p:cNvSpPr>
            <a:spLocks noGrp="1"/>
          </p:cNvSpPr>
          <p:nvPr>
            <p:ph type="title"/>
          </p:nvPr>
        </p:nvSpPr>
        <p:spPr/>
        <p:txBody>
          <a:bodyPr/>
          <a:lstStyle/>
          <a:p>
            <a:pPr algn="ctr"/>
            <a:r>
              <a:rPr lang="en-US"/>
              <a:t>Webinar Agenda</a:t>
            </a:r>
          </a:p>
        </p:txBody>
      </p:sp>
      <p:sp>
        <p:nvSpPr>
          <p:cNvPr id="3" name="Content Placeholder 2">
            <a:extLst>
              <a:ext uri="{FF2B5EF4-FFF2-40B4-BE49-F238E27FC236}">
                <a16:creationId xmlns:a16="http://schemas.microsoft.com/office/drawing/2014/main" id="{5D698834-8761-1BCF-7B60-07A3288065D5}"/>
              </a:ext>
            </a:extLst>
          </p:cNvPr>
          <p:cNvSpPr>
            <a:spLocks noGrp="1"/>
          </p:cNvSpPr>
          <p:nvPr>
            <p:ph idx="1"/>
          </p:nvPr>
        </p:nvSpPr>
        <p:spPr/>
        <p:txBody>
          <a:bodyPr vert="horz" lIns="91440" tIns="45720" rIns="91440" bIns="45720" rtlCol="0" anchor="t">
            <a:normAutofit/>
          </a:bodyPr>
          <a:lstStyle/>
          <a:p>
            <a:r>
              <a:rPr lang="en-US" sz="2400"/>
              <a:t>Ohio Inclusive Sports Project Overview</a:t>
            </a:r>
          </a:p>
          <a:p>
            <a:r>
              <a:rPr lang="en-US" sz="2400"/>
              <a:t>Why Inclusion Matters</a:t>
            </a:r>
          </a:p>
          <a:p>
            <a:r>
              <a:rPr lang="en-US" sz="2400"/>
              <a:t>Needs Assessment Results</a:t>
            </a:r>
          </a:p>
          <a:p>
            <a:r>
              <a:rPr lang="en-US" sz="2400">
                <a:latin typeface="Open Sans Semibold"/>
                <a:ea typeface="Open Sans Semibold"/>
                <a:cs typeface="Open Sans Semibold"/>
              </a:rPr>
              <a:t>Training Development and Pilot in Athens</a:t>
            </a:r>
          </a:p>
          <a:p>
            <a:r>
              <a:rPr lang="en-US" sz="2400"/>
              <a:t>Description of Training Options</a:t>
            </a:r>
          </a:p>
          <a:p>
            <a:r>
              <a:rPr lang="en-US" sz="2400"/>
              <a:t>Registration</a:t>
            </a:r>
          </a:p>
          <a:p>
            <a:r>
              <a:rPr lang="en-US" sz="2400"/>
              <a:t>Questions</a:t>
            </a:r>
          </a:p>
        </p:txBody>
      </p:sp>
    </p:spTree>
    <p:extLst>
      <p:ext uri="{BB962C8B-B14F-4D97-AF65-F5344CB8AC3E}">
        <p14:creationId xmlns:p14="http://schemas.microsoft.com/office/powerpoint/2010/main" val="2577387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a:t>Funding Acknowledgements</a:t>
            </a:r>
            <a:endParaRPr lang="en-US"/>
          </a:p>
        </p:txBody>
      </p:sp>
      <p:sp>
        <p:nvSpPr>
          <p:cNvPr id="3" name="Content Placeholder 2"/>
          <p:cNvSpPr>
            <a:spLocks noGrp="1"/>
          </p:cNvSpPr>
          <p:nvPr>
            <p:ph idx="1"/>
          </p:nvPr>
        </p:nvSpPr>
        <p:spPr>
          <a:xfrm>
            <a:off x="838200" y="2008980"/>
            <a:ext cx="10515599" cy="3360085"/>
          </a:xfrm>
        </p:spPr>
        <p:txBody>
          <a:bodyPr vert="horz" lIns="91440" tIns="45720" rIns="91440" bIns="45720" rtlCol="0" anchor="t">
            <a:normAutofit/>
          </a:bodyPr>
          <a:lstStyle/>
          <a:p>
            <a:pPr marL="0" indent="0">
              <a:spcAft>
                <a:spcPts val="600"/>
              </a:spcAft>
              <a:buNone/>
            </a:pPr>
            <a:r>
              <a:rPr lang="en-US" sz="2800">
                <a:ea typeface="Calibri"/>
                <a:cs typeface="Calibri"/>
              </a:rPr>
              <a:t>This project is supported, in part by the Ohio Developmental Disabilities Council, under grant number 23CH01FA23 from the U.S. Administration for Community Living, Department of Health and Human Services, Washington, D.C. 20201. Grantees undertaking projects with government sponsorship are encouraged to express freely their findings and conclusions. Points of view or opinions do not, therefore, necessarily represent official ACL policy. </a:t>
            </a:r>
          </a:p>
          <a:p>
            <a:pPr marL="0" indent="0">
              <a:buNone/>
            </a:pPr>
            <a:endParaRPr lang="en-US" sz="2400">
              <a:ea typeface="Calibri"/>
              <a:cs typeface="Calibri"/>
            </a:endParaRPr>
          </a:p>
        </p:txBody>
      </p:sp>
      <p:pic>
        <p:nvPicPr>
          <p:cNvPr id="7" name="Picture 6" descr="Logo for the Ohio Developmental Disabilities Council">
            <a:extLst>
              <a:ext uri="{FF2B5EF4-FFF2-40B4-BE49-F238E27FC236}">
                <a16:creationId xmlns:a16="http://schemas.microsoft.com/office/drawing/2014/main" id="{792BD40F-E487-88EB-BCB5-59ADAE9C2C9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354955" y="5687357"/>
            <a:ext cx="3150355" cy="1123810"/>
          </a:xfrm>
          <a:prstGeom prst="rect">
            <a:avLst/>
          </a:prstGeom>
        </p:spPr>
      </p:pic>
    </p:spTree>
    <p:extLst>
      <p:ext uri="{BB962C8B-B14F-4D97-AF65-F5344CB8AC3E}">
        <p14:creationId xmlns:p14="http://schemas.microsoft.com/office/powerpoint/2010/main" val="2380027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9A78-4C9F-CEF6-67E0-70D50B79B04F}"/>
              </a:ext>
            </a:extLst>
          </p:cNvPr>
          <p:cNvSpPr>
            <a:spLocks noGrp="1"/>
          </p:cNvSpPr>
          <p:nvPr>
            <p:ph type="ctrTitle"/>
          </p:nvPr>
        </p:nvSpPr>
        <p:spPr>
          <a:xfrm>
            <a:off x="6779490" y="1533237"/>
            <a:ext cx="5116946" cy="1895763"/>
          </a:xfrm>
        </p:spPr>
        <p:txBody>
          <a:bodyPr>
            <a:normAutofit/>
          </a:bodyPr>
          <a:lstStyle/>
          <a:p>
            <a:pPr algn="ctr">
              <a:lnSpc>
                <a:spcPct val="100000"/>
              </a:lnSpc>
            </a:pPr>
            <a:r>
              <a:rPr kumimoji="0" lang="en-US" sz="4000" b="0" i="0" u="none" strike="noStrike" kern="1200" cap="none" spc="0" normalizeH="0" baseline="0" noProof="0">
                <a:ln>
                  <a:noFill/>
                </a:ln>
                <a:solidFill>
                  <a:srgbClr val="7D3443"/>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Inclusive Sports Project Overview</a:t>
            </a:r>
            <a:endParaRPr lang="en-US" sz="5400"/>
          </a:p>
        </p:txBody>
      </p:sp>
    </p:spTree>
    <p:extLst>
      <p:ext uri="{BB962C8B-B14F-4D97-AF65-F5344CB8AC3E}">
        <p14:creationId xmlns:p14="http://schemas.microsoft.com/office/powerpoint/2010/main" val="109543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475CE-46DC-8FA3-1551-60688F589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3EFA9D-0C10-66F9-AFDC-8FA76AE55016}"/>
              </a:ext>
            </a:extLst>
          </p:cNvPr>
          <p:cNvSpPr>
            <a:spLocks noGrp="1"/>
          </p:cNvSpPr>
          <p:nvPr>
            <p:ph type="title"/>
          </p:nvPr>
        </p:nvSpPr>
        <p:spPr/>
        <p:txBody>
          <a:bodyPr>
            <a:normAutofit/>
          </a:bodyPr>
          <a:lstStyle/>
          <a:p>
            <a:pPr algn="ctr"/>
            <a:r>
              <a:rPr lang="en-US"/>
              <a:t>Project Goal</a:t>
            </a:r>
          </a:p>
        </p:txBody>
      </p:sp>
      <p:sp>
        <p:nvSpPr>
          <p:cNvPr id="3" name="Content Placeholder 2">
            <a:extLst>
              <a:ext uri="{FF2B5EF4-FFF2-40B4-BE49-F238E27FC236}">
                <a16:creationId xmlns:a16="http://schemas.microsoft.com/office/drawing/2014/main" id="{CDB27AA2-9C0C-F1B3-09BE-7F0FF90F2ED1}"/>
              </a:ext>
            </a:extLst>
          </p:cNvPr>
          <p:cNvSpPr>
            <a:spLocks noGrp="1"/>
          </p:cNvSpPr>
          <p:nvPr>
            <p:ph idx="1"/>
          </p:nvPr>
        </p:nvSpPr>
        <p:spPr/>
        <p:txBody>
          <a:bodyPr vert="horz" lIns="91440" tIns="45720" rIns="91440" bIns="45720" rtlCol="0" anchor="t">
            <a:normAutofit/>
          </a:bodyPr>
          <a:lstStyle/>
          <a:p>
            <a:pPr marL="0" indent="0" algn="ctr">
              <a:buNone/>
            </a:pPr>
            <a:r>
              <a:rPr lang="en-US" sz="2800"/>
              <a:t>Expand inclusive sports opportunities and promote equitable access to physical activity and recreational opportunities for youth with disabilities in Ohio schools</a:t>
            </a:r>
            <a:endParaRPr lang="en-US"/>
          </a:p>
        </p:txBody>
      </p:sp>
      <p:cxnSp>
        <p:nvCxnSpPr>
          <p:cNvPr id="5" name="Straight Connector 4">
            <a:extLst>
              <a:ext uri="{FF2B5EF4-FFF2-40B4-BE49-F238E27FC236}">
                <a16:creationId xmlns:a16="http://schemas.microsoft.com/office/drawing/2014/main" id="{F524D13F-92B0-F742-4138-BAED0E056836}"/>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175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A9163-E1AC-6C74-D2E0-528752040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0ED84-8421-67FB-5D24-91801CBBEEB2}"/>
              </a:ext>
            </a:extLst>
          </p:cNvPr>
          <p:cNvSpPr>
            <a:spLocks noGrp="1"/>
          </p:cNvSpPr>
          <p:nvPr>
            <p:ph type="title"/>
          </p:nvPr>
        </p:nvSpPr>
        <p:spPr/>
        <p:txBody>
          <a:bodyPr>
            <a:normAutofit/>
          </a:bodyPr>
          <a:lstStyle/>
          <a:p>
            <a:pPr algn="ctr"/>
            <a:r>
              <a:rPr lang="en-US" sz="4000"/>
              <a:t>Project Overview</a:t>
            </a:r>
          </a:p>
        </p:txBody>
      </p:sp>
      <p:sp>
        <p:nvSpPr>
          <p:cNvPr id="3" name="Content Placeholder 2">
            <a:extLst>
              <a:ext uri="{FF2B5EF4-FFF2-40B4-BE49-F238E27FC236}">
                <a16:creationId xmlns:a16="http://schemas.microsoft.com/office/drawing/2014/main" id="{2D118872-5B82-8E8C-7619-C449D131F53E}"/>
              </a:ext>
            </a:extLst>
          </p:cNvPr>
          <p:cNvSpPr>
            <a:spLocks noGrp="1"/>
          </p:cNvSpPr>
          <p:nvPr>
            <p:ph idx="1"/>
          </p:nvPr>
        </p:nvSpPr>
        <p:spPr/>
        <p:txBody>
          <a:bodyPr>
            <a:normAutofit/>
          </a:bodyPr>
          <a:lstStyle/>
          <a:p>
            <a:pPr algn="l" rtl="0" fontAlgn="base">
              <a:lnSpc>
                <a:spcPts val="4350"/>
              </a:lnSpc>
            </a:pPr>
            <a:r>
              <a:rPr lang="en-US" sz="2800" b="1" i="0">
                <a:solidFill>
                  <a:srgbClr val="3C6280"/>
                </a:solidFill>
                <a:effectLst/>
                <a:latin typeface="Calibri" panose="020F0502020204030204" pitchFamily="34" charset="0"/>
              </a:rPr>
              <a:t>Year 1</a:t>
            </a:r>
            <a:r>
              <a:rPr lang="en-US" sz="2800" b="0" i="0" u="none" strike="noStrike">
                <a:solidFill>
                  <a:srgbClr val="3C6280"/>
                </a:solidFill>
                <a:effectLst/>
                <a:latin typeface="Calibri" panose="020F0502020204030204" pitchFamily="34" charset="0"/>
              </a:rPr>
              <a:t>: Develop and do a needs assessment</a:t>
            </a:r>
            <a:r>
              <a:rPr lang="en-US" sz="2800" b="0" i="0">
                <a:solidFill>
                  <a:srgbClr val="000000"/>
                </a:solidFill>
                <a:effectLst/>
                <a:latin typeface="Calibri" panose="020F0502020204030204" pitchFamily="34" charset="0"/>
              </a:rPr>
              <a:t>​</a:t>
            </a:r>
            <a:endParaRPr lang="en-US" sz="3200">
              <a:solidFill>
                <a:srgbClr val="000000"/>
              </a:solidFill>
              <a:latin typeface="Segoe UI" panose="020B0502040204020203" pitchFamily="34" charset="0"/>
            </a:endParaRPr>
          </a:p>
          <a:p>
            <a:pPr algn="l" rtl="0" fontAlgn="base">
              <a:lnSpc>
                <a:spcPts val="4350"/>
              </a:lnSpc>
            </a:pPr>
            <a:r>
              <a:rPr lang="en-US" sz="2800" b="1" i="0">
                <a:solidFill>
                  <a:srgbClr val="3C6280"/>
                </a:solidFill>
                <a:effectLst/>
                <a:latin typeface="Calibri" panose="020F0502020204030204" pitchFamily="34" charset="0"/>
              </a:rPr>
              <a:t>Year 2</a:t>
            </a:r>
            <a:r>
              <a:rPr lang="en-US" sz="2800" b="0" i="0" u="none" strike="noStrike">
                <a:solidFill>
                  <a:srgbClr val="3C6280"/>
                </a:solidFill>
                <a:effectLst/>
                <a:latin typeface="Calibri" panose="020F0502020204030204" pitchFamily="34" charset="0"/>
              </a:rPr>
              <a:t>: Develop a training and a method to evaluate the training</a:t>
            </a:r>
            <a:r>
              <a:rPr lang="en-US" sz="2800" b="0" i="0">
                <a:solidFill>
                  <a:srgbClr val="000000"/>
                </a:solidFill>
                <a:effectLst/>
                <a:latin typeface="Calibri" panose="020F0502020204030204" pitchFamily="34" charset="0"/>
              </a:rPr>
              <a:t>​</a:t>
            </a:r>
          </a:p>
          <a:p>
            <a:pPr algn="l" rtl="0" fontAlgn="base">
              <a:lnSpc>
                <a:spcPts val="4350"/>
              </a:lnSpc>
            </a:pPr>
            <a:r>
              <a:rPr lang="en-US" sz="2800" b="1" i="0">
                <a:solidFill>
                  <a:srgbClr val="3C6280"/>
                </a:solidFill>
                <a:effectLst/>
                <a:latin typeface="Calibri" panose="020F0502020204030204" pitchFamily="34" charset="0"/>
              </a:rPr>
              <a:t>Year 3</a:t>
            </a:r>
            <a:r>
              <a:rPr lang="en-US" sz="2800" b="0" i="0" u="none" strike="noStrike">
                <a:solidFill>
                  <a:srgbClr val="3C6280"/>
                </a:solidFill>
                <a:effectLst/>
                <a:latin typeface="Calibri" panose="020F0502020204030204" pitchFamily="34" charset="0"/>
              </a:rPr>
              <a:t>: Test the training in </a:t>
            </a:r>
            <a:r>
              <a:rPr lang="en-US" sz="2800" b="1" i="0" u="none" strike="noStrike">
                <a:solidFill>
                  <a:srgbClr val="3C6280"/>
                </a:solidFill>
                <a:effectLst/>
                <a:latin typeface="Calibri" panose="020F0502020204030204" pitchFamily="34" charset="0"/>
              </a:rPr>
              <a:t>Athens County </a:t>
            </a:r>
            <a:r>
              <a:rPr lang="en-US" sz="2800" b="0" i="0" u="none" strike="noStrike">
                <a:solidFill>
                  <a:srgbClr val="3C6280"/>
                </a:solidFill>
                <a:effectLst/>
                <a:latin typeface="Calibri" panose="020F0502020204030204" pitchFamily="34" charset="0"/>
              </a:rPr>
              <a:t>and make changes to the training based on the evaluation</a:t>
            </a:r>
            <a:r>
              <a:rPr lang="en-US" sz="2800" b="0" i="0">
                <a:solidFill>
                  <a:srgbClr val="000000"/>
                </a:solidFill>
                <a:effectLst/>
                <a:latin typeface="Calibri" panose="020F0502020204030204" pitchFamily="34" charset="0"/>
              </a:rPr>
              <a:t>​</a:t>
            </a:r>
            <a:endParaRPr lang="en-US" sz="3200" b="0" i="0">
              <a:solidFill>
                <a:srgbClr val="000000"/>
              </a:solidFill>
              <a:effectLst/>
              <a:latin typeface="Segoe UI" panose="020B0502040204020203" pitchFamily="34" charset="0"/>
            </a:endParaRPr>
          </a:p>
          <a:p>
            <a:pPr algn="l" rtl="0" fontAlgn="base">
              <a:lnSpc>
                <a:spcPts val="4350"/>
              </a:lnSpc>
            </a:pPr>
            <a:r>
              <a:rPr lang="en-US" sz="2800" b="1" i="0">
                <a:solidFill>
                  <a:srgbClr val="3C6280"/>
                </a:solidFill>
                <a:effectLst/>
                <a:latin typeface="Calibri" panose="020F0502020204030204" pitchFamily="34" charset="0"/>
              </a:rPr>
              <a:t>Year 4</a:t>
            </a:r>
            <a:r>
              <a:rPr lang="en-US" sz="2800" b="0" i="0" u="none" strike="noStrike">
                <a:solidFill>
                  <a:srgbClr val="3C6280"/>
                </a:solidFill>
                <a:effectLst/>
                <a:latin typeface="Calibri" panose="020F0502020204030204" pitchFamily="34" charset="0"/>
              </a:rPr>
              <a:t>: Deliver final training statewide</a:t>
            </a:r>
            <a:endParaRPr lang="en-US" sz="3200" b="0" i="0">
              <a:solidFill>
                <a:srgbClr val="000000"/>
              </a:solidFill>
              <a:effectLst/>
              <a:latin typeface="Segoe UI" panose="020B0502040204020203" pitchFamily="34" charset="0"/>
            </a:endParaRPr>
          </a:p>
          <a:p>
            <a:pPr marL="0" indent="0">
              <a:buNone/>
            </a:pPr>
            <a:endParaRPr lang="en-US" sz="2400"/>
          </a:p>
        </p:txBody>
      </p:sp>
      <p:cxnSp>
        <p:nvCxnSpPr>
          <p:cNvPr id="5" name="Straight Connector 4">
            <a:extLst>
              <a:ext uri="{FF2B5EF4-FFF2-40B4-BE49-F238E27FC236}">
                <a16:creationId xmlns:a16="http://schemas.microsoft.com/office/drawing/2014/main" id="{5B4B25C0-D7ED-2C47-92FA-2E09131F6557}"/>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926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1CD2-D7F4-8DE7-294B-47D9CF09601A}"/>
              </a:ext>
            </a:extLst>
          </p:cNvPr>
          <p:cNvSpPr>
            <a:spLocks noGrp="1"/>
          </p:cNvSpPr>
          <p:nvPr>
            <p:ph type="title"/>
          </p:nvPr>
        </p:nvSpPr>
        <p:spPr/>
        <p:txBody>
          <a:bodyPr/>
          <a:lstStyle/>
          <a:p>
            <a:pPr algn="ctr"/>
            <a:r>
              <a:rPr lang="en-US"/>
              <a:t>Why Inclusion Matters</a:t>
            </a:r>
          </a:p>
        </p:txBody>
      </p:sp>
      <p:sp>
        <p:nvSpPr>
          <p:cNvPr id="3" name="Content Placeholder 2">
            <a:extLst>
              <a:ext uri="{FF2B5EF4-FFF2-40B4-BE49-F238E27FC236}">
                <a16:creationId xmlns:a16="http://schemas.microsoft.com/office/drawing/2014/main" id="{FEAB722F-C541-B3D2-AEE0-020AABDE80F8}"/>
              </a:ext>
            </a:extLst>
          </p:cNvPr>
          <p:cNvSpPr>
            <a:spLocks noGrp="1"/>
          </p:cNvSpPr>
          <p:nvPr>
            <p:ph idx="1"/>
          </p:nvPr>
        </p:nvSpPr>
        <p:spPr/>
        <p:txBody>
          <a:bodyPr vert="horz" lIns="91440" tIns="45720" rIns="91440" bIns="45720" rtlCol="0" anchor="t">
            <a:normAutofit/>
          </a:bodyPr>
          <a:lstStyle/>
          <a:p>
            <a:pPr marL="0" indent="0">
              <a:buNone/>
            </a:pPr>
            <a:r>
              <a:rPr lang="en-US" sz="2400">
                <a:latin typeface="Open Sans Semibold"/>
                <a:ea typeface="Open Sans Semibold"/>
                <a:cs typeface="Open Sans Semibold"/>
              </a:rPr>
              <a:t>Inclusion in sports is not just a nice-to-have feature. It is a crucial component that fosters supportive and enriching environments for all participants. As our communities become more diverse, sports programs must reflect this diversity, providing equal opportunities for youth of all backgrounds and abilities.</a:t>
            </a:r>
          </a:p>
          <a:p>
            <a:pPr marL="0" indent="0">
              <a:buNone/>
            </a:pPr>
            <a:endParaRPr lang="en-US"/>
          </a:p>
          <a:p>
            <a:pPr marL="0" indent="0">
              <a:buNone/>
            </a:pPr>
            <a:r>
              <a:rPr lang="en-US" b="1">
                <a:latin typeface="Open Sans Semibold"/>
                <a:ea typeface="Open Sans Semibold"/>
                <a:cs typeface="Open Sans Semibold"/>
              </a:rPr>
              <a:t>Key Points:</a:t>
            </a:r>
            <a:endParaRPr lang="en-US" b="1"/>
          </a:p>
          <a:p>
            <a:r>
              <a:rPr lang="en-US">
                <a:latin typeface="Open Sans Semibold"/>
                <a:ea typeface="Open Sans Semibold"/>
                <a:cs typeface="Open Sans Semibold"/>
              </a:rPr>
              <a:t>Youth with disabilities are 4.5 times less active than their peers</a:t>
            </a:r>
            <a:endParaRPr lang="en-US" baseline="30000"/>
          </a:p>
          <a:p>
            <a:r>
              <a:rPr lang="en-US">
                <a:latin typeface="Open Sans Semibold"/>
                <a:ea typeface="Open Sans Semibold"/>
                <a:cs typeface="Open Sans Semibold"/>
              </a:rPr>
              <a:t>Obesity rates are 38% higher among youth with disabilities</a:t>
            </a:r>
            <a:endParaRPr lang="en-US" baseline="30000">
              <a:latin typeface="Open Sans Semibold"/>
              <a:ea typeface="Open Sans Semibold"/>
              <a:cs typeface="Open Sans Semibold"/>
            </a:endParaRPr>
          </a:p>
          <a:p>
            <a:r>
              <a:rPr lang="en-US">
                <a:latin typeface="Open Sans Semibold"/>
                <a:ea typeface="Open Sans Semibold"/>
                <a:cs typeface="Open Sans Semibold"/>
              </a:rPr>
              <a:t>The biggest barrier is often simply lack of awareness about how to engage youth with various abilities</a:t>
            </a:r>
            <a:endParaRPr lang="en-US"/>
          </a:p>
          <a:p>
            <a:endParaRPr lang="en-US"/>
          </a:p>
        </p:txBody>
      </p:sp>
      <p:sp>
        <p:nvSpPr>
          <p:cNvPr id="5" name="TextBox 4">
            <a:extLst>
              <a:ext uri="{FF2B5EF4-FFF2-40B4-BE49-F238E27FC236}">
                <a16:creationId xmlns:a16="http://schemas.microsoft.com/office/drawing/2014/main" id="{3076A72B-2ABE-0406-0375-CD92DFD222F5}"/>
              </a:ext>
            </a:extLst>
          </p:cNvPr>
          <p:cNvSpPr txBox="1"/>
          <p:nvPr/>
        </p:nvSpPr>
        <p:spPr>
          <a:xfrm>
            <a:off x="3979811" y="6308209"/>
            <a:ext cx="4232377" cy="369332"/>
          </a:xfrm>
          <a:prstGeom prst="rect">
            <a:avLst/>
          </a:prstGeom>
          <a:noFill/>
        </p:spPr>
        <p:txBody>
          <a:bodyPr wrap="none" rtlCol="0">
            <a:spAutoFit/>
          </a:bodyPr>
          <a:lstStyle/>
          <a:p>
            <a:r>
              <a:rPr lang="en-US"/>
              <a:t>Sapp, 2024; Morrissey and Neumann, 2021</a:t>
            </a:r>
          </a:p>
        </p:txBody>
      </p:sp>
    </p:spTree>
    <p:extLst>
      <p:ext uri="{BB962C8B-B14F-4D97-AF65-F5344CB8AC3E}">
        <p14:creationId xmlns:p14="http://schemas.microsoft.com/office/powerpoint/2010/main" val="2097828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47974-4366-40B1-B6AC-D0FCE18A8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39074A-3151-73D2-DAEC-C27EFA1ECA17}"/>
              </a:ext>
            </a:extLst>
          </p:cNvPr>
          <p:cNvSpPr>
            <a:spLocks noGrp="1"/>
          </p:cNvSpPr>
          <p:nvPr>
            <p:ph type="title"/>
          </p:nvPr>
        </p:nvSpPr>
        <p:spPr>
          <a:xfrm>
            <a:off x="838200" y="817070"/>
            <a:ext cx="10515600" cy="1083141"/>
          </a:xfrm>
        </p:spPr>
        <p:txBody>
          <a:bodyPr/>
          <a:lstStyle/>
          <a:p>
            <a:pPr algn="ctr"/>
            <a:r>
              <a:rPr lang="en-US"/>
              <a:t>Physical Health Benefits</a:t>
            </a:r>
          </a:p>
          <a:p>
            <a:pPr algn="ctr"/>
            <a:endParaRPr lang="en-US"/>
          </a:p>
        </p:txBody>
      </p:sp>
      <p:sp>
        <p:nvSpPr>
          <p:cNvPr id="3" name="Content Placeholder 2">
            <a:extLst>
              <a:ext uri="{FF2B5EF4-FFF2-40B4-BE49-F238E27FC236}">
                <a16:creationId xmlns:a16="http://schemas.microsoft.com/office/drawing/2014/main" id="{FF670586-97D0-B97B-9E8D-26D88FE4BC56}"/>
              </a:ext>
            </a:extLst>
          </p:cNvPr>
          <p:cNvSpPr>
            <a:spLocks noGrp="1"/>
          </p:cNvSpPr>
          <p:nvPr>
            <p:ph idx="1"/>
          </p:nvPr>
        </p:nvSpPr>
        <p:spPr>
          <a:xfrm>
            <a:off x="838200" y="1825625"/>
            <a:ext cx="10677236" cy="4351338"/>
          </a:xfrm>
        </p:spPr>
        <p:txBody>
          <a:bodyPr vert="horz" lIns="91440" tIns="45720" rIns="91440" bIns="45720" rtlCol="0" anchor="t">
            <a:normAutofit/>
          </a:bodyPr>
          <a:lstStyle/>
          <a:p>
            <a:pPr>
              <a:buFont typeface="Arial"/>
              <a:buChar char="•"/>
            </a:pPr>
            <a:r>
              <a:rPr lang="en-US" sz="2800">
                <a:latin typeface="Open Sans Semibold"/>
                <a:ea typeface="Open Sans Semibold"/>
                <a:cs typeface="Open Sans Semibold"/>
              </a:rPr>
              <a:t>Improved cardiovascular fitness, strength, and endurance</a:t>
            </a:r>
            <a:r>
              <a:rPr lang="en-US" sz="2800" baseline="30000">
                <a:latin typeface="Open Sans Semibold"/>
                <a:ea typeface="Open Sans Semibold"/>
                <a:cs typeface="Open Sans Semibold"/>
              </a:rPr>
              <a:t> </a:t>
            </a:r>
            <a:endParaRPr lang="en-US" sz="2800" baseline="30000"/>
          </a:p>
          <a:p>
            <a:pPr>
              <a:buFont typeface="Arial"/>
              <a:buChar char="•"/>
            </a:pPr>
            <a:r>
              <a:rPr lang="en-US" sz="2800">
                <a:latin typeface="Open Sans Semibold"/>
                <a:ea typeface="Open Sans Semibold"/>
                <a:cs typeface="Open Sans Semibold"/>
              </a:rPr>
              <a:t>Better control of weight and reduction in obesity risk</a:t>
            </a:r>
            <a:endParaRPr lang="en-US" sz="2800"/>
          </a:p>
          <a:p>
            <a:pPr>
              <a:buFont typeface="Arial"/>
              <a:buChar char="•"/>
            </a:pPr>
            <a:r>
              <a:rPr lang="en-US" sz="2800">
                <a:latin typeface="Open Sans Semibold"/>
                <a:ea typeface="Open Sans Semibold"/>
                <a:cs typeface="Open Sans Semibold"/>
              </a:rPr>
              <a:t>Healthier bone density and reduced risk of chronic diseases (diabetes, heart disease)</a:t>
            </a:r>
            <a:r>
              <a:rPr lang="en-US" sz="2800" baseline="30000">
                <a:latin typeface="Open Sans Semibold"/>
                <a:ea typeface="Open Sans Semibold"/>
                <a:cs typeface="Open Sans Semibold"/>
              </a:rPr>
              <a:t> </a:t>
            </a:r>
            <a:r>
              <a:rPr lang="en-US" sz="2800">
                <a:latin typeface="Open Sans Semibold"/>
                <a:ea typeface="Open Sans Semibold"/>
                <a:cs typeface="Open Sans Semibold"/>
              </a:rPr>
              <a:t> </a:t>
            </a:r>
            <a:endParaRPr lang="en-US" sz="2800"/>
          </a:p>
          <a:p>
            <a:pPr>
              <a:buFont typeface="Arial"/>
              <a:buChar char="•"/>
            </a:pPr>
            <a:r>
              <a:rPr lang="en-US" sz="2800">
                <a:latin typeface="Open Sans Semibold"/>
                <a:ea typeface="Open Sans Semibold"/>
                <a:cs typeface="Open Sans Semibold"/>
              </a:rPr>
              <a:t>Enhanced motor skills and physical function</a:t>
            </a:r>
            <a:r>
              <a:rPr lang="en-US" sz="2800" baseline="30000">
                <a:latin typeface="Open Sans Semibold"/>
                <a:ea typeface="Open Sans Semibold"/>
                <a:cs typeface="Open Sans Semibold"/>
              </a:rPr>
              <a:t> </a:t>
            </a:r>
            <a:r>
              <a:rPr lang="en-US" sz="2800">
                <a:latin typeface="Open Sans Semibold"/>
                <a:ea typeface="Open Sans Semibold"/>
                <a:cs typeface="Open Sans Semibold"/>
              </a:rPr>
              <a:t> </a:t>
            </a:r>
            <a:endParaRPr lang="en-US" sz="2800"/>
          </a:p>
          <a:p>
            <a:pPr>
              <a:buFont typeface="Arial"/>
              <a:buChar char="•"/>
            </a:pPr>
            <a:r>
              <a:rPr lang="en-US" sz="2800">
                <a:latin typeface="Open Sans Semibold"/>
                <a:ea typeface="Open Sans Semibold"/>
                <a:cs typeface="Open Sans Semibold"/>
              </a:rPr>
              <a:t>Decreased complications of immobility</a:t>
            </a:r>
            <a:endParaRPr lang="en-US" sz="2800"/>
          </a:p>
          <a:p>
            <a:pPr>
              <a:buFont typeface="Arial"/>
              <a:buChar char="•"/>
            </a:pPr>
            <a:endParaRPr lang="en-US" baseline="30000"/>
          </a:p>
          <a:p>
            <a:pPr>
              <a:buFont typeface="Arial"/>
              <a:buChar char="•"/>
            </a:pPr>
            <a:endParaRPr lang="en-US" sz="1300" baseline="30000"/>
          </a:p>
          <a:p>
            <a:pPr marL="0" indent="0">
              <a:buNone/>
            </a:pPr>
            <a:endParaRPr lang="en-US"/>
          </a:p>
          <a:p>
            <a:pPr marL="0" indent="0">
              <a:buNone/>
            </a:pPr>
            <a:endParaRPr lang="en-US"/>
          </a:p>
          <a:p>
            <a:endParaRPr lang="en-US"/>
          </a:p>
        </p:txBody>
      </p:sp>
      <p:sp>
        <p:nvSpPr>
          <p:cNvPr id="5" name="TextBox 4">
            <a:extLst>
              <a:ext uri="{FF2B5EF4-FFF2-40B4-BE49-F238E27FC236}">
                <a16:creationId xmlns:a16="http://schemas.microsoft.com/office/drawing/2014/main" id="{69DEAB50-A05B-549A-2381-DC906086087C}"/>
              </a:ext>
            </a:extLst>
          </p:cNvPr>
          <p:cNvSpPr txBox="1"/>
          <p:nvPr/>
        </p:nvSpPr>
        <p:spPr>
          <a:xfrm>
            <a:off x="5484294" y="6184990"/>
            <a:ext cx="1223412" cy="369332"/>
          </a:xfrm>
          <a:prstGeom prst="rect">
            <a:avLst/>
          </a:prstGeom>
          <a:noFill/>
        </p:spPr>
        <p:txBody>
          <a:bodyPr wrap="none" rtlCol="0">
            <a:spAutoFit/>
          </a:bodyPr>
          <a:lstStyle/>
          <a:p>
            <a:r>
              <a:rPr lang="en-US"/>
              <a:t>Sapp, 2024</a:t>
            </a:r>
          </a:p>
        </p:txBody>
      </p:sp>
    </p:spTree>
    <p:extLst>
      <p:ext uri="{BB962C8B-B14F-4D97-AF65-F5344CB8AC3E}">
        <p14:creationId xmlns:p14="http://schemas.microsoft.com/office/powerpoint/2010/main" val="338885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C1EE9-9EC5-049E-6450-B79BF9F70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4F7EC4-EC0C-541B-A02D-B629D83B1F9B}"/>
              </a:ext>
            </a:extLst>
          </p:cNvPr>
          <p:cNvSpPr>
            <a:spLocks noGrp="1"/>
          </p:cNvSpPr>
          <p:nvPr>
            <p:ph type="title"/>
          </p:nvPr>
        </p:nvSpPr>
        <p:spPr>
          <a:xfrm>
            <a:off x="764627" y="681037"/>
            <a:ext cx="11353800" cy="1325563"/>
          </a:xfrm>
        </p:spPr>
        <p:txBody>
          <a:bodyPr/>
          <a:lstStyle/>
          <a:p>
            <a:pPr algn="ctr"/>
            <a:r>
              <a:rPr lang="en-US"/>
              <a:t>Mental and Emotional Health Benefits</a:t>
            </a:r>
          </a:p>
          <a:p>
            <a:pPr algn="ctr"/>
            <a:endParaRPr lang="en-US"/>
          </a:p>
        </p:txBody>
      </p:sp>
      <p:sp>
        <p:nvSpPr>
          <p:cNvPr id="3" name="Content Placeholder 2">
            <a:extLst>
              <a:ext uri="{FF2B5EF4-FFF2-40B4-BE49-F238E27FC236}">
                <a16:creationId xmlns:a16="http://schemas.microsoft.com/office/drawing/2014/main" id="{7D02E81E-45A0-152B-DFAC-EEB3E3E67A68}"/>
              </a:ext>
            </a:extLst>
          </p:cNvPr>
          <p:cNvSpPr>
            <a:spLocks noGrp="1"/>
          </p:cNvSpPr>
          <p:nvPr>
            <p:ph idx="1"/>
          </p:nvPr>
        </p:nvSpPr>
        <p:spPr>
          <a:xfrm>
            <a:off x="838200" y="1825625"/>
            <a:ext cx="10677236" cy="4351338"/>
          </a:xfrm>
        </p:spPr>
        <p:txBody>
          <a:bodyPr vert="horz" lIns="91440" tIns="45720" rIns="91440" bIns="45720" rtlCol="0" anchor="t">
            <a:normAutofit/>
          </a:bodyPr>
          <a:lstStyle/>
          <a:p>
            <a:pPr>
              <a:buFont typeface="Arial"/>
              <a:buChar char="•"/>
            </a:pPr>
            <a:r>
              <a:rPr lang="en-US" sz="2800">
                <a:latin typeface="Open Sans Semibold"/>
                <a:ea typeface="Open Sans Semibold"/>
                <a:cs typeface="Open Sans Semibold"/>
              </a:rPr>
              <a:t>Reduction in anxiety and depression symptoms </a:t>
            </a:r>
          </a:p>
          <a:p>
            <a:pPr>
              <a:buFont typeface="Arial"/>
              <a:buChar char="•"/>
            </a:pPr>
            <a:r>
              <a:rPr lang="en-US" sz="2800">
                <a:latin typeface="Open Sans Semibold"/>
                <a:ea typeface="Open Sans Semibold"/>
                <a:cs typeface="Open Sans Semibold"/>
              </a:rPr>
              <a:t>Improved self-esteem</a:t>
            </a:r>
            <a:r>
              <a:rPr lang="en-US" sz="2800" baseline="30000">
                <a:latin typeface="Open Sans Semibold"/>
                <a:ea typeface="Open Sans Semibold"/>
                <a:cs typeface="Open Sans Semibold"/>
              </a:rPr>
              <a:t> </a:t>
            </a:r>
          </a:p>
          <a:p>
            <a:pPr>
              <a:buFont typeface="Arial"/>
              <a:buChar char="•"/>
            </a:pPr>
            <a:r>
              <a:rPr lang="en-US" sz="2800">
                <a:latin typeface="Open Sans Semibold"/>
                <a:ea typeface="Open Sans Semibold"/>
                <a:cs typeface="Open Sans Semibold"/>
              </a:rPr>
              <a:t>Increased psychological resilience and emotional well-being </a:t>
            </a:r>
          </a:p>
          <a:p>
            <a:pPr>
              <a:buFont typeface="Arial"/>
              <a:buChar char="•"/>
            </a:pPr>
            <a:r>
              <a:rPr lang="en-US" sz="2800">
                <a:latin typeface="Open Sans Semibold"/>
                <a:ea typeface="Open Sans Semibold"/>
                <a:cs typeface="Open Sans Semibold"/>
              </a:rPr>
              <a:t>Better emotional regulation and coping mechanisms</a:t>
            </a:r>
            <a:endParaRPr lang="en-US" sz="2800" baseline="30000">
              <a:latin typeface="Open Sans Semibold"/>
              <a:ea typeface="Open Sans Semibold"/>
              <a:cs typeface="Open Sans Semibold"/>
            </a:endParaRPr>
          </a:p>
          <a:p>
            <a:pPr>
              <a:buFont typeface="Arial"/>
              <a:buChar char="•"/>
            </a:pPr>
            <a:r>
              <a:rPr lang="en-US" sz="2800">
                <a:latin typeface="Open Sans Semibold"/>
                <a:ea typeface="Open Sans Semibold"/>
                <a:cs typeface="Open Sans Semibold"/>
              </a:rPr>
              <a:t>Reduced isolation - prevalence of loneliness is 45% for those with disabilities vs. 10% without</a:t>
            </a:r>
            <a:endParaRPr lang="en-US" sz="2800" baseline="30000"/>
          </a:p>
          <a:p>
            <a:pPr>
              <a:buFont typeface="Arial"/>
              <a:buChar char="•"/>
            </a:pPr>
            <a:endParaRPr lang="en-US" baseline="30000"/>
          </a:p>
          <a:p>
            <a:pPr>
              <a:buFont typeface="Arial"/>
              <a:buChar char="•"/>
            </a:pPr>
            <a:endParaRPr lang="en-US" sz="1300" baseline="30000"/>
          </a:p>
          <a:p>
            <a:pPr marL="0" indent="0">
              <a:buNone/>
            </a:pPr>
            <a:endParaRPr lang="en-US"/>
          </a:p>
          <a:p>
            <a:pPr marL="0" indent="0">
              <a:buNone/>
            </a:pPr>
            <a:endParaRPr lang="en-US"/>
          </a:p>
          <a:p>
            <a:endParaRPr lang="en-US"/>
          </a:p>
        </p:txBody>
      </p:sp>
      <p:sp>
        <p:nvSpPr>
          <p:cNvPr id="5" name="TextBox 4">
            <a:extLst>
              <a:ext uri="{FF2B5EF4-FFF2-40B4-BE49-F238E27FC236}">
                <a16:creationId xmlns:a16="http://schemas.microsoft.com/office/drawing/2014/main" id="{D033D1AA-87A3-B5BC-62B9-6719EFCC920C}"/>
              </a:ext>
            </a:extLst>
          </p:cNvPr>
          <p:cNvSpPr txBox="1"/>
          <p:nvPr/>
        </p:nvSpPr>
        <p:spPr>
          <a:xfrm>
            <a:off x="2413770" y="6184990"/>
            <a:ext cx="6612451" cy="369332"/>
          </a:xfrm>
          <a:prstGeom prst="rect">
            <a:avLst/>
          </a:prstGeom>
          <a:noFill/>
        </p:spPr>
        <p:txBody>
          <a:bodyPr wrap="none" rtlCol="0">
            <a:spAutoFit/>
          </a:bodyPr>
          <a:lstStyle/>
          <a:p>
            <a:r>
              <a:rPr lang="en-US"/>
              <a:t>RHYTHM Foundation, 2023; DASA 2025; Shao et al., 2025; PCA, 2025</a:t>
            </a:r>
          </a:p>
        </p:txBody>
      </p:sp>
    </p:spTree>
    <p:extLst>
      <p:ext uri="{BB962C8B-B14F-4D97-AF65-F5344CB8AC3E}">
        <p14:creationId xmlns:p14="http://schemas.microsoft.com/office/powerpoint/2010/main" val="132079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6C80A-6B31-522F-B03D-7F9BB6BE1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DDB29-1E0F-B518-FA10-36348D2F134B}"/>
              </a:ext>
            </a:extLst>
          </p:cNvPr>
          <p:cNvSpPr>
            <a:spLocks noGrp="1"/>
          </p:cNvSpPr>
          <p:nvPr>
            <p:ph type="title"/>
          </p:nvPr>
        </p:nvSpPr>
        <p:spPr>
          <a:xfrm>
            <a:off x="838200" y="508680"/>
            <a:ext cx="10515600" cy="1325563"/>
          </a:xfrm>
        </p:spPr>
        <p:txBody>
          <a:bodyPr/>
          <a:lstStyle/>
          <a:p>
            <a:pPr algn="ctr"/>
            <a:r>
              <a:rPr lang="en-US">
                <a:solidFill>
                  <a:schemeClr val="accent1"/>
                </a:solidFill>
                <a:latin typeface="Open Sans Extrabold"/>
                <a:ea typeface="Open Sans Extrabold"/>
                <a:cs typeface="Open Sans Extrabold"/>
              </a:rPr>
              <a:t>Building Community and Belonging</a:t>
            </a:r>
            <a:endParaRPr lang="en-US">
              <a:solidFill>
                <a:schemeClr val="accent1"/>
              </a:solidFill>
            </a:endParaRPr>
          </a:p>
          <a:p>
            <a:pPr algn="ctr"/>
            <a:endParaRPr lang="en-US"/>
          </a:p>
        </p:txBody>
      </p:sp>
      <p:sp>
        <p:nvSpPr>
          <p:cNvPr id="3" name="Content Placeholder 2">
            <a:extLst>
              <a:ext uri="{FF2B5EF4-FFF2-40B4-BE49-F238E27FC236}">
                <a16:creationId xmlns:a16="http://schemas.microsoft.com/office/drawing/2014/main" id="{4ADF3221-8D73-0428-6154-7D0069AEB48E}"/>
              </a:ext>
            </a:extLst>
          </p:cNvPr>
          <p:cNvSpPr>
            <a:spLocks noGrp="1"/>
          </p:cNvSpPr>
          <p:nvPr>
            <p:ph sz="half" idx="1"/>
          </p:nvPr>
        </p:nvSpPr>
        <p:spPr>
          <a:xfrm>
            <a:off x="838200" y="1344840"/>
            <a:ext cx="5245099" cy="4614409"/>
          </a:xfrm>
        </p:spPr>
        <p:txBody>
          <a:bodyPr vert="horz" lIns="91440" tIns="45720" rIns="91440" bIns="45720" rtlCol="0" anchor="t">
            <a:noAutofit/>
          </a:bodyPr>
          <a:lstStyle/>
          <a:p>
            <a:pPr indent="0">
              <a:lnSpc>
                <a:spcPct val="170000"/>
              </a:lnSpc>
              <a:buNone/>
            </a:pPr>
            <a:r>
              <a:rPr lang="en-US" sz="2000" b="1">
                <a:solidFill>
                  <a:schemeClr val="tx2"/>
                </a:solidFill>
                <a:latin typeface="Open Sans Semibold"/>
                <a:ea typeface="Open Sans Semibold"/>
                <a:cs typeface="Open Sans Semibold"/>
              </a:rPr>
              <a:t>Social Benefits:</a:t>
            </a:r>
            <a:endParaRPr lang="en-US" sz="2000" b="1">
              <a:solidFill>
                <a:schemeClr val="tx2"/>
              </a:solidFill>
              <a:ea typeface="Calibri" panose="020F0502020204030204"/>
              <a:cs typeface="Calibri" panose="020F0502020204030204"/>
            </a:endParaRPr>
          </a:p>
          <a:p>
            <a:pPr indent="0">
              <a:lnSpc>
                <a:spcPct val="120000"/>
              </a:lnSpc>
              <a:buFont typeface="Arial"/>
              <a:buChar char="•"/>
            </a:pPr>
            <a:r>
              <a:rPr lang="en-US" sz="2000">
                <a:solidFill>
                  <a:schemeClr val="tx2"/>
                </a:solidFill>
                <a:latin typeface="Open Sans Semibold"/>
                <a:ea typeface="Open Sans Semibold"/>
                <a:cs typeface="Open Sans Semibold"/>
              </a:rPr>
              <a:t>Enhanced social integration and communication skills</a:t>
            </a:r>
            <a:r>
              <a:rPr lang="en-US" sz="2000" baseline="30000">
                <a:solidFill>
                  <a:schemeClr val="tx2"/>
                </a:solidFill>
                <a:latin typeface="Open Sans Semibold"/>
                <a:ea typeface="Open Sans Semibold"/>
                <a:cs typeface="Open Sans Semibold"/>
              </a:rPr>
              <a:t> </a:t>
            </a:r>
            <a:endParaRPr lang="en-US" sz="2000" baseline="30000">
              <a:solidFill>
                <a:schemeClr val="tx2"/>
              </a:solidFill>
              <a:ea typeface="Calibri" panose="020F0502020204030204"/>
              <a:cs typeface="Calibri" panose="020F0502020204030204"/>
            </a:endParaRPr>
          </a:p>
          <a:p>
            <a:pPr indent="0">
              <a:lnSpc>
                <a:spcPct val="120000"/>
              </a:lnSpc>
              <a:buFont typeface="Arial"/>
              <a:buChar char="•"/>
            </a:pPr>
            <a:r>
              <a:rPr lang="en-US" sz="2000">
                <a:solidFill>
                  <a:schemeClr val="tx2"/>
                </a:solidFill>
                <a:latin typeface="Open Sans Semibold"/>
                <a:ea typeface="Open Sans Semibold"/>
                <a:cs typeface="Open Sans Semibold"/>
              </a:rPr>
              <a:t>Development of meaningful friendships on and off the field</a:t>
            </a:r>
            <a:r>
              <a:rPr lang="en-US" sz="2000" baseline="30000">
                <a:solidFill>
                  <a:schemeClr val="tx2"/>
                </a:solidFill>
                <a:latin typeface="Open Sans Semibold"/>
                <a:ea typeface="Open Sans Semibold"/>
                <a:cs typeface="Open Sans Semibold"/>
              </a:rPr>
              <a:t> </a:t>
            </a:r>
            <a:endParaRPr lang="en-US" sz="2000" baseline="30000">
              <a:solidFill>
                <a:schemeClr val="tx2"/>
              </a:solidFill>
              <a:ea typeface="Calibri" panose="020F0502020204030204"/>
              <a:cs typeface="Calibri" panose="020F0502020204030204"/>
            </a:endParaRPr>
          </a:p>
          <a:p>
            <a:pPr indent="0">
              <a:lnSpc>
                <a:spcPct val="120000"/>
              </a:lnSpc>
              <a:buFont typeface="Arial"/>
              <a:buChar char="•"/>
            </a:pPr>
            <a:r>
              <a:rPr lang="en-US" sz="2000">
                <a:solidFill>
                  <a:schemeClr val="tx2"/>
                </a:solidFill>
                <a:latin typeface="Open Sans Semibold"/>
                <a:ea typeface="Open Sans Semibold"/>
                <a:cs typeface="Open Sans Semibold"/>
              </a:rPr>
              <a:t>Strong sense of belonging and community connection</a:t>
            </a:r>
            <a:r>
              <a:rPr lang="en-US" sz="2000" baseline="30000">
                <a:solidFill>
                  <a:schemeClr val="tx2"/>
                </a:solidFill>
                <a:latin typeface="Open Sans Semibold"/>
                <a:ea typeface="Open Sans Semibold"/>
                <a:cs typeface="Open Sans Semibold"/>
              </a:rPr>
              <a:t> </a:t>
            </a:r>
            <a:endParaRPr lang="en-US" sz="2000" baseline="30000">
              <a:solidFill>
                <a:schemeClr val="tx2"/>
              </a:solidFill>
              <a:ea typeface="Calibri" panose="020F0502020204030204"/>
              <a:cs typeface="Calibri" panose="020F0502020204030204"/>
            </a:endParaRPr>
          </a:p>
          <a:p>
            <a:pPr indent="0">
              <a:lnSpc>
                <a:spcPct val="120000"/>
              </a:lnSpc>
              <a:buFont typeface="Arial"/>
              <a:buChar char="•"/>
            </a:pPr>
            <a:r>
              <a:rPr lang="en-US" sz="2000">
                <a:solidFill>
                  <a:schemeClr val="tx2"/>
                </a:solidFill>
                <a:latin typeface="Open Sans Semibold"/>
                <a:ea typeface="Open Sans Semibold"/>
                <a:cs typeface="Open Sans Semibold"/>
              </a:rPr>
              <a:t>Breaking down stereotypes and fostering acceptance</a:t>
            </a:r>
            <a:endParaRPr lang="en-US" sz="2000" baseline="30000">
              <a:solidFill>
                <a:schemeClr val="tx2"/>
              </a:solidFill>
              <a:ea typeface="Calibri" panose="020F0502020204030204"/>
              <a:cs typeface="Calibri" panose="020F0502020204030204"/>
            </a:endParaRPr>
          </a:p>
          <a:p>
            <a:pPr indent="0">
              <a:lnSpc>
                <a:spcPct val="120000"/>
              </a:lnSpc>
              <a:buFont typeface="Arial"/>
              <a:buChar char="•"/>
            </a:pPr>
            <a:r>
              <a:rPr lang="en-US" sz="2000">
                <a:solidFill>
                  <a:schemeClr val="tx2"/>
                </a:solidFill>
                <a:latin typeface="Open Sans Semibold"/>
                <a:ea typeface="Open Sans Semibold"/>
                <a:cs typeface="Open Sans Semibold"/>
              </a:rPr>
              <a:t>Improved social skills through teamwork and collaboration </a:t>
            </a:r>
            <a:endParaRPr lang="en-US" sz="2000" b="1">
              <a:solidFill>
                <a:schemeClr val="tx2"/>
              </a:solidFill>
              <a:ea typeface="Calibri" panose="020F0502020204030204"/>
              <a:cs typeface="Calibri" panose="020F0502020204030204"/>
            </a:endParaRPr>
          </a:p>
          <a:p>
            <a:pPr indent="0">
              <a:lnSpc>
                <a:spcPct val="170000"/>
              </a:lnSpc>
              <a:buNone/>
            </a:pPr>
            <a:endParaRPr lang="en-US" sz="2000" b="1">
              <a:ea typeface="Calibri" panose="020F0502020204030204"/>
              <a:cs typeface="Calibri" panose="020F0502020204030204"/>
            </a:endParaRPr>
          </a:p>
          <a:p>
            <a:pPr indent="0">
              <a:lnSpc>
                <a:spcPct val="170000"/>
              </a:lnSpc>
              <a:buFont typeface="Arial"/>
              <a:buChar char="•"/>
            </a:pPr>
            <a:endParaRPr lang="en-US" sz="2000" baseline="30000">
              <a:ea typeface="Calibri" panose="020F0502020204030204"/>
              <a:cs typeface="Calibri" panose="020F0502020204030204"/>
            </a:endParaRPr>
          </a:p>
          <a:p>
            <a:pPr indent="0">
              <a:lnSpc>
                <a:spcPct val="170000"/>
              </a:lnSpc>
              <a:buFont typeface="Arial"/>
              <a:buChar char="•"/>
            </a:pPr>
            <a:endParaRPr lang="en-US" sz="2000" baseline="30000">
              <a:ea typeface="Calibri" panose="020F0502020204030204"/>
              <a:cs typeface="Calibri" panose="020F0502020204030204"/>
            </a:endParaRPr>
          </a:p>
          <a:p>
            <a:pPr marL="0" indent="0">
              <a:lnSpc>
                <a:spcPct val="170000"/>
              </a:lnSpc>
              <a:buNone/>
            </a:pPr>
            <a:endParaRPr lang="en-US" sz="2000">
              <a:ea typeface="Calibri" panose="020F0502020204030204"/>
              <a:cs typeface="Calibri" panose="020F0502020204030204"/>
            </a:endParaRPr>
          </a:p>
          <a:p>
            <a:pPr marL="0" indent="0">
              <a:lnSpc>
                <a:spcPct val="170000"/>
              </a:lnSpc>
              <a:buNone/>
            </a:pPr>
            <a:endParaRPr lang="en-US" sz="2000">
              <a:ea typeface="Calibri" panose="020F0502020204030204"/>
              <a:cs typeface="Calibri" panose="020F0502020204030204"/>
            </a:endParaRPr>
          </a:p>
          <a:p>
            <a:pPr indent="0">
              <a:lnSpc>
                <a:spcPct val="170000"/>
              </a:lnSpc>
            </a:pPr>
            <a:endParaRPr lang="en-US" sz="2000">
              <a:ea typeface="Calibri" panose="020F0502020204030204"/>
              <a:cs typeface="Calibri" panose="020F0502020204030204"/>
            </a:endParaRPr>
          </a:p>
        </p:txBody>
      </p:sp>
      <p:sp>
        <p:nvSpPr>
          <p:cNvPr id="5" name="Content Placeholder 4">
            <a:extLst>
              <a:ext uri="{FF2B5EF4-FFF2-40B4-BE49-F238E27FC236}">
                <a16:creationId xmlns:a16="http://schemas.microsoft.com/office/drawing/2014/main" id="{CFF00E67-54BB-BFF6-5E28-4B9A128CFA3A}"/>
              </a:ext>
            </a:extLst>
          </p:cNvPr>
          <p:cNvSpPr>
            <a:spLocks noGrp="1"/>
          </p:cNvSpPr>
          <p:nvPr>
            <p:ph sz="half" idx="2"/>
          </p:nvPr>
        </p:nvSpPr>
        <p:spPr>
          <a:xfrm>
            <a:off x="6126842" y="1344840"/>
            <a:ext cx="5685712" cy="4614409"/>
          </a:xfrm>
        </p:spPr>
        <p:txBody>
          <a:bodyPr vert="horz" lIns="91440" tIns="45720" rIns="91440" bIns="45720" rtlCol="0" anchor="t">
            <a:normAutofit/>
          </a:bodyPr>
          <a:lstStyle/>
          <a:p>
            <a:pPr marL="0" indent="0">
              <a:lnSpc>
                <a:spcPct val="160000"/>
              </a:lnSpc>
              <a:buNone/>
            </a:pPr>
            <a:r>
              <a:rPr lang="en-US" sz="2000" b="1">
                <a:solidFill>
                  <a:schemeClr val="tx2"/>
                </a:solidFill>
                <a:latin typeface="Open Sans Semibold"/>
                <a:ea typeface="Open Sans Semibold"/>
                <a:cs typeface="Open Sans Semibold"/>
              </a:rPr>
              <a:t>Educational and Life Skills:</a:t>
            </a:r>
            <a:endParaRPr lang="en-US" sz="2000" b="1">
              <a:solidFill>
                <a:schemeClr val="tx2"/>
              </a:solidFill>
              <a:ea typeface="Calibri" panose="020F0502020204030204"/>
              <a:cs typeface="Calibri" panose="020F0502020204030204"/>
            </a:endParaRPr>
          </a:p>
          <a:p>
            <a:pPr>
              <a:lnSpc>
                <a:spcPct val="120000"/>
              </a:lnSpc>
              <a:buFont typeface="Arial"/>
              <a:buChar char="•"/>
            </a:pPr>
            <a:r>
              <a:rPr lang="en-US" sz="2000">
                <a:solidFill>
                  <a:schemeClr val="tx2"/>
                </a:solidFill>
                <a:latin typeface="Open Sans Semibold"/>
                <a:ea typeface="Open Sans Semibold"/>
                <a:cs typeface="Open Sans Semibold"/>
              </a:rPr>
              <a:t>Better academic performance and cognitive health</a:t>
            </a:r>
            <a:endParaRPr lang="en-US" sz="2000" baseline="30000">
              <a:solidFill>
                <a:schemeClr val="tx2"/>
              </a:solidFill>
              <a:ea typeface="Calibri" panose="020F0502020204030204"/>
              <a:cs typeface="Calibri" panose="020F0502020204030204"/>
            </a:endParaRPr>
          </a:p>
          <a:p>
            <a:pPr>
              <a:lnSpc>
                <a:spcPct val="120000"/>
              </a:lnSpc>
              <a:buFont typeface="Arial"/>
              <a:buChar char="•"/>
            </a:pPr>
            <a:r>
              <a:rPr lang="en-US" sz="2000">
                <a:solidFill>
                  <a:schemeClr val="tx2"/>
                </a:solidFill>
                <a:latin typeface="Open Sans Semibold"/>
                <a:ea typeface="Open Sans Semibold"/>
                <a:cs typeface="Open Sans Semibold"/>
              </a:rPr>
              <a:t>Development of leadership skills and resilience</a:t>
            </a:r>
            <a:endParaRPr lang="en-US" sz="2000" baseline="30000">
              <a:solidFill>
                <a:schemeClr val="tx2"/>
              </a:solidFill>
              <a:ea typeface="Calibri" panose="020F0502020204030204"/>
              <a:cs typeface="Calibri" panose="020F0502020204030204"/>
            </a:endParaRPr>
          </a:p>
          <a:p>
            <a:pPr>
              <a:lnSpc>
                <a:spcPct val="120000"/>
              </a:lnSpc>
              <a:buFont typeface="Arial"/>
              <a:buChar char="•"/>
            </a:pPr>
            <a:r>
              <a:rPr lang="en-US" sz="2000">
                <a:solidFill>
                  <a:schemeClr val="tx2"/>
                </a:solidFill>
                <a:latin typeface="Open Sans Semibold"/>
                <a:ea typeface="Open Sans Semibold"/>
                <a:cs typeface="Open Sans Semibold"/>
              </a:rPr>
              <a:t>Improved time management and goal-setting abilities</a:t>
            </a:r>
            <a:endParaRPr lang="en-US" sz="2000" baseline="30000">
              <a:solidFill>
                <a:schemeClr val="tx2"/>
              </a:solidFill>
              <a:ea typeface="Calibri" panose="020F0502020204030204"/>
              <a:cs typeface="Calibri" panose="020F0502020204030204"/>
            </a:endParaRPr>
          </a:p>
          <a:p>
            <a:pPr>
              <a:lnSpc>
                <a:spcPct val="120000"/>
              </a:lnSpc>
              <a:buFont typeface="Arial"/>
              <a:buChar char="•"/>
            </a:pPr>
            <a:r>
              <a:rPr lang="en-US" sz="2000">
                <a:solidFill>
                  <a:schemeClr val="tx2"/>
                </a:solidFill>
                <a:latin typeface="Open Sans Semibold"/>
                <a:ea typeface="Open Sans Semibold"/>
                <a:cs typeface="Open Sans Semibold"/>
              </a:rPr>
              <a:t>Career skills development and competitive spirit</a:t>
            </a:r>
            <a:endParaRPr lang="en-US" sz="2000" baseline="30000">
              <a:solidFill>
                <a:schemeClr val="tx2"/>
              </a:solidFill>
              <a:ea typeface="Calibri" panose="020F0502020204030204"/>
              <a:cs typeface="Calibri" panose="020F0502020204030204"/>
            </a:endParaRPr>
          </a:p>
          <a:p>
            <a:pPr>
              <a:lnSpc>
                <a:spcPct val="120000"/>
              </a:lnSpc>
              <a:buFont typeface="Arial"/>
              <a:buChar char="•"/>
            </a:pPr>
            <a:r>
              <a:rPr lang="en-US" sz="2000">
                <a:solidFill>
                  <a:schemeClr val="tx2"/>
                </a:solidFill>
                <a:latin typeface="Open Sans Semibold"/>
                <a:ea typeface="Open Sans Semibold"/>
                <a:cs typeface="Open Sans Semibold"/>
              </a:rPr>
              <a:t>Improved school/work performance</a:t>
            </a:r>
            <a:endParaRPr lang="en-US" sz="2000" baseline="30000">
              <a:solidFill>
                <a:schemeClr val="tx2"/>
              </a:solidFill>
              <a:ea typeface="Calibri" panose="020F0502020204030204"/>
              <a:cs typeface="Calibri" panose="020F0502020204030204"/>
            </a:endParaRPr>
          </a:p>
          <a:p>
            <a:pPr>
              <a:lnSpc>
                <a:spcPct val="160000"/>
              </a:lnSpc>
            </a:pPr>
            <a:endParaRPr lang="en-US" sz="2000">
              <a:ea typeface="Calibri" panose="020F0502020204030204"/>
              <a:cs typeface="Calibri" panose="020F0502020204030204"/>
            </a:endParaRPr>
          </a:p>
        </p:txBody>
      </p:sp>
      <p:cxnSp>
        <p:nvCxnSpPr>
          <p:cNvPr id="6" name="Straight Connector 5">
            <a:extLst>
              <a:ext uri="{FF2B5EF4-FFF2-40B4-BE49-F238E27FC236}">
                <a16:creationId xmlns:a16="http://schemas.microsoft.com/office/drawing/2014/main" id="{AC3C43D6-ECD2-4F2D-2A38-98B14633C80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1252D75-7AA7-56D8-15E8-FD7159E98EF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sp>
        <p:nvSpPr>
          <p:cNvPr id="8" name="TextBox 7">
            <a:extLst>
              <a:ext uri="{FF2B5EF4-FFF2-40B4-BE49-F238E27FC236}">
                <a16:creationId xmlns:a16="http://schemas.microsoft.com/office/drawing/2014/main" id="{7304BC39-BC34-DE15-1F1A-82903FE5B899}"/>
              </a:ext>
            </a:extLst>
          </p:cNvPr>
          <p:cNvSpPr txBox="1"/>
          <p:nvPr/>
        </p:nvSpPr>
        <p:spPr>
          <a:xfrm>
            <a:off x="2744080" y="6171609"/>
            <a:ext cx="6229911" cy="369332"/>
          </a:xfrm>
          <a:prstGeom prst="rect">
            <a:avLst/>
          </a:prstGeom>
          <a:noFill/>
        </p:spPr>
        <p:txBody>
          <a:bodyPr wrap="none" rtlCol="0">
            <a:spAutoFit/>
          </a:bodyPr>
          <a:lstStyle/>
          <a:p>
            <a:r>
              <a:rPr lang="en-US"/>
              <a:t>Sapp, 2024; DASA 2025; Shao et al., 2025; </a:t>
            </a:r>
            <a:r>
              <a:rPr lang="en-US" err="1"/>
              <a:t>Toktas</a:t>
            </a:r>
            <a:r>
              <a:rPr lang="en-US"/>
              <a:t> and Kose, 2023</a:t>
            </a:r>
          </a:p>
        </p:txBody>
      </p:sp>
    </p:spTree>
    <p:extLst>
      <p:ext uri="{BB962C8B-B14F-4D97-AF65-F5344CB8AC3E}">
        <p14:creationId xmlns:p14="http://schemas.microsoft.com/office/powerpoint/2010/main" val="1760987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ADF65-5995-6CA6-CD91-BE4E2E82E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93BD5-45B0-AE38-900D-E3DA251CE463}"/>
              </a:ext>
            </a:extLst>
          </p:cNvPr>
          <p:cNvSpPr>
            <a:spLocks noGrp="1"/>
          </p:cNvSpPr>
          <p:nvPr>
            <p:ph type="title"/>
          </p:nvPr>
        </p:nvSpPr>
        <p:spPr>
          <a:xfrm>
            <a:off x="838200" y="681037"/>
            <a:ext cx="10515600" cy="1325563"/>
          </a:xfrm>
        </p:spPr>
        <p:txBody>
          <a:bodyPr/>
          <a:lstStyle/>
          <a:p>
            <a:pPr algn="ctr"/>
            <a:r>
              <a:rPr lang="en-US">
                <a:latin typeface="Open Sans Extrabold"/>
                <a:ea typeface="Open Sans Extrabold"/>
                <a:cs typeface="Open Sans Extrabold"/>
              </a:rPr>
              <a:t>The Cost of NOT Including</a:t>
            </a:r>
            <a:endParaRPr lang="en-US"/>
          </a:p>
          <a:p>
            <a:pPr algn="ctr"/>
            <a:endParaRPr lang="en-US"/>
          </a:p>
        </p:txBody>
      </p:sp>
      <p:sp>
        <p:nvSpPr>
          <p:cNvPr id="3" name="Content Placeholder 2">
            <a:extLst>
              <a:ext uri="{FF2B5EF4-FFF2-40B4-BE49-F238E27FC236}">
                <a16:creationId xmlns:a16="http://schemas.microsoft.com/office/drawing/2014/main" id="{A0B2217E-9CDB-55BE-7AFD-DB3BC75E726E}"/>
              </a:ext>
            </a:extLst>
          </p:cNvPr>
          <p:cNvSpPr>
            <a:spLocks noGrp="1"/>
          </p:cNvSpPr>
          <p:nvPr>
            <p:ph idx="1"/>
          </p:nvPr>
        </p:nvSpPr>
        <p:spPr>
          <a:xfrm>
            <a:off x="838200" y="1825625"/>
            <a:ext cx="10677236" cy="4351338"/>
          </a:xfrm>
        </p:spPr>
        <p:txBody>
          <a:bodyPr vert="horz" lIns="91440" tIns="45720" rIns="91440" bIns="45720" rtlCol="0" anchor="t">
            <a:normAutofit lnSpcReduction="10000"/>
          </a:bodyPr>
          <a:lstStyle/>
          <a:p>
            <a:pPr marL="0" indent="0">
              <a:buNone/>
            </a:pPr>
            <a:r>
              <a:rPr lang="en-US" sz="3200" b="1">
                <a:latin typeface="Open Sans Semibold"/>
                <a:ea typeface="Open Sans Semibold"/>
                <a:cs typeface="Open Sans Semibold"/>
              </a:rPr>
              <a:t>Participation Gaps:</a:t>
            </a:r>
            <a:endParaRPr lang="en-US" sz="3200" b="1"/>
          </a:p>
          <a:p>
            <a:pPr>
              <a:buFont typeface="Arial"/>
              <a:buChar char="•"/>
            </a:pPr>
            <a:r>
              <a:rPr lang="en-US">
                <a:latin typeface="Open Sans Semibold"/>
                <a:ea typeface="Open Sans Semibold"/>
                <a:cs typeface="Open Sans Semibold"/>
              </a:rPr>
              <a:t>Children with disabilities participate almost one month less annually in sports than peers without disabilities </a:t>
            </a:r>
            <a:endParaRPr lang="en-US"/>
          </a:p>
          <a:p>
            <a:pPr>
              <a:buFont typeface="Arial"/>
              <a:buChar char="•"/>
            </a:pPr>
            <a:r>
              <a:rPr lang="en-US">
                <a:latin typeface="Open Sans Semibold"/>
                <a:ea typeface="Open Sans Semibold"/>
                <a:cs typeface="Open Sans Semibold"/>
              </a:rPr>
              <a:t>Only 20.6% to 60.1% of adults with disabilities meet physical activity guidelines (compared to 53.7% to 91.1% without disabilities)</a:t>
            </a:r>
            <a:endParaRPr lang="en-US" baseline="30000"/>
          </a:p>
          <a:p>
            <a:pPr>
              <a:buFont typeface="Arial"/>
              <a:buChar char="•"/>
            </a:pPr>
            <a:r>
              <a:rPr lang="en-US">
                <a:latin typeface="Open Sans Semibold"/>
                <a:ea typeface="Open Sans Semibold"/>
                <a:cs typeface="Open Sans Semibold"/>
              </a:rPr>
              <a:t>For children ages 11-15 with disabilities, only 8.5% to 40.4% meet physical activity guidelines</a:t>
            </a:r>
            <a:endParaRPr lang="en-US" baseline="30000"/>
          </a:p>
          <a:p>
            <a:pPr marL="0" indent="0">
              <a:buNone/>
            </a:pPr>
            <a:r>
              <a:rPr lang="en-US" sz="3200" b="1">
                <a:latin typeface="Open Sans Semibold"/>
                <a:ea typeface="Open Sans Semibold"/>
                <a:cs typeface="Open Sans Semibold"/>
              </a:rPr>
              <a:t>Health Equity Issues:</a:t>
            </a:r>
            <a:endParaRPr lang="en-US" sz="3200" b="1"/>
          </a:p>
          <a:p>
            <a:pPr>
              <a:buFont typeface="Arial"/>
              <a:buChar char="•"/>
            </a:pPr>
            <a:r>
              <a:rPr lang="en-US">
                <a:latin typeface="Open Sans Semibold"/>
                <a:ea typeface="Open Sans Semibold"/>
                <a:cs typeface="Open Sans Semibold"/>
              </a:rPr>
              <a:t>People with disabilities are less likely to meet physical activity guidelines</a:t>
            </a:r>
            <a:endParaRPr lang="en-US" baseline="30000"/>
          </a:p>
          <a:p>
            <a:pPr>
              <a:buFont typeface="Arial"/>
              <a:buChar char="•"/>
            </a:pPr>
            <a:r>
              <a:rPr lang="en-US">
                <a:latin typeface="Open Sans Semibold"/>
                <a:ea typeface="Open Sans Semibold"/>
                <a:cs typeface="Open Sans Semibold"/>
              </a:rPr>
              <a:t>Higher risk of serious health problems related to inactivity</a:t>
            </a:r>
            <a:endParaRPr lang="en-US" baseline="30000"/>
          </a:p>
          <a:p>
            <a:pPr>
              <a:buFont typeface="Arial"/>
              <a:buChar char="•"/>
            </a:pPr>
            <a:r>
              <a:rPr lang="en-US">
                <a:latin typeface="Open Sans Semibold"/>
                <a:ea typeface="Open Sans Semibold"/>
                <a:cs typeface="Open Sans Semibold"/>
              </a:rPr>
              <a:t>Increased risk of secondary conditions: obesity, weakness, fatigue, mobility issues</a:t>
            </a:r>
            <a:r>
              <a:rPr lang="en-US" baseline="30000">
                <a:latin typeface="Open Sans Semibold"/>
                <a:ea typeface="Open Sans Semibold"/>
                <a:cs typeface="Open Sans Semibold"/>
              </a:rPr>
              <a:t> </a:t>
            </a:r>
            <a:endParaRPr lang="en-US" baseline="30000"/>
          </a:p>
          <a:p>
            <a:pPr>
              <a:buFont typeface="Arial"/>
              <a:buChar char="•"/>
            </a:pPr>
            <a:r>
              <a:rPr lang="en-US">
                <a:latin typeface="Open Sans Semibold"/>
                <a:ea typeface="Open Sans Semibold"/>
                <a:cs typeface="Open Sans Semibold"/>
              </a:rPr>
              <a:t>Greater dependency on personal assistance for daily living activities</a:t>
            </a:r>
            <a:endParaRPr lang="en-US" baseline="30000"/>
          </a:p>
          <a:p>
            <a:pPr>
              <a:buNone/>
            </a:pPr>
            <a:endParaRPr lang="en-US" b="1"/>
          </a:p>
          <a:p>
            <a:pPr>
              <a:buNone/>
            </a:pPr>
            <a:endParaRPr lang="en-US" b="1"/>
          </a:p>
          <a:p>
            <a:pPr>
              <a:buFont typeface="Arial"/>
              <a:buChar char="•"/>
            </a:pPr>
            <a:endParaRPr lang="en-US" baseline="30000"/>
          </a:p>
          <a:p>
            <a:pPr>
              <a:buFont typeface="Arial"/>
              <a:buChar char="•"/>
            </a:pPr>
            <a:endParaRPr lang="en-US" sz="1300" baseline="30000"/>
          </a:p>
          <a:p>
            <a:pPr marL="0" indent="0">
              <a:buNone/>
            </a:pPr>
            <a:endParaRPr lang="en-US"/>
          </a:p>
          <a:p>
            <a:pPr marL="0" indent="0">
              <a:buNone/>
            </a:pPr>
            <a:endParaRPr lang="en-US"/>
          </a:p>
          <a:p>
            <a:endParaRPr lang="en-US"/>
          </a:p>
        </p:txBody>
      </p:sp>
      <p:sp>
        <p:nvSpPr>
          <p:cNvPr id="5" name="TextBox 4">
            <a:extLst>
              <a:ext uri="{FF2B5EF4-FFF2-40B4-BE49-F238E27FC236}">
                <a16:creationId xmlns:a16="http://schemas.microsoft.com/office/drawing/2014/main" id="{9D06176C-64C4-7BD2-DD42-6F3ED0836252}"/>
              </a:ext>
            </a:extLst>
          </p:cNvPr>
          <p:cNvSpPr txBox="1"/>
          <p:nvPr/>
        </p:nvSpPr>
        <p:spPr>
          <a:xfrm>
            <a:off x="4115137" y="6184990"/>
            <a:ext cx="3961726" cy="369332"/>
          </a:xfrm>
          <a:prstGeom prst="rect">
            <a:avLst/>
          </a:prstGeom>
          <a:noFill/>
        </p:spPr>
        <p:txBody>
          <a:bodyPr wrap="none" rtlCol="0">
            <a:spAutoFit/>
          </a:bodyPr>
          <a:lstStyle/>
          <a:p>
            <a:r>
              <a:rPr lang="en-US"/>
              <a:t>Solomon, 2025; Martin Ginis et al., 2021</a:t>
            </a:r>
          </a:p>
        </p:txBody>
      </p:sp>
    </p:spTree>
    <p:extLst>
      <p:ext uri="{BB962C8B-B14F-4D97-AF65-F5344CB8AC3E}">
        <p14:creationId xmlns:p14="http://schemas.microsoft.com/office/powerpoint/2010/main" val="2856522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B2FAF1-E883-8E4A-9181-20DF8955F3D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Years 1 and 2 summary</a:t>
            </a:r>
          </a:p>
        </p:txBody>
      </p:sp>
    </p:spTree>
    <p:extLst>
      <p:ext uri="{BB962C8B-B14F-4D97-AF65-F5344CB8AC3E}">
        <p14:creationId xmlns:p14="http://schemas.microsoft.com/office/powerpoint/2010/main" val="3864526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93679-068C-81F7-E33E-E070F7CC6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EC077-25B7-ED9F-CC7D-694FFACF2204}"/>
              </a:ext>
            </a:extLst>
          </p:cNvPr>
          <p:cNvSpPr>
            <a:spLocks noGrp="1"/>
          </p:cNvSpPr>
          <p:nvPr>
            <p:ph type="title"/>
          </p:nvPr>
        </p:nvSpPr>
        <p:spPr>
          <a:xfrm>
            <a:off x="203201" y="365125"/>
            <a:ext cx="11576956" cy="1352776"/>
          </a:xfrm>
        </p:spPr>
        <p:txBody>
          <a:bodyPr>
            <a:normAutofit/>
          </a:bodyPr>
          <a:lstStyle/>
          <a:p>
            <a:pPr algn="ctr"/>
            <a:r>
              <a:rPr lang="en-US"/>
              <a:t>Why did we do a needs assessment?</a:t>
            </a:r>
          </a:p>
        </p:txBody>
      </p:sp>
      <p:sp>
        <p:nvSpPr>
          <p:cNvPr id="3" name="Content Placeholder 2">
            <a:extLst>
              <a:ext uri="{FF2B5EF4-FFF2-40B4-BE49-F238E27FC236}">
                <a16:creationId xmlns:a16="http://schemas.microsoft.com/office/drawing/2014/main" id="{3832A6A4-91ED-1F37-5541-F561205CEA7E}"/>
              </a:ext>
            </a:extLst>
          </p:cNvPr>
          <p:cNvSpPr>
            <a:spLocks noGrp="1"/>
          </p:cNvSpPr>
          <p:nvPr>
            <p:ph idx="1"/>
          </p:nvPr>
        </p:nvSpPr>
        <p:spPr/>
        <p:txBody>
          <a:bodyPr>
            <a:normAutofit/>
          </a:bodyPr>
          <a:lstStyle/>
          <a:p>
            <a:pPr marL="0" indent="0">
              <a:buNone/>
            </a:pPr>
            <a:r>
              <a:rPr lang="en-US" sz="3200"/>
              <a:t>To better understand current inclusive sport options in schools for Ohio youth with disabilities</a:t>
            </a:r>
          </a:p>
        </p:txBody>
      </p:sp>
      <p:cxnSp>
        <p:nvCxnSpPr>
          <p:cNvPr id="5" name="Straight Connector 4">
            <a:extLst>
              <a:ext uri="{FF2B5EF4-FFF2-40B4-BE49-F238E27FC236}">
                <a16:creationId xmlns:a16="http://schemas.microsoft.com/office/drawing/2014/main" id="{AF5563A7-E0B2-CC0D-28BF-5FE51D55B014}"/>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445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pPr algn="ctr"/>
            <a:r>
              <a:rPr lang="en-US"/>
              <a:t>How did we collect information?</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Surveys </a:t>
            </a:r>
            <a:r>
              <a:rPr kumimoji="0" lang="en-US" sz="2800" b="0" i="0" u="none" strike="noStrike" kern="1200" cap="none" spc="0" normalizeH="0" baseline="0" noProof="0">
                <a:ln>
                  <a:noFill/>
                </a:ln>
                <a:effectLst/>
                <a:uLnTx/>
                <a:uFillTx/>
                <a:latin typeface="Calibri"/>
                <a:ea typeface="+mn-ea"/>
                <a:cs typeface="+mn-cs"/>
              </a:rPr>
              <a:t>for athletes with disabilities, family  members of athletes with disabilities, and school professionals</a:t>
            </a:r>
          </a:p>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Interviews </a:t>
            </a:r>
            <a:r>
              <a:rPr kumimoji="0" lang="en-US" sz="2800" b="0" i="0" u="none" strike="noStrike" kern="1200" cap="none" spc="0" normalizeH="0" baseline="0" noProof="0">
                <a:ln>
                  <a:noFill/>
                </a:ln>
                <a:effectLst/>
                <a:uLnTx/>
                <a:uFillTx/>
                <a:latin typeface="Calibri"/>
                <a:ea typeface="+mn-ea"/>
                <a:cs typeface="+mn-cs"/>
              </a:rPr>
              <a:t>with experts across Ohio about inclusive and adaptive sports</a:t>
            </a:r>
          </a:p>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Listening Sessions </a:t>
            </a:r>
            <a:r>
              <a:rPr kumimoji="0" lang="en-US" sz="2800" b="0" i="0" u="none" strike="noStrike" kern="1200" cap="none" spc="0" normalizeH="0" baseline="0" noProof="0">
                <a:ln>
                  <a:noFill/>
                </a:ln>
                <a:effectLst/>
                <a:uLnTx/>
                <a:uFillTx/>
                <a:latin typeface="Calibri"/>
                <a:ea typeface="+mn-ea"/>
                <a:cs typeface="+mn-cs"/>
              </a:rPr>
              <a:t>with athletes with disabilities and their families about inclusive sports in Ohio</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Searched for resources and programs</a:t>
            </a: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3098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0B1C-15CA-2D90-0AB6-9970AC7A5E44}"/>
              </a:ext>
            </a:extLst>
          </p:cNvPr>
          <p:cNvSpPr>
            <a:spLocks noGrp="1"/>
          </p:cNvSpPr>
          <p:nvPr>
            <p:ph type="title"/>
          </p:nvPr>
        </p:nvSpPr>
        <p:spPr>
          <a:xfrm>
            <a:off x="907026" y="365125"/>
            <a:ext cx="10515600" cy="1325563"/>
          </a:xfrm>
        </p:spPr>
        <p:txBody>
          <a:bodyPr/>
          <a:lstStyle/>
          <a:p>
            <a:pPr algn="ctr"/>
            <a:r>
              <a:rPr lang="en-US"/>
              <a:t>What did we learn?</a:t>
            </a:r>
          </a:p>
        </p:txBody>
      </p:sp>
      <p:sp>
        <p:nvSpPr>
          <p:cNvPr id="3" name="Content Placeholder 2">
            <a:extLst>
              <a:ext uri="{FF2B5EF4-FFF2-40B4-BE49-F238E27FC236}">
                <a16:creationId xmlns:a16="http://schemas.microsoft.com/office/drawing/2014/main" id="{E290968E-D918-53C7-0595-0F51E53FBEC6}"/>
              </a:ext>
            </a:extLst>
          </p:cNvPr>
          <p:cNvSpPr>
            <a:spLocks noGrp="1"/>
          </p:cNvSpPr>
          <p:nvPr>
            <p:ph idx="1"/>
          </p:nvPr>
        </p:nvSpPr>
        <p:spPr/>
        <p:txBody>
          <a:bodyPr>
            <a:normAutofit/>
          </a:bodyPr>
          <a:lstStyle/>
          <a:p>
            <a:pPr>
              <a:lnSpc>
                <a:spcPct val="100000"/>
              </a:lnSpc>
              <a:spcBef>
                <a:spcPct val="20000"/>
              </a:spcBef>
              <a:spcAft>
                <a:spcPts val="600"/>
              </a:spcAft>
              <a:defRPr/>
            </a:pP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Most participants felt that school sports: </a:t>
            </a:r>
          </a:p>
          <a:p>
            <a:pPr marL="800100" lvl="1" indent="-342900">
              <a:lnSpc>
                <a:spcPct val="100000"/>
              </a:lnSpc>
              <a:spcBef>
                <a:spcPct val="20000"/>
              </a:spcBef>
              <a:spcAft>
                <a:spcPts val="600"/>
              </a:spcAft>
              <a:defRPr/>
            </a:pPr>
            <a:r>
              <a:rPr kumimoji="0" lang="en-US" sz="28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Are </a:t>
            </a:r>
            <a:r>
              <a:rPr kumimoji="0" lang="en-US" sz="2800" b="1"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not</a:t>
            </a:r>
            <a:r>
              <a:rPr kumimoji="0" lang="en-US" sz="28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 inclusive, welcoming, or accessible</a:t>
            </a:r>
          </a:p>
          <a:p>
            <a:pPr marL="800100" lvl="1" indent="-342900">
              <a:lnSpc>
                <a:spcPct val="100000"/>
              </a:lnSpc>
              <a:spcBef>
                <a:spcPct val="20000"/>
              </a:spcBef>
              <a:spcAft>
                <a:spcPts val="600"/>
              </a:spcAft>
              <a:defRPr/>
            </a:pPr>
            <a:r>
              <a:rPr kumimoji="0" lang="en-US" sz="28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Do </a:t>
            </a:r>
            <a:r>
              <a:rPr kumimoji="0" lang="en-US" sz="2800" b="1"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not</a:t>
            </a:r>
            <a:r>
              <a:rPr kumimoji="0" lang="en-US" sz="28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 meaningfully including athletes with disabilities</a:t>
            </a:r>
          </a:p>
          <a:p>
            <a:pPr>
              <a:lnSpc>
                <a:spcPct val="100000"/>
              </a:lnSpc>
              <a:spcBef>
                <a:spcPct val="20000"/>
              </a:spcBef>
              <a:spcAft>
                <a:spcPts val="600"/>
              </a:spcAft>
              <a:defRPr/>
            </a:pP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Most school professionals </a:t>
            </a:r>
            <a:r>
              <a:rPr kumimoji="0" lang="en-US" sz="3200" b="1"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have not had </a:t>
            </a: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any inclusive sports training but want it</a:t>
            </a:r>
          </a:p>
          <a:p>
            <a:pPr>
              <a:lnSpc>
                <a:spcPct val="100000"/>
              </a:lnSpc>
              <a:spcBef>
                <a:spcPct val="20000"/>
              </a:spcBef>
              <a:spcAft>
                <a:spcPts val="600"/>
              </a:spcAft>
              <a:defRPr/>
            </a:pP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Most agree that coaches and staff </a:t>
            </a:r>
            <a:r>
              <a:rPr kumimoji="0" lang="en-US" sz="3200" b="1"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need </a:t>
            </a: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inclusive sports training </a:t>
            </a:r>
          </a:p>
          <a:p>
            <a:pPr marL="0" marR="0" lvl="0" indent="0" algn="l" defTabSz="914400" rtl="0" eaLnBrk="1" fontAlgn="auto" latinLnBrk="0" hangingPunct="1">
              <a:lnSpc>
                <a:spcPct val="100000"/>
              </a:lnSpc>
              <a:spcBef>
                <a:spcPct val="20000"/>
              </a:spcBef>
              <a:spcAft>
                <a:spcPts val="600"/>
              </a:spcAft>
              <a:buClrTx/>
              <a:buSzTx/>
              <a:buNone/>
              <a:tabLst/>
              <a:defRPr/>
            </a:pPr>
            <a:endParaRPr lang="en-US" sz="2800">
              <a:latin typeface="Calibri"/>
            </a:endParaRPr>
          </a:p>
        </p:txBody>
      </p:sp>
      <p:sp>
        <p:nvSpPr>
          <p:cNvPr id="5" name="TextBox 4">
            <a:extLst>
              <a:ext uri="{FF2B5EF4-FFF2-40B4-BE49-F238E27FC236}">
                <a16:creationId xmlns:a16="http://schemas.microsoft.com/office/drawing/2014/main" id="{81440351-D183-931F-444D-F76B4F7D7D32}"/>
              </a:ext>
            </a:extLst>
          </p:cNvPr>
          <p:cNvSpPr txBox="1"/>
          <p:nvPr/>
        </p:nvSpPr>
        <p:spPr>
          <a:xfrm>
            <a:off x="4862834" y="6184990"/>
            <a:ext cx="2603983" cy="369332"/>
          </a:xfrm>
          <a:prstGeom prst="rect">
            <a:avLst/>
          </a:prstGeom>
          <a:noFill/>
        </p:spPr>
        <p:txBody>
          <a:bodyPr wrap="none" rtlCol="0">
            <a:spAutoFit/>
          </a:bodyPr>
          <a:lstStyle/>
          <a:p>
            <a:r>
              <a:rPr lang="en-US"/>
              <a:t>Whalen Smith et al., 2023</a:t>
            </a:r>
          </a:p>
        </p:txBody>
      </p:sp>
    </p:spTree>
    <p:extLst>
      <p:ext uri="{BB962C8B-B14F-4D97-AF65-F5344CB8AC3E}">
        <p14:creationId xmlns:p14="http://schemas.microsoft.com/office/powerpoint/2010/main" val="3393478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8BBC-C0C9-18B3-4037-2C43EA3A3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70872-0100-D1D1-470A-9583AFB3B747}"/>
              </a:ext>
            </a:extLst>
          </p:cNvPr>
          <p:cNvSpPr>
            <a:spLocks noGrp="1"/>
          </p:cNvSpPr>
          <p:nvPr>
            <p:ph type="title"/>
          </p:nvPr>
        </p:nvSpPr>
        <p:spPr>
          <a:xfrm>
            <a:off x="907026" y="365125"/>
            <a:ext cx="10515600" cy="1325563"/>
          </a:xfrm>
        </p:spPr>
        <p:txBody>
          <a:bodyPr/>
          <a:lstStyle/>
          <a:p>
            <a:pPr algn="ctr"/>
            <a:r>
              <a:rPr lang="en-US"/>
              <a:t>Barriers and Facilitators</a:t>
            </a:r>
          </a:p>
        </p:txBody>
      </p:sp>
      <p:pic>
        <p:nvPicPr>
          <p:cNvPr id="6" name="Content Placeholder 5" descr="Screenshot of Inclusive Sports in Ohio What is Working Flyer">
            <a:extLst>
              <a:ext uri="{FF2B5EF4-FFF2-40B4-BE49-F238E27FC236}">
                <a16:creationId xmlns:a16="http://schemas.microsoft.com/office/drawing/2014/main" id="{92FADF5D-485A-1B29-8A15-93DA0573A820}"/>
              </a:ext>
            </a:extLst>
          </p:cNvPr>
          <p:cNvPicPr>
            <a:picLocks noGrp="1" noChangeAspect="1"/>
          </p:cNvPicPr>
          <p:nvPr>
            <p:ph idx="1"/>
          </p:nvPr>
        </p:nvPicPr>
        <p:blipFill>
          <a:blip r:embed="rId3"/>
          <a:srcRect l="68065" t="13656" r="10600" b="13866"/>
          <a:stretch>
            <a:fillRect/>
          </a:stretch>
        </p:blipFill>
        <p:spPr>
          <a:xfrm>
            <a:off x="552796" y="2009552"/>
            <a:ext cx="3514533" cy="3731070"/>
          </a:xfrm>
          <a:prstGeom prst="rect">
            <a:avLst/>
          </a:prstGeom>
        </p:spPr>
      </p:pic>
      <p:pic>
        <p:nvPicPr>
          <p:cNvPr id="8" name="Picture 7" descr="Screenshot of Inclusive Sports in Ohio What Makes it Hard Flyer">
            <a:extLst>
              <a:ext uri="{FF2B5EF4-FFF2-40B4-BE49-F238E27FC236}">
                <a16:creationId xmlns:a16="http://schemas.microsoft.com/office/drawing/2014/main" id="{3965C351-D4F0-D0FE-B2AA-042F4BC21402}"/>
              </a:ext>
            </a:extLst>
          </p:cNvPr>
          <p:cNvPicPr>
            <a:picLocks noChangeAspect="1"/>
          </p:cNvPicPr>
          <p:nvPr/>
        </p:nvPicPr>
        <p:blipFill>
          <a:blip r:embed="rId4"/>
          <a:srcRect l="68198" t="13582" r="11657" b="15535"/>
          <a:stretch>
            <a:fillRect/>
          </a:stretch>
        </p:blipFill>
        <p:spPr>
          <a:xfrm>
            <a:off x="4306568" y="2009552"/>
            <a:ext cx="3569487" cy="3731070"/>
          </a:xfrm>
          <a:prstGeom prst="rect">
            <a:avLst/>
          </a:prstGeom>
        </p:spPr>
      </p:pic>
      <p:pic>
        <p:nvPicPr>
          <p:cNvPr id="10" name="Picture 9" descr="Screenshot of Inclusive Sports in Ohio What Schools Can do better flyer">
            <a:extLst>
              <a:ext uri="{FF2B5EF4-FFF2-40B4-BE49-F238E27FC236}">
                <a16:creationId xmlns:a16="http://schemas.microsoft.com/office/drawing/2014/main" id="{628AFB4C-A8B1-C370-440B-453DB6980B8C}"/>
              </a:ext>
            </a:extLst>
          </p:cNvPr>
          <p:cNvPicPr>
            <a:picLocks noChangeAspect="1"/>
          </p:cNvPicPr>
          <p:nvPr/>
        </p:nvPicPr>
        <p:blipFill>
          <a:blip r:embed="rId5"/>
          <a:srcRect l="68198" t="12745" r="10610" b="15535"/>
          <a:stretch>
            <a:fillRect/>
          </a:stretch>
        </p:blipFill>
        <p:spPr>
          <a:xfrm>
            <a:off x="8115294" y="2009552"/>
            <a:ext cx="3527820" cy="3731070"/>
          </a:xfrm>
          <a:prstGeom prst="rect">
            <a:avLst/>
          </a:prstGeom>
        </p:spPr>
      </p:pic>
    </p:spTree>
    <p:extLst>
      <p:ext uri="{BB962C8B-B14F-4D97-AF65-F5344CB8AC3E}">
        <p14:creationId xmlns:p14="http://schemas.microsoft.com/office/powerpoint/2010/main" val="2450742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EA4B0-51B8-E688-381F-24AFA5C36813}"/>
              </a:ext>
            </a:extLst>
          </p:cNvPr>
          <p:cNvSpPr>
            <a:spLocks noGrp="1"/>
          </p:cNvSpPr>
          <p:nvPr>
            <p:ph type="title"/>
          </p:nvPr>
        </p:nvSpPr>
        <p:spPr/>
        <p:txBody>
          <a:bodyPr/>
          <a:lstStyle/>
          <a:p>
            <a:pPr algn="ctr"/>
            <a:r>
              <a:rPr lang="en-US"/>
              <a:t>What else did we learn?</a:t>
            </a:r>
          </a:p>
        </p:txBody>
      </p:sp>
      <p:sp>
        <p:nvSpPr>
          <p:cNvPr id="3" name="Content Placeholder 2">
            <a:extLst>
              <a:ext uri="{FF2B5EF4-FFF2-40B4-BE49-F238E27FC236}">
                <a16:creationId xmlns:a16="http://schemas.microsoft.com/office/drawing/2014/main" id="{709D5393-3C6F-65CC-4C9B-61DCCA06673D}"/>
              </a:ext>
            </a:extLst>
          </p:cNvPr>
          <p:cNvSpPr>
            <a:spLocks noGrp="1"/>
          </p:cNvSpPr>
          <p:nvPr>
            <p:ph idx="1"/>
          </p:nvPr>
        </p:nvSpPr>
        <p:spPr/>
        <p:txBody>
          <a:bodyPr/>
          <a:lstStyle/>
          <a:p>
            <a:r>
              <a:rPr lang="en-US" sz="3200" b="1">
                <a:latin typeface="+mn-lt"/>
              </a:rPr>
              <a:t>Lots of opportunities and interest!</a:t>
            </a:r>
          </a:p>
          <a:p>
            <a:r>
              <a:rPr kumimoji="0" lang="en-US" sz="3200" b="0" i="0" u="none" strike="noStrike" kern="1200" cap="none" spc="0" normalizeH="0" baseline="0" noProof="0">
                <a:ln>
                  <a:noFill/>
                </a:ln>
                <a:effectLst/>
                <a:uLnTx/>
                <a:uFillTx/>
                <a:latin typeface="Calibri"/>
                <a:ea typeface="+mn-ea"/>
                <a:cs typeface="+mn-cs"/>
              </a:rPr>
              <a:t>Most participants want to create more inclusive sports opportunities in their schools</a:t>
            </a:r>
          </a:p>
          <a:p>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Lots of resources that people don’t know about</a:t>
            </a:r>
          </a:p>
          <a:p>
            <a:pPr lvl="1"/>
            <a:r>
              <a:rPr kumimoji="0" lang="en-US" sz="28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Opportunity to connect people to resources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3C6280"/>
                </a:solidFill>
                <a:effectLst/>
                <a:uLnTx/>
                <a:uFillTx/>
                <a:latin typeface="Calibri"/>
                <a:ea typeface="Open Sans Semibold" panose="020B0706030804020204" pitchFamily="34" charset="0"/>
                <a:cs typeface="Open Sans Semibold" panose="020B0706030804020204" pitchFamily="34" charset="0"/>
              </a:rPr>
              <a:t>Many examples of individual-based sports that are working well</a:t>
            </a:r>
          </a:p>
          <a:p>
            <a:pPr marL="0" indent="0">
              <a:buNone/>
            </a:pPr>
            <a:endParaRPr lang="en-US">
              <a:latin typeface="+mn-lt"/>
            </a:endParaRPr>
          </a:p>
        </p:txBody>
      </p:sp>
      <p:sp>
        <p:nvSpPr>
          <p:cNvPr id="5" name="TextBox 4">
            <a:extLst>
              <a:ext uri="{FF2B5EF4-FFF2-40B4-BE49-F238E27FC236}">
                <a16:creationId xmlns:a16="http://schemas.microsoft.com/office/drawing/2014/main" id="{53250424-13F8-C0A0-998C-0DCCE957E55F}"/>
              </a:ext>
            </a:extLst>
          </p:cNvPr>
          <p:cNvSpPr txBox="1"/>
          <p:nvPr/>
        </p:nvSpPr>
        <p:spPr>
          <a:xfrm>
            <a:off x="4862834" y="6184990"/>
            <a:ext cx="2603983" cy="369332"/>
          </a:xfrm>
          <a:prstGeom prst="rect">
            <a:avLst/>
          </a:prstGeom>
          <a:noFill/>
        </p:spPr>
        <p:txBody>
          <a:bodyPr wrap="none" rtlCol="0">
            <a:spAutoFit/>
          </a:bodyPr>
          <a:lstStyle/>
          <a:p>
            <a:r>
              <a:rPr lang="en-US"/>
              <a:t>Whalen Smith et al., 2023</a:t>
            </a:r>
          </a:p>
        </p:txBody>
      </p:sp>
    </p:spTree>
    <p:extLst>
      <p:ext uri="{BB962C8B-B14F-4D97-AF65-F5344CB8AC3E}">
        <p14:creationId xmlns:p14="http://schemas.microsoft.com/office/powerpoint/2010/main" val="330123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F1FF0-A4C5-7465-5CCF-148F46EBDFF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Year 3 Pilot Training</a:t>
            </a:r>
          </a:p>
        </p:txBody>
      </p:sp>
    </p:spTree>
    <p:extLst>
      <p:ext uri="{BB962C8B-B14F-4D97-AF65-F5344CB8AC3E}">
        <p14:creationId xmlns:p14="http://schemas.microsoft.com/office/powerpoint/2010/main" val="3742250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CE345-7487-DD98-BCE5-9C78314A3050}"/>
              </a:ext>
            </a:extLst>
          </p:cNvPr>
          <p:cNvSpPr>
            <a:spLocks noGrp="1"/>
          </p:cNvSpPr>
          <p:nvPr>
            <p:ph type="title"/>
          </p:nvPr>
        </p:nvSpPr>
        <p:spPr/>
        <p:txBody>
          <a:bodyPr/>
          <a:lstStyle/>
          <a:p>
            <a:pPr algn="ctr"/>
            <a:r>
              <a:rPr lang="en-US">
                <a:solidFill>
                  <a:schemeClr val="accent1"/>
                </a:solidFill>
                <a:latin typeface="Open Sans Extrabold"/>
                <a:ea typeface="Open Sans Extrabold"/>
                <a:cs typeface="Open Sans Extrabold"/>
              </a:rPr>
              <a:t>Ohio Inclusive Sports Advisory Committee</a:t>
            </a:r>
            <a:endParaRPr lang="en-US">
              <a:solidFill>
                <a:schemeClr val="accent1"/>
              </a:solidFill>
            </a:endParaRPr>
          </a:p>
        </p:txBody>
      </p:sp>
      <p:sp>
        <p:nvSpPr>
          <p:cNvPr id="6" name="Text Placeholder 5">
            <a:extLst>
              <a:ext uri="{FF2B5EF4-FFF2-40B4-BE49-F238E27FC236}">
                <a16:creationId xmlns:a16="http://schemas.microsoft.com/office/drawing/2014/main" id="{44E2A0BF-33AC-E3C6-ABAC-1CFF0955191D}"/>
              </a:ext>
            </a:extLst>
          </p:cNvPr>
          <p:cNvSpPr>
            <a:spLocks noGrp="1"/>
          </p:cNvSpPr>
          <p:nvPr>
            <p:ph type="body" idx="1"/>
          </p:nvPr>
        </p:nvSpPr>
        <p:spPr/>
        <p:txBody>
          <a:bodyPr>
            <a:normAutofit/>
          </a:bodyPr>
          <a:lstStyle/>
          <a:p>
            <a:pPr algn="ctr"/>
            <a:r>
              <a:rPr lang="en-US" sz="3600">
                <a:solidFill>
                  <a:schemeClr val="tx2"/>
                </a:solidFill>
              </a:rPr>
              <a:t>Members</a:t>
            </a:r>
          </a:p>
        </p:txBody>
      </p:sp>
      <p:sp>
        <p:nvSpPr>
          <p:cNvPr id="3" name="Content Placeholder 2">
            <a:extLst>
              <a:ext uri="{FF2B5EF4-FFF2-40B4-BE49-F238E27FC236}">
                <a16:creationId xmlns:a16="http://schemas.microsoft.com/office/drawing/2014/main" id="{F985E16F-9108-1792-CE2E-D47E3AC6BB30}"/>
              </a:ext>
            </a:extLst>
          </p:cNvPr>
          <p:cNvSpPr>
            <a:spLocks noGrp="1"/>
          </p:cNvSpPr>
          <p:nvPr>
            <p:ph sz="half" idx="2"/>
          </p:nvPr>
        </p:nvSpPr>
        <p:spPr/>
        <p:txBody>
          <a:bodyPr vert="horz" lIns="91440" tIns="45720" rIns="91440" bIns="45720" rtlCol="0" anchor="t">
            <a:normAutofit/>
          </a:bodyPr>
          <a:lstStyle/>
          <a:p>
            <a:r>
              <a:rPr lang="en-US" sz="3200">
                <a:solidFill>
                  <a:schemeClr val="tx2"/>
                </a:solidFill>
                <a:latin typeface="+mn-lt"/>
              </a:rPr>
              <a:t>Adam Ayers</a:t>
            </a:r>
          </a:p>
          <a:p>
            <a:r>
              <a:rPr lang="en-US" sz="3200" err="1">
                <a:solidFill>
                  <a:schemeClr val="tx2"/>
                </a:solidFill>
                <a:latin typeface="+mn-lt"/>
              </a:rPr>
              <a:t>MeMe</a:t>
            </a:r>
            <a:r>
              <a:rPr lang="en-US" sz="3200">
                <a:solidFill>
                  <a:schemeClr val="tx2"/>
                </a:solidFill>
                <a:latin typeface="+mn-lt"/>
              </a:rPr>
              <a:t> Earnest-Stanley</a:t>
            </a:r>
          </a:p>
          <a:p>
            <a:r>
              <a:rPr lang="en-US" sz="3200">
                <a:solidFill>
                  <a:schemeClr val="tx2"/>
                </a:solidFill>
                <a:latin typeface="+mn-lt"/>
              </a:rPr>
              <a:t>Allison Hoit Tubbs</a:t>
            </a:r>
          </a:p>
          <a:p>
            <a:r>
              <a:rPr lang="en-US" sz="3200">
                <a:solidFill>
                  <a:schemeClr val="tx2"/>
                </a:solidFill>
                <a:latin typeface="+mn-lt"/>
              </a:rPr>
              <a:t>Lindsey Mullis</a:t>
            </a:r>
          </a:p>
          <a:p>
            <a:r>
              <a:rPr lang="en-US" sz="3200">
                <a:solidFill>
                  <a:schemeClr val="tx2"/>
                </a:solidFill>
                <a:latin typeface="+mn-lt"/>
              </a:rPr>
              <a:t>Morgan Turner</a:t>
            </a:r>
          </a:p>
          <a:p>
            <a:r>
              <a:rPr lang="en-US" sz="3200">
                <a:solidFill>
                  <a:schemeClr val="tx2"/>
                </a:solidFill>
                <a:latin typeface="+mn-lt"/>
              </a:rPr>
              <a:t>Meredith Erlewine</a:t>
            </a:r>
          </a:p>
        </p:txBody>
      </p:sp>
      <p:sp>
        <p:nvSpPr>
          <p:cNvPr id="7" name="Text Placeholder 6">
            <a:extLst>
              <a:ext uri="{FF2B5EF4-FFF2-40B4-BE49-F238E27FC236}">
                <a16:creationId xmlns:a16="http://schemas.microsoft.com/office/drawing/2014/main" id="{8ED9FB56-8343-6F60-A754-C0483F5DC5DA}"/>
              </a:ext>
            </a:extLst>
          </p:cNvPr>
          <p:cNvSpPr>
            <a:spLocks noGrp="1"/>
          </p:cNvSpPr>
          <p:nvPr>
            <p:ph type="body" sz="quarter" idx="3"/>
          </p:nvPr>
        </p:nvSpPr>
        <p:spPr/>
        <p:txBody>
          <a:bodyPr>
            <a:normAutofit/>
          </a:bodyPr>
          <a:lstStyle/>
          <a:p>
            <a:pPr algn="ctr"/>
            <a:r>
              <a:rPr lang="en-US" sz="3600">
                <a:solidFill>
                  <a:schemeClr val="tx2"/>
                </a:solidFill>
              </a:rPr>
              <a:t>Process</a:t>
            </a:r>
          </a:p>
        </p:txBody>
      </p:sp>
      <p:graphicFrame>
        <p:nvGraphicFramePr>
          <p:cNvPr id="9" name="Content Placeholder 8" descr="Process flow for project advisors which includes needs assessment, then training development, then implementation and technical assistance">
            <a:extLst>
              <a:ext uri="{FF2B5EF4-FFF2-40B4-BE49-F238E27FC236}">
                <a16:creationId xmlns:a16="http://schemas.microsoft.com/office/drawing/2014/main" id="{47B21F15-435C-EBB1-24F6-AE9575DF9575}"/>
              </a:ext>
            </a:extLst>
          </p:cNvPr>
          <p:cNvGraphicFramePr>
            <a:graphicFrameLocks noGrp="1"/>
          </p:cNvGraphicFramePr>
          <p:nvPr>
            <p:ph sz="quarter" idx="4"/>
            <p:extLst>
              <p:ext uri="{D42A27DB-BD31-4B8C-83A1-F6EECF244321}">
                <p14:modId xmlns:p14="http://schemas.microsoft.com/office/powerpoint/2010/main" val="2413441899"/>
              </p:ext>
            </p:extLst>
          </p:nvPr>
        </p:nvGraphicFramePr>
        <p:xfrm>
          <a:off x="5156791" y="2505075"/>
          <a:ext cx="6857999"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7669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C0096-5C8E-135E-F0CB-2D58E4303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4AD6D-469A-11C7-8D2D-62FB4A51AA40}"/>
              </a:ext>
            </a:extLst>
          </p:cNvPr>
          <p:cNvSpPr>
            <a:spLocks noGrp="1"/>
          </p:cNvSpPr>
          <p:nvPr>
            <p:ph type="title"/>
          </p:nvPr>
        </p:nvSpPr>
        <p:spPr/>
        <p:txBody>
          <a:bodyPr/>
          <a:lstStyle/>
          <a:p>
            <a:pPr algn="ctr"/>
            <a:r>
              <a:rPr lang="en-US"/>
              <a:t>Training Overview</a:t>
            </a:r>
          </a:p>
        </p:txBody>
      </p:sp>
      <p:sp>
        <p:nvSpPr>
          <p:cNvPr id="3" name="Content Placeholder 2">
            <a:extLst>
              <a:ext uri="{FF2B5EF4-FFF2-40B4-BE49-F238E27FC236}">
                <a16:creationId xmlns:a16="http://schemas.microsoft.com/office/drawing/2014/main" id="{817504EF-E238-5F83-CC32-78B021BDCBDF}"/>
              </a:ext>
            </a:extLst>
          </p:cNvPr>
          <p:cNvSpPr>
            <a:spLocks noGrp="1"/>
          </p:cNvSpPr>
          <p:nvPr>
            <p:ph idx="1"/>
          </p:nvPr>
        </p:nvSpPr>
        <p:spPr/>
        <p:txBody>
          <a:bodyPr vert="horz" lIns="91440" tIns="45720" rIns="91440" bIns="45720" rtlCol="0" anchor="t">
            <a:normAutofit/>
          </a:bodyPr>
          <a:lstStyle/>
          <a:p>
            <a:pPr marL="457200" lvl="1" indent="0">
              <a:buNone/>
            </a:pPr>
            <a:endParaRPr lang="en-US" sz="2400">
              <a:latin typeface="+mn-lt"/>
            </a:endParaRPr>
          </a:p>
          <a:p>
            <a:pPr marL="457200" indent="-457200">
              <a:buFont typeface="+mj-lt"/>
              <a:buAutoNum type="arabicPeriod"/>
            </a:pPr>
            <a:r>
              <a:rPr lang="en-US" sz="3200" b="1">
                <a:latin typeface="+mn-lt"/>
              </a:rPr>
              <a:t>Inclusive Sports Coaching Training </a:t>
            </a:r>
          </a:p>
          <a:p>
            <a:pPr lvl="1"/>
            <a:r>
              <a:rPr lang="en-US" sz="2400">
                <a:latin typeface="+mn-lt"/>
                <a:ea typeface="Open Sans Semibold"/>
                <a:cs typeface="Open Sans Semibold"/>
              </a:rPr>
              <a:t>8 hour online self-paced free training</a:t>
            </a:r>
          </a:p>
          <a:p>
            <a:pPr marL="457200" lvl="1" indent="0">
              <a:buNone/>
            </a:pPr>
            <a:endParaRPr lang="en-US" sz="2400" b="1">
              <a:latin typeface="+mn-lt"/>
            </a:endParaRPr>
          </a:p>
          <a:p>
            <a:pPr marL="457200" indent="-457200">
              <a:buFont typeface="+mj-lt"/>
              <a:buAutoNum type="arabicPeriod"/>
            </a:pPr>
            <a:r>
              <a:rPr lang="en-US" sz="3200" b="1">
                <a:latin typeface="+mn-lt"/>
              </a:rPr>
              <a:t>In-Person Inclusive Sports Training and Learning Community</a:t>
            </a:r>
          </a:p>
          <a:p>
            <a:pPr lvl="1"/>
            <a:r>
              <a:rPr lang="en-US" sz="2400">
                <a:latin typeface="+mn-lt"/>
              </a:rPr>
              <a:t>Half-day free in-person training with 2 technical assistance calls</a:t>
            </a:r>
          </a:p>
        </p:txBody>
      </p:sp>
    </p:spTree>
    <p:extLst>
      <p:ext uri="{BB962C8B-B14F-4D97-AF65-F5344CB8AC3E}">
        <p14:creationId xmlns:p14="http://schemas.microsoft.com/office/powerpoint/2010/main" val="918624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B1346-1DF4-7C5D-4479-AE37A3423C9F}"/>
              </a:ext>
            </a:extLst>
          </p:cNvPr>
          <p:cNvSpPr>
            <a:spLocks noGrp="1"/>
          </p:cNvSpPr>
          <p:nvPr>
            <p:ph type="title"/>
          </p:nvPr>
        </p:nvSpPr>
        <p:spPr/>
        <p:txBody>
          <a:bodyPr/>
          <a:lstStyle/>
          <a:p>
            <a:pPr algn="ctr"/>
            <a:r>
              <a:rPr lang="en-US"/>
              <a:t>Pilot Program</a:t>
            </a:r>
          </a:p>
        </p:txBody>
      </p:sp>
      <p:sp>
        <p:nvSpPr>
          <p:cNvPr id="3" name="Content Placeholder 2">
            <a:extLst>
              <a:ext uri="{FF2B5EF4-FFF2-40B4-BE49-F238E27FC236}">
                <a16:creationId xmlns:a16="http://schemas.microsoft.com/office/drawing/2014/main" id="{BB2B8E46-B824-3A87-9A46-FC724C39AB13}"/>
              </a:ext>
            </a:extLst>
          </p:cNvPr>
          <p:cNvSpPr>
            <a:spLocks noGrp="1"/>
          </p:cNvSpPr>
          <p:nvPr>
            <p:ph idx="1"/>
          </p:nvPr>
        </p:nvSpPr>
        <p:spPr/>
        <p:txBody>
          <a:bodyPr vert="horz" lIns="91440" tIns="45720" rIns="91440" bIns="45720" rtlCol="0" anchor="t">
            <a:normAutofit/>
          </a:bodyPr>
          <a:lstStyle/>
          <a:p>
            <a:r>
              <a:rPr lang="en-US" sz="2800">
                <a:latin typeface="+mn-lt"/>
              </a:rPr>
              <a:t>Piloted trainings in Athens County during Year 3 </a:t>
            </a:r>
          </a:p>
          <a:p>
            <a:pPr lvl="1"/>
            <a:r>
              <a:rPr lang="en-US" sz="2800">
                <a:latin typeface="+mn-lt"/>
              </a:rPr>
              <a:t>Facilitated three webinars in October 2024</a:t>
            </a:r>
          </a:p>
          <a:p>
            <a:pPr lvl="1"/>
            <a:r>
              <a:rPr lang="en-US" sz="2800">
                <a:latin typeface="+mn-lt"/>
              </a:rPr>
              <a:t>Launched online training in October 2024</a:t>
            </a:r>
          </a:p>
          <a:p>
            <a:pPr lvl="1"/>
            <a:r>
              <a:rPr lang="en-US" sz="2800">
                <a:latin typeface="+mn-lt"/>
                <a:ea typeface="Open Sans Semibold"/>
                <a:cs typeface="Open Sans Semibold"/>
              </a:rPr>
              <a:t>Hosted in-person skills training in Athens County in January 2025</a:t>
            </a:r>
          </a:p>
          <a:p>
            <a:pPr marL="0" indent="0">
              <a:buNone/>
            </a:pPr>
            <a:endParaRPr lang="en-US" sz="2800">
              <a:latin typeface="+mn-lt"/>
            </a:endParaRPr>
          </a:p>
        </p:txBody>
      </p:sp>
      <p:graphicFrame>
        <p:nvGraphicFramePr>
          <p:cNvPr id="4" name="Table 3">
            <a:extLst>
              <a:ext uri="{FF2B5EF4-FFF2-40B4-BE49-F238E27FC236}">
                <a16:creationId xmlns:a16="http://schemas.microsoft.com/office/drawing/2014/main" id="{93800357-9AF9-7A17-2369-8C86F8B2271B}"/>
              </a:ext>
            </a:extLst>
          </p:cNvPr>
          <p:cNvGraphicFramePr>
            <a:graphicFrameLocks noGrp="1"/>
          </p:cNvGraphicFramePr>
          <p:nvPr>
            <p:extLst>
              <p:ext uri="{D42A27DB-BD31-4B8C-83A1-F6EECF244321}">
                <p14:modId xmlns:p14="http://schemas.microsoft.com/office/powerpoint/2010/main" val="57855449"/>
              </p:ext>
            </p:extLst>
          </p:nvPr>
        </p:nvGraphicFramePr>
        <p:xfrm>
          <a:off x="542369" y="3646945"/>
          <a:ext cx="8168640" cy="3115917"/>
        </p:xfrm>
        <a:graphic>
          <a:graphicData uri="http://schemas.openxmlformats.org/drawingml/2006/table">
            <a:tbl>
              <a:tblPr firstRow="1" bandRow="1">
                <a:tableStyleId>{5C22544A-7EE6-4342-B048-85BDC9FD1C3A}</a:tableStyleId>
              </a:tblPr>
              <a:tblGrid>
                <a:gridCol w="3994908">
                  <a:extLst>
                    <a:ext uri="{9D8B030D-6E8A-4147-A177-3AD203B41FA5}">
                      <a16:colId xmlns:a16="http://schemas.microsoft.com/office/drawing/2014/main" val="3452455742"/>
                    </a:ext>
                  </a:extLst>
                </a:gridCol>
                <a:gridCol w="2152891">
                  <a:extLst>
                    <a:ext uri="{9D8B030D-6E8A-4147-A177-3AD203B41FA5}">
                      <a16:colId xmlns:a16="http://schemas.microsoft.com/office/drawing/2014/main" val="1725737239"/>
                    </a:ext>
                  </a:extLst>
                </a:gridCol>
                <a:gridCol w="2020841">
                  <a:extLst>
                    <a:ext uri="{9D8B030D-6E8A-4147-A177-3AD203B41FA5}">
                      <a16:colId xmlns:a16="http://schemas.microsoft.com/office/drawing/2014/main" val="207762794"/>
                    </a:ext>
                  </a:extLst>
                </a:gridCol>
              </a:tblGrid>
              <a:tr h="372717">
                <a:tc>
                  <a:txBody>
                    <a:bodyPr/>
                    <a:lstStyle/>
                    <a:p>
                      <a:r>
                        <a:rPr lang="en-US"/>
                        <a:t>Survey Item</a:t>
                      </a:r>
                    </a:p>
                  </a:txBody>
                  <a:tcPr/>
                </a:tc>
                <a:tc>
                  <a:txBody>
                    <a:bodyPr/>
                    <a:lstStyle/>
                    <a:p>
                      <a:pPr algn="ctr"/>
                      <a:r>
                        <a:rPr lang="en-US"/>
                        <a:t>Online Training</a:t>
                      </a:r>
                    </a:p>
                  </a:txBody>
                  <a:tcPr/>
                </a:tc>
                <a:tc>
                  <a:txBody>
                    <a:bodyPr/>
                    <a:lstStyle/>
                    <a:p>
                      <a:pPr algn="ctr"/>
                      <a:r>
                        <a:rPr lang="en-US"/>
                        <a:t>In-Person Training</a:t>
                      </a:r>
                    </a:p>
                  </a:txBody>
                  <a:tcPr/>
                </a:tc>
                <a:extLst>
                  <a:ext uri="{0D108BD9-81ED-4DB2-BD59-A6C34878D82A}">
                    <a16:rowId xmlns:a16="http://schemas.microsoft.com/office/drawing/2014/main" val="223525836"/>
                  </a:ext>
                </a:extLst>
              </a:tr>
              <a:tr h="370840">
                <a:tc>
                  <a:txBody>
                    <a:bodyPr/>
                    <a:lstStyle/>
                    <a:p>
                      <a:r>
                        <a:rPr lang="en-US" b="1"/>
                        <a:t>I learned something new from this training.</a:t>
                      </a:r>
                    </a:p>
                  </a:txBody>
                  <a:tcPr/>
                </a:tc>
                <a:tc>
                  <a:txBody>
                    <a:bodyPr/>
                    <a:lstStyle/>
                    <a:p>
                      <a:pPr algn="ctr"/>
                      <a:r>
                        <a:rPr lang="en-US"/>
                        <a:t>8/8 agree</a:t>
                      </a:r>
                    </a:p>
                  </a:txBody>
                  <a:tcPr/>
                </a:tc>
                <a:tc>
                  <a:txBody>
                    <a:bodyPr/>
                    <a:lstStyle/>
                    <a:p>
                      <a:pPr algn="ctr"/>
                      <a:r>
                        <a:rPr lang="en-US"/>
                        <a:t>10/10 agree</a:t>
                      </a:r>
                    </a:p>
                  </a:txBody>
                  <a:tcPr/>
                </a:tc>
                <a:extLst>
                  <a:ext uri="{0D108BD9-81ED-4DB2-BD59-A6C34878D82A}">
                    <a16:rowId xmlns:a16="http://schemas.microsoft.com/office/drawing/2014/main" val="2692555031"/>
                  </a:ext>
                </a:extLst>
              </a:tr>
              <a:tr h="370840">
                <a:tc>
                  <a:txBody>
                    <a:bodyPr/>
                    <a:lstStyle/>
                    <a:p>
                      <a:r>
                        <a:rPr lang="en-US" b="1"/>
                        <a:t>I feel more confident working with athletes with disabilities after this training. </a:t>
                      </a:r>
                    </a:p>
                  </a:txBody>
                  <a:tcPr/>
                </a:tc>
                <a:tc>
                  <a:txBody>
                    <a:bodyPr/>
                    <a:lstStyle/>
                    <a:p>
                      <a:pPr algn="ctr"/>
                      <a:r>
                        <a:rPr lang="en-US"/>
                        <a:t>7/8 agree</a:t>
                      </a:r>
                    </a:p>
                    <a:p>
                      <a:pPr algn="ctr"/>
                      <a:r>
                        <a:rPr lang="en-US"/>
                        <a:t>1/8 neutral</a:t>
                      </a:r>
                    </a:p>
                  </a:txBody>
                  <a:tcPr/>
                </a:tc>
                <a:tc>
                  <a:txBody>
                    <a:bodyPr/>
                    <a:lstStyle/>
                    <a:p>
                      <a:pPr algn="ctr"/>
                      <a:r>
                        <a:rPr lang="en-US"/>
                        <a:t>10/10 agree</a:t>
                      </a:r>
                    </a:p>
                  </a:txBody>
                  <a:tcPr/>
                </a:tc>
                <a:extLst>
                  <a:ext uri="{0D108BD9-81ED-4DB2-BD59-A6C34878D82A}">
                    <a16:rowId xmlns:a16="http://schemas.microsoft.com/office/drawing/2014/main" val="1454623528"/>
                  </a:ext>
                </a:extLst>
              </a:tr>
              <a:tr h="370840">
                <a:tc>
                  <a:txBody>
                    <a:bodyPr/>
                    <a:lstStyle/>
                    <a:p>
                      <a:r>
                        <a:rPr lang="en-US" b="1"/>
                        <a:t>Overall, I am satisfied with this introductory training on inclusive sports and plan to expand opportunities for youth with disabilities.  </a:t>
                      </a:r>
                    </a:p>
                  </a:txBody>
                  <a:tcPr/>
                </a:tc>
                <a:tc>
                  <a:txBody>
                    <a:bodyPr/>
                    <a:lstStyle/>
                    <a:p>
                      <a:pPr algn="ctr"/>
                      <a:r>
                        <a:rPr lang="en-US"/>
                        <a:t>7/8 agree</a:t>
                      </a:r>
                    </a:p>
                    <a:p>
                      <a:pPr algn="ctr"/>
                      <a:r>
                        <a:rPr lang="en-US"/>
                        <a:t>1/8 neutral</a:t>
                      </a:r>
                    </a:p>
                  </a:txBody>
                  <a:tcPr/>
                </a:tc>
                <a:tc>
                  <a:txBody>
                    <a:bodyPr/>
                    <a:lstStyle/>
                    <a:p>
                      <a:pPr algn="ctr"/>
                      <a:r>
                        <a:rPr lang="en-US"/>
                        <a:t>10/10 agree</a:t>
                      </a:r>
                    </a:p>
                  </a:txBody>
                  <a:tcPr/>
                </a:tc>
                <a:extLst>
                  <a:ext uri="{0D108BD9-81ED-4DB2-BD59-A6C34878D82A}">
                    <a16:rowId xmlns:a16="http://schemas.microsoft.com/office/drawing/2014/main" val="640542773"/>
                  </a:ext>
                </a:extLst>
              </a:tr>
            </a:tbl>
          </a:graphicData>
        </a:graphic>
      </p:graphicFrame>
    </p:spTree>
    <p:extLst>
      <p:ext uri="{BB962C8B-B14F-4D97-AF65-F5344CB8AC3E}">
        <p14:creationId xmlns:p14="http://schemas.microsoft.com/office/powerpoint/2010/main" val="38103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0E25-B3C8-B159-99F0-5094100A0557}"/>
              </a:ext>
            </a:extLst>
          </p:cNvPr>
          <p:cNvSpPr>
            <a:spLocks noGrp="1"/>
          </p:cNvSpPr>
          <p:nvPr>
            <p:ph type="title"/>
          </p:nvPr>
        </p:nvSpPr>
        <p:spPr>
          <a:xfrm>
            <a:off x="575129" y="201839"/>
            <a:ext cx="10778671" cy="1343705"/>
          </a:xfrm>
        </p:spPr>
        <p:txBody>
          <a:bodyPr/>
          <a:lstStyle/>
          <a:p>
            <a:pPr algn="ctr"/>
            <a:r>
              <a:rPr lang="en-US"/>
              <a:t>Athens County Inclusive Sports Sampler</a:t>
            </a:r>
          </a:p>
        </p:txBody>
      </p:sp>
      <p:pic>
        <p:nvPicPr>
          <p:cNvPr id="6" name="Content Placeholder 5" descr="Flyer for the Inclusive Sports Sampler in Athens County showing children with and without disabilities playing sports together">
            <a:extLst>
              <a:ext uri="{FF2B5EF4-FFF2-40B4-BE49-F238E27FC236}">
                <a16:creationId xmlns:a16="http://schemas.microsoft.com/office/drawing/2014/main" id="{DE1660A4-6BA9-0B7D-C7E8-9627BB0B32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3757387" y="1687820"/>
            <a:ext cx="3884576" cy="5033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079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42EB3-D466-9660-902C-B92F9CD62289}"/>
              </a:ext>
            </a:extLst>
          </p:cNvPr>
          <p:cNvSpPr>
            <a:spLocks noGrp="1"/>
          </p:cNvSpPr>
          <p:nvPr>
            <p:ph type="title"/>
          </p:nvPr>
        </p:nvSpPr>
        <p:spPr/>
        <p:txBody>
          <a:bodyPr/>
          <a:lstStyle/>
          <a:p>
            <a:r>
              <a:rPr lang="en-US"/>
              <a:t>Inclusive Coaching Online Training</a:t>
            </a:r>
          </a:p>
        </p:txBody>
      </p:sp>
      <p:sp>
        <p:nvSpPr>
          <p:cNvPr id="3" name="Content Placeholder 2">
            <a:extLst>
              <a:ext uri="{FF2B5EF4-FFF2-40B4-BE49-F238E27FC236}">
                <a16:creationId xmlns:a16="http://schemas.microsoft.com/office/drawing/2014/main" id="{8D408401-B86C-253C-F5A9-16735B8BFF01}"/>
              </a:ext>
            </a:extLst>
          </p:cNvPr>
          <p:cNvSpPr>
            <a:spLocks noGrp="1"/>
          </p:cNvSpPr>
          <p:nvPr>
            <p:ph idx="1"/>
          </p:nvPr>
        </p:nvSpPr>
        <p:spPr/>
        <p:txBody>
          <a:bodyPr>
            <a:normAutofit fontScale="92500"/>
          </a:bodyPr>
          <a:lstStyle/>
          <a:p>
            <a:r>
              <a:rPr lang="en-US" sz="2800" b="1">
                <a:latin typeface="+mn-lt"/>
              </a:rPr>
              <a:t>When: </a:t>
            </a:r>
            <a:r>
              <a:rPr lang="en-US" sz="2800">
                <a:latin typeface="+mn-lt"/>
              </a:rPr>
              <a:t>Enrollment open October 2025 – September 2026</a:t>
            </a:r>
            <a:endParaRPr lang="en-US" sz="2800" b="1">
              <a:latin typeface="+mn-lt"/>
            </a:endParaRPr>
          </a:p>
          <a:p>
            <a:r>
              <a:rPr lang="en-US" sz="2800" b="1">
                <a:latin typeface="+mn-lt"/>
              </a:rPr>
              <a:t>Objective: </a:t>
            </a:r>
            <a:r>
              <a:rPr lang="en-US" sz="2800">
                <a:latin typeface="+mn-lt"/>
              </a:rPr>
              <a:t>Equip coaches/staff with the knowledge and skills to include athletes with disabilities in school sports and physical activities </a:t>
            </a:r>
          </a:p>
          <a:p>
            <a:r>
              <a:rPr lang="en-US" sz="2800" b="1">
                <a:latin typeface="+mn-lt"/>
              </a:rPr>
              <a:t>Five</a:t>
            </a:r>
            <a:r>
              <a:rPr lang="en-US" sz="2800">
                <a:latin typeface="+mn-lt"/>
              </a:rPr>
              <a:t> topics covered:</a:t>
            </a:r>
          </a:p>
          <a:p>
            <a:pPr marL="800100" lvl="1" indent="-342900">
              <a:lnSpc>
                <a:spcPct val="150000"/>
              </a:lnSpc>
              <a:buFont typeface="+mj-lt"/>
              <a:buAutoNum type="arabicPeriod"/>
            </a:pPr>
            <a:r>
              <a:rPr lang="en-US" sz="2000">
                <a:latin typeface="+mn-lt"/>
              </a:rPr>
              <a:t>Introduction to Inclusive Sports Coaching</a:t>
            </a:r>
          </a:p>
          <a:p>
            <a:pPr marL="800100" lvl="1" indent="-342900">
              <a:lnSpc>
                <a:spcPct val="150000"/>
              </a:lnSpc>
              <a:buFont typeface="+mj-lt"/>
              <a:buAutoNum type="arabicPeriod"/>
            </a:pPr>
            <a:r>
              <a:rPr lang="en-US" sz="2000">
                <a:latin typeface="+mn-lt"/>
              </a:rPr>
              <a:t>Adapting Sports for Inclusion</a:t>
            </a:r>
          </a:p>
          <a:p>
            <a:pPr marL="800100" lvl="1" indent="-342900">
              <a:lnSpc>
                <a:spcPct val="150000"/>
              </a:lnSpc>
              <a:buFont typeface="+mj-lt"/>
              <a:buAutoNum type="arabicPeriod"/>
            </a:pPr>
            <a:r>
              <a:rPr lang="en-US" sz="2000">
                <a:latin typeface="+mn-lt"/>
              </a:rPr>
              <a:t>Communication</a:t>
            </a:r>
          </a:p>
          <a:p>
            <a:pPr marL="800100" lvl="1" indent="-342900">
              <a:lnSpc>
                <a:spcPct val="150000"/>
              </a:lnSpc>
              <a:buFont typeface="+mj-lt"/>
              <a:buAutoNum type="arabicPeriod"/>
            </a:pPr>
            <a:r>
              <a:rPr lang="en-US" sz="2000">
                <a:latin typeface="+mn-lt"/>
              </a:rPr>
              <a:t>Individualized Planning and Support</a:t>
            </a:r>
          </a:p>
          <a:p>
            <a:pPr marL="800100" lvl="1" indent="-342900">
              <a:lnSpc>
                <a:spcPct val="150000"/>
              </a:lnSpc>
              <a:buFont typeface="+mj-lt"/>
              <a:buAutoNum type="arabicPeriod"/>
            </a:pPr>
            <a:r>
              <a:rPr lang="en-US" sz="2000">
                <a:latin typeface="+mn-lt"/>
              </a:rPr>
              <a:t>Ongoing Support and Community Building </a:t>
            </a:r>
          </a:p>
          <a:p>
            <a:pPr marL="800100" lvl="1" indent="-342900">
              <a:buFont typeface="+mj-lt"/>
              <a:buAutoNum type="arabicPeriod"/>
            </a:pPr>
            <a:endParaRPr lang="en-US">
              <a:latin typeface="+mn-lt"/>
            </a:endParaRPr>
          </a:p>
          <a:p>
            <a:pPr marL="0" indent="0">
              <a:buNone/>
            </a:pPr>
            <a:endParaRPr lang="en-US">
              <a:latin typeface="+mn-lt"/>
            </a:endParaRPr>
          </a:p>
          <a:p>
            <a:pPr marL="0" indent="0">
              <a:buNone/>
            </a:pPr>
            <a:endParaRPr lang="en-US">
              <a:latin typeface="+mn-lt"/>
            </a:endParaRPr>
          </a:p>
          <a:p>
            <a:pPr marL="0" indent="0">
              <a:buNone/>
            </a:pPr>
            <a:endParaRPr lang="en-US"/>
          </a:p>
        </p:txBody>
      </p:sp>
      <p:pic>
        <p:nvPicPr>
          <p:cNvPr id="5" name="Picture 4" descr="Screenshot of online training landing page in ScarletCanvas">
            <a:extLst>
              <a:ext uri="{FF2B5EF4-FFF2-40B4-BE49-F238E27FC236}">
                <a16:creationId xmlns:a16="http://schemas.microsoft.com/office/drawing/2014/main" id="{28234864-61A7-7B7A-84BA-D4C629013B79}"/>
              </a:ext>
            </a:extLst>
          </p:cNvPr>
          <p:cNvPicPr>
            <a:picLocks noChangeAspect="1"/>
          </p:cNvPicPr>
          <p:nvPr/>
        </p:nvPicPr>
        <p:blipFill>
          <a:blip r:embed="rId3"/>
          <a:srcRect l="56700" t="11511" r="19700" b="4578"/>
          <a:stretch/>
        </p:blipFill>
        <p:spPr>
          <a:xfrm>
            <a:off x="6527510" y="3215132"/>
            <a:ext cx="3096768" cy="3096768"/>
          </a:xfrm>
          <a:prstGeom prst="rect">
            <a:avLst/>
          </a:prstGeom>
        </p:spPr>
      </p:pic>
    </p:spTree>
    <p:extLst>
      <p:ext uri="{BB962C8B-B14F-4D97-AF65-F5344CB8AC3E}">
        <p14:creationId xmlns:p14="http://schemas.microsoft.com/office/powerpoint/2010/main" val="394859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42CE-DEFD-AA78-F8E3-4F1E46C163D0}"/>
              </a:ext>
            </a:extLst>
          </p:cNvPr>
          <p:cNvSpPr>
            <a:spLocks noGrp="1"/>
          </p:cNvSpPr>
          <p:nvPr>
            <p:ph type="title"/>
          </p:nvPr>
        </p:nvSpPr>
        <p:spPr/>
        <p:txBody>
          <a:bodyPr/>
          <a:lstStyle/>
          <a:p>
            <a:r>
              <a:rPr lang="en-US"/>
              <a:t>In-Person Inclusive Sports Training</a:t>
            </a:r>
          </a:p>
        </p:txBody>
      </p:sp>
      <p:sp>
        <p:nvSpPr>
          <p:cNvPr id="3" name="Content Placeholder 2">
            <a:extLst>
              <a:ext uri="{FF2B5EF4-FFF2-40B4-BE49-F238E27FC236}">
                <a16:creationId xmlns:a16="http://schemas.microsoft.com/office/drawing/2014/main" id="{039571C4-5871-A7DE-6EF1-A67503F02576}"/>
              </a:ext>
            </a:extLst>
          </p:cNvPr>
          <p:cNvSpPr>
            <a:spLocks noGrp="1"/>
          </p:cNvSpPr>
          <p:nvPr>
            <p:ph idx="1"/>
          </p:nvPr>
        </p:nvSpPr>
        <p:spPr/>
        <p:txBody>
          <a:bodyPr vert="horz" lIns="91440" tIns="45720" rIns="91440" bIns="45720" rtlCol="0" anchor="t">
            <a:normAutofit/>
          </a:bodyPr>
          <a:lstStyle/>
          <a:p>
            <a:r>
              <a:rPr lang="en-US" sz="2800" b="1">
                <a:latin typeface="+mn-lt"/>
              </a:rPr>
              <a:t>When: </a:t>
            </a:r>
            <a:r>
              <a:rPr lang="en-US" sz="2800">
                <a:latin typeface="+mn-lt"/>
              </a:rPr>
              <a:t>February 27, 2026 12:30-4 PM</a:t>
            </a:r>
          </a:p>
          <a:p>
            <a:r>
              <a:rPr lang="en-US" sz="2800" b="1">
                <a:latin typeface="+mn-lt"/>
              </a:rPr>
              <a:t>Where</a:t>
            </a:r>
            <a:r>
              <a:rPr lang="en-US" sz="2800">
                <a:latin typeface="+mn-lt"/>
              </a:rPr>
              <a:t>: Columbus, Ohio</a:t>
            </a:r>
            <a:endParaRPr lang="en-US" sz="2800" b="1">
              <a:latin typeface="+mn-lt"/>
            </a:endParaRPr>
          </a:p>
          <a:p>
            <a:r>
              <a:rPr lang="en-US" sz="2800" b="1">
                <a:latin typeface="+mn-lt"/>
              </a:rPr>
              <a:t>Objective: </a:t>
            </a:r>
            <a:r>
              <a:rPr lang="en-US" sz="2800">
                <a:latin typeface="+mn-lt"/>
              </a:rPr>
              <a:t>To learn and practice applying universal design principles in inclusive sports coaching</a:t>
            </a:r>
          </a:p>
          <a:p>
            <a:r>
              <a:rPr lang="en-US" sz="2800" b="1">
                <a:latin typeface="+mn-lt"/>
                <a:ea typeface="Open Sans Semibold"/>
                <a:cs typeface="Open Sans Semibold"/>
              </a:rPr>
              <a:t>Agenda</a:t>
            </a:r>
            <a:r>
              <a:rPr lang="en-US" sz="2800">
                <a:latin typeface="+mn-lt"/>
                <a:ea typeface="Open Sans Semibold"/>
                <a:cs typeface="Open Sans Semibold"/>
              </a:rPr>
              <a:t>:</a:t>
            </a:r>
            <a:r>
              <a:rPr lang="en-US" sz="2000">
                <a:latin typeface="+mn-lt"/>
                <a:ea typeface="Open Sans Semibold"/>
                <a:cs typeface="Open Sans Semibold"/>
              </a:rPr>
              <a:t> </a:t>
            </a:r>
          </a:p>
          <a:p>
            <a:pPr lvl="1">
              <a:buFont typeface="Courier New" panose="02070309020205020404" pitchFamily="49" charset="0"/>
              <a:buChar char="o"/>
            </a:pPr>
            <a:r>
              <a:rPr lang="en-US" sz="2400">
                <a:latin typeface="+mn-lt"/>
              </a:rPr>
              <a:t>Equipment Show and Tell</a:t>
            </a:r>
          </a:p>
          <a:p>
            <a:pPr lvl="1">
              <a:buFont typeface="Courier New" panose="02070309020205020404" pitchFamily="49" charset="0"/>
              <a:buChar char="o"/>
            </a:pPr>
            <a:r>
              <a:rPr lang="en-US" sz="2400">
                <a:latin typeface="+mn-lt"/>
              </a:rPr>
              <a:t>Universal Design Activity</a:t>
            </a:r>
          </a:p>
          <a:p>
            <a:pPr lvl="1">
              <a:buFont typeface="Courier New" panose="02070309020205020404" pitchFamily="49" charset="0"/>
              <a:buChar char="o"/>
            </a:pPr>
            <a:r>
              <a:rPr lang="en-US" sz="2400">
                <a:latin typeface="+mn-lt"/>
                <a:ea typeface="Open Sans Semibold"/>
                <a:cs typeface="Open Sans Semibold"/>
              </a:rPr>
              <a:t>Station Rotation &amp; Group Discussion</a:t>
            </a:r>
          </a:p>
          <a:p>
            <a:pPr lvl="1">
              <a:buFont typeface="Courier New" panose="02070309020205020404" pitchFamily="49" charset="0"/>
              <a:buChar char="o"/>
            </a:pPr>
            <a:r>
              <a:rPr lang="en-US" sz="2400">
                <a:latin typeface="+mn-lt"/>
                <a:ea typeface="Calibri"/>
                <a:cs typeface="Calibri"/>
              </a:rPr>
              <a:t>Panel Discussion on Inclusive Coaching</a:t>
            </a:r>
            <a:endParaRPr lang="en-US" sz="2400">
              <a:latin typeface="+mn-lt"/>
            </a:endParaRPr>
          </a:p>
          <a:p>
            <a:endParaRPr lang="en-US">
              <a:latin typeface="+mn-lt"/>
            </a:endParaRPr>
          </a:p>
          <a:p>
            <a:pPr marL="0" indent="0">
              <a:buNone/>
            </a:pPr>
            <a:endParaRPr lang="en-US"/>
          </a:p>
        </p:txBody>
      </p:sp>
      <p:pic>
        <p:nvPicPr>
          <p:cNvPr id="5" name="Picture 4" descr="A group of the 10 Inclusive Sports trainers in a gym, smiling together. Among them, one person is using a wheelchair and another is using a racing wheelchair, while the rest are standing.">
            <a:extLst>
              <a:ext uri="{FF2B5EF4-FFF2-40B4-BE49-F238E27FC236}">
                <a16:creationId xmlns:a16="http://schemas.microsoft.com/office/drawing/2014/main" id="{EEBE674C-00FE-BFD0-9BAB-EFE7C2F7C9D3}"/>
              </a:ext>
            </a:extLst>
          </p:cNvPr>
          <p:cNvPicPr>
            <a:picLocks noChangeAspect="1"/>
          </p:cNvPicPr>
          <p:nvPr/>
        </p:nvPicPr>
        <p:blipFill>
          <a:blip r:embed="rId3">
            <a:extLst>
              <a:ext uri="{28A0092B-C50C-407E-A947-70E740481C1C}">
                <a14:useLocalDpi xmlns:a14="http://schemas.microsoft.com/office/drawing/2010/main" val="0"/>
              </a:ext>
            </a:extLst>
          </a:blip>
          <a:srcRect t="12137"/>
          <a:stretch>
            <a:fillRect/>
          </a:stretch>
        </p:blipFill>
        <p:spPr>
          <a:xfrm>
            <a:off x="6589651" y="3312674"/>
            <a:ext cx="5182471" cy="3415117"/>
          </a:xfrm>
          <a:prstGeom prst="rect">
            <a:avLst/>
          </a:prstGeom>
        </p:spPr>
      </p:pic>
    </p:spTree>
    <p:extLst>
      <p:ext uri="{BB962C8B-B14F-4D97-AF65-F5344CB8AC3E}">
        <p14:creationId xmlns:p14="http://schemas.microsoft.com/office/powerpoint/2010/main" val="1749442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76B24-6A1C-BC43-77E7-46883C4B0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0BF21-35EC-ECB2-D78B-32FAE0112C60}"/>
              </a:ext>
            </a:extLst>
          </p:cNvPr>
          <p:cNvSpPr>
            <a:spLocks noGrp="1"/>
          </p:cNvSpPr>
          <p:nvPr>
            <p:ph type="title"/>
          </p:nvPr>
        </p:nvSpPr>
        <p:spPr/>
        <p:txBody>
          <a:bodyPr/>
          <a:lstStyle/>
          <a:p>
            <a:r>
              <a:rPr lang="en-US"/>
              <a:t>Online Training Demo</a:t>
            </a:r>
          </a:p>
        </p:txBody>
      </p:sp>
      <p:pic>
        <p:nvPicPr>
          <p:cNvPr id="8" name="Content Placeholder 7" descr="Screenshot of the regitration landing page for the Inclusive Sports Coaching for K-12 online training">
            <a:extLst>
              <a:ext uri="{FF2B5EF4-FFF2-40B4-BE49-F238E27FC236}">
                <a16:creationId xmlns:a16="http://schemas.microsoft.com/office/drawing/2014/main" id="{102D803B-86C7-FEAF-43BA-AA2CF47883B8}"/>
              </a:ext>
            </a:extLst>
          </p:cNvPr>
          <p:cNvPicPr>
            <a:picLocks noGrp="1" noChangeAspect="1"/>
          </p:cNvPicPr>
          <p:nvPr>
            <p:ph idx="1"/>
          </p:nvPr>
        </p:nvPicPr>
        <p:blipFill>
          <a:blip r:embed="rId3"/>
          <a:srcRect l="57137" t="13684" r="8126" b="15263"/>
          <a:stretch>
            <a:fillRect/>
          </a:stretch>
        </p:blipFill>
        <p:spPr>
          <a:xfrm>
            <a:off x="451648" y="1693272"/>
            <a:ext cx="7905063" cy="5040765"/>
          </a:xfrm>
          <a:prstGeom prst="rect">
            <a:avLst/>
          </a:prstGeom>
        </p:spPr>
      </p:pic>
    </p:spTree>
    <p:extLst>
      <p:ext uri="{BB962C8B-B14F-4D97-AF65-F5344CB8AC3E}">
        <p14:creationId xmlns:p14="http://schemas.microsoft.com/office/powerpoint/2010/main" val="559345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3A43-C214-03C9-1D25-289B665C408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Years 3 and 4 next steps</a:t>
            </a:r>
          </a:p>
        </p:txBody>
      </p:sp>
    </p:spTree>
    <p:extLst>
      <p:ext uri="{BB962C8B-B14F-4D97-AF65-F5344CB8AC3E}">
        <p14:creationId xmlns:p14="http://schemas.microsoft.com/office/powerpoint/2010/main" val="4021376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9E236-A30A-1CCD-E430-05895DDAB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0FE8DA-EF5A-3BD8-1B8F-CDA0350F8BB9}"/>
              </a:ext>
            </a:extLst>
          </p:cNvPr>
          <p:cNvSpPr>
            <a:spLocks noGrp="1"/>
          </p:cNvSpPr>
          <p:nvPr>
            <p:ph type="title"/>
          </p:nvPr>
        </p:nvSpPr>
        <p:spPr>
          <a:xfrm>
            <a:off x="838200" y="174625"/>
            <a:ext cx="10515600" cy="1325563"/>
          </a:xfrm>
        </p:spPr>
        <p:txBody>
          <a:bodyPr/>
          <a:lstStyle/>
          <a:p>
            <a:pPr algn="ctr"/>
            <a:r>
              <a:rPr lang="en-US">
                <a:latin typeface="Open Sans Extrabold"/>
                <a:ea typeface="Open Sans Extrabold"/>
                <a:cs typeface="Open Sans Extrabold"/>
              </a:rPr>
              <a:t>Online Training: </a:t>
            </a:r>
            <a:br>
              <a:rPr lang="en-US">
                <a:latin typeface="Open Sans Extrabold"/>
                <a:ea typeface="Open Sans Extrabold"/>
                <a:cs typeface="Open Sans Extrabold"/>
              </a:rPr>
            </a:br>
            <a:r>
              <a:rPr lang="en-US">
                <a:latin typeface="Open Sans Extrabold"/>
                <a:ea typeface="Open Sans Extrabold"/>
                <a:cs typeface="Open Sans Extrabold"/>
              </a:rPr>
              <a:t>Inclusive Sports Coaching for K - 12</a:t>
            </a:r>
            <a:endParaRPr lang="en-US"/>
          </a:p>
        </p:txBody>
      </p:sp>
      <p:sp>
        <p:nvSpPr>
          <p:cNvPr id="3" name="Content Placeholder 2">
            <a:extLst>
              <a:ext uri="{FF2B5EF4-FFF2-40B4-BE49-F238E27FC236}">
                <a16:creationId xmlns:a16="http://schemas.microsoft.com/office/drawing/2014/main" id="{8CDC69B6-8FA4-87D1-E8EE-ABE422E8F47C}"/>
              </a:ext>
            </a:extLst>
          </p:cNvPr>
          <p:cNvSpPr>
            <a:spLocks noGrp="1"/>
          </p:cNvSpPr>
          <p:nvPr>
            <p:ph idx="1"/>
          </p:nvPr>
        </p:nvSpPr>
        <p:spPr/>
        <p:txBody>
          <a:bodyPr vert="horz" lIns="91440" tIns="45720" rIns="91440" bIns="45720" rtlCol="0" anchor="t">
            <a:normAutofit/>
          </a:bodyPr>
          <a:lstStyle/>
          <a:p>
            <a:pPr marL="342900" indent="-342900">
              <a:lnSpc>
                <a:spcPct val="100000"/>
              </a:lnSpc>
              <a:spcBef>
                <a:spcPct val="20000"/>
              </a:spcBef>
              <a:spcAft>
                <a:spcPts val="600"/>
              </a:spcAft>
            </a:pPr>
            <a:r>
              <a:rPr lang="en-US" sz="2800">
                <a:latin typeface="Calibri"/>
                <a:ea typeface="Calibri"/>
                <a:cs typeface="Calibri"/>
              </a:rPr>
              <a:t>Register at: </a:t>
            </a:r>
            <a:r>
              <a:rPr lang="en-US" sz="2800">
                <a:latin typeface="Calibri"/>
                <a:ea typeface="Calibri"/>
                <a:cs typeface="Calibri"/>
                <a:hlinkClick r:id="rId3"/>
              </a:rPr>
              <a:t>go.osu.edu/</a:t>
            </a:r>
            <a:r>
              <a:rPr lang="en-US" sz="2800" err="1">
                <a:latin typeface="Calibri"/>
                <a:ea typeface="Calibri"/>
                <a:cs typeface="Calibri"/>
                <a:hlinkClick r:id="rId3"/>
              </a:rPr>
              <a:t>OhioInclusiveSports</a:t>
            </a:r>
            <a:r>
              <a:rPr lang="en-US" sz="2800">
                <a:latin typeface="Calibri"/>
                <a:ea typeface="Calibri"/>
                <a:cs typeface="Calibri"/>
              </a:rPr>
              <a:t> </a:t>
            </a:r>
          </a:p>
          <a:p>
            <a:endParaRPr lang="en-US"/>
          </a:p>
        </p:txBody>
      </p:sp>
      <p:pic>
        <p:nvPicPr>
          <p:cNvPr id="6" name="Picture 5">
            <a:extLst>
              <a:ext uri="{FF2B5EF4-FFF2-40B4-BE49-F238E27FC236}">
                <a16:creationId xmlns:a16="http://schemas.microsoft.com/office/drawing/2014/main" id="{9BD47CCE-6567-834F-DD1E-81F49F951340}"/>
              </a:ext>
              <a:ext uri="{C183D7F6-B498-43B3-948B-1728B52AA6E4}">
                <adec:decorative xmlns:adec="http://schemas.microsoft.com/office/drawing/2017/decorative" val="1"/>
              </a:ext>
            </a:extLst>
          </p:cNvPr>
          <p:cNvPicPr>
            <a:picLocks noChangeAspect="1"/>
          </p:cNvPicPr>
          <p:nvPr/>
        </p:nvPicPr>
        <p:blipFill>
          <a:blip r:embed="rId4"/>
          <a:srcRect l="71053" t="33579" r="20954" b="39895"/>
          <a:stretch>
            <a:fillRect/>
          </a:stretch>
        </p:blipFill>
        <p:spPr>
          <a:xfrm>
            <a:off x="4223688" y="2671011"/>
            <a:ext cx="3744624" cy="3883311"/>
          </a:xfrm>
          <a:prstGeom prst="rect">
            <a:avLst/>
          </a:prstGeom>
        </p:spPr>
      </p:pic>
    </p:spTree>
    <p:extLst>
      <p:ext uri="{BB962C8B-B14F-4D97-AF65-F5344CB8AC3E}">
        <p14:creationId xmlns:p14="http://schemas.microsoft.com/office/powerpoint/2010/main" val="1726380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C28D5-92E2-1AF1-A303-11C7F294A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8D5E3-6F78-7D7A-19FE-D9B2C39FAE81}"/>
              </a:ext>
            </a:extLst>
          </p:cNvPr>
          <p:cNvSpPr>
            <a:spLocks noGrp="1"/>
          </p:cNvSpPr>
          <p:nvPr>
            <p:ph type="title"/>
          </p:nvPr>
        </p:nvSpPr>
        <p:spPr/>
        <p:txBody>
          <a:bodyPr/>
          <a:lstStyle/>
          <a:p>
            <a:r>
              <a:rPr lang="en-US">
                <a:latin typeface="Open Sans Extrabold"/>
                <a:ea typeface="Open Sans Extrabold"/>
                <a:cs typeface="Open Sans Extrabold"/>
              </a:rPr>
              <a:t>In-Person Skills Training &amp; TA Calls</a:t>
            </a:r>
            <a:endParaRPr lang="en-US"/>
          </a:p>
        </p:txBody>
      </p:sp>
      <p:sp>
        <p:nvSpPr>
          <p:cNvPr id="3" name="Content Placeholder 2">
            <a:extLst>
              <a:ext uri="{FF2B5EF4-FFF2-40B4-BE49-F238E27FC236}">
                <a16:creationId xmlns:a16="http://schemas.microsoft.com/office/drawing/2014/main" id="{A9FEAB76-FC5E-AD15-C083-085F5DDEDA87}"/>
              </a:ext>
            </a:extLst>
          </p:cNvPr>
          <p:cNvSpPr>
            <a:spLocks noGrp="1"/>
          </p:cNvSpPr>
          <p:nvPr>
            <p:ph idx="1"/>
          </p:nvPr>
        </p:nvSpPr>
        <p:spPr/>
        <p:txBody>
          <a:bodyPr vert="horz" lIns="91440" tIns="45720" rIns="91440" bIns="45720" rtlCol="0" anchor="t">
            <a:normAutofit/>
          </a:bodyPr>
          <a:lstStyle/>
          <a:p>
            <a:pPr marL="342900" indent="-342900">
              <a:lnSpc>
                <a:spcPct val="100000"/>
              </a:lnSpc>
              <a:spcBef>
                <a:spcPct val="20000"/>
              </a:spcBef>
              <a:spcAft>
                <a:spcPts val="600"/>
              </a:spcAft>
            </a:pPr>
            <a:r>
              <a:rPr lang="en-US" sz="2800">
                <a:latin typeface="Calibri"/>
                <a:ea typeface="Calibri"/>
                <a:cs typeface="Calibri"/>
              </a:rPr>
              <a:t>Complete our skills training interest form: </a:t>
            </a:r>
            <a:r>
              <a:rPr lang="en-US" sz="2800">
                <a:latin typeface="Calibri"/>
                <a:ea typeface="Calibri"/>
                <a:cs typeface="Calibri"/>
                <a:hlinkClick r:id="rId3"/>
              </a:rPr>
              <a:t>go.osu.edu/</a:t>
            </a:r>
            <a:r>
              <a:rPr lang="en-US" sz="2800" err="1">
                <a:latin typeface="Calibri"/>
                <a:ea typeface="Calibri"/>
                <a:cs typeface="Calibri"/>
                <a:hlinkClick r:id="rId3"/>
              </a:rPr>
              <a:t>SkillsTraining</a:t>
            </a:r>
            <a:r>
              <a:rPr lang="en-US" sz="2800">
                <a:latin typeface="Calibri"/>
                <a:ea typeface="Calibri"/>
                <a:cs typeface="Calibri"/>
              </a:rPr>
              <a:t> </a:t>
            </a:r>
            <a:endParaRPr lang="en-US"/>
          </a:p>
        </p:txBody>
      </p:sp>
      <p:pic>
        <p:nvPicPr>
          <p:cNvPr id="6" name="Picture 5">
            <a:extLst>
              <a:ext uri="{FF2B5EF4-FFF2-40B4-BE49-F238E27FC236}">
                <a16:creationId xmlns:a16="http://schemas.microsoft.com/office/drawing/2014/main" id="{118A96A6-9BCE-3EF8-6B28-F02A7888F188}"/>
              </a:ext>
              <a:ext uri="{C183D7F6-B498-43B3-948B-1728B52AA6E4}">
                <adec:decorative xmlns:adec="http://schemas.microsoft.com/office/drawing/2017/decorative" val="1"/>
              </a:ext>
            </a:extLst>
          </p:cNvPr>
          <p:cNvPicPr>
            <a:picLocks noChangeAspect="1"/>
          </p:cNvPicPr>
          <p:nvPr/>
        </p:nvPicPr>
        <p:blipFill>
          <a:blip r:embed="rId4"/>
          <a:srcRect l="70658" t="32947" r="20460" b="39579"/>
          <a:stretch>
            <a:fillRect/>
          </a:stretch>
        </p:blipFill>
        <p:spPr>
          <a:xfrm>
            <a:off x="4088289" y="2672750"/>
            <a:ext cx="4015421" cy="3881572"/>
          </a:xfrm>
          <a:prstGeom prst="rect">
            <a:avLst/>
          </a:prstGeom>
        </p:spPr>
      </p:pic>
    </p:spTree>
    <p:extLst>
      <p:ext uri="{BB962C8B-B14F-4D97-AF65-F5344CB8AC3E}">
        <p14:creationId xmlns:p14="http://schemas.microsoft.com/office/powerpoint/2010/main" val="3604537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78C2C-0AAF-E7C2-640B-8C1B522C05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0CD321-1921-93BF-E6C2-ABEF12DF0592}"/>
              </a:ext>
            </a:extLst>
          </p:cNvPr>
          <p:cNvSpPr>
            <a:spLocks noGrp="1"/>
          </p:cNvSpPr>
          <p:nvPr>
            <p:ph type="title"/>
          </p:nvPr>
        </p:nvSpPr>
        <p:spPr>
          <a:xfrm>
            <a:off x="248558" y="241755"/>
            <a:ext cx="11703956" cy="1325563"/>
          </a:xfrm>
        </p:spPr>
        <p:txBody>
          <a:bodyPr>
            <a:normAutofit/>
          </a:bodyPr>
          <a:lstStyle/>
          <a:p>
            <a:pPr algn="ctr"/>
            <a:r>
              <a:rPr lang="en-US" sz="4000"/>
              <a:t>Community Health Inclusion Index (CHII) </a:t>
            </a:r>
            <a:br>
              <a:rPr lang="en-US" sz="4000"/>
            </a:br>
            <a:r>
              <a:rPr lang="en-US" sz="4000" i="1"/>
              <a:t>Pronounced "CHEE"</a:t>
            </a:r>
          </a:p>
        </p:txBody>
      </p:sp>
      <p:sp>
        <p:nvSpPr>
          <p:cNvPr id="4" name="Content Placeholder 3">
            <a:extLst>
              <a:ext uri="{FF2B5EF4-FFF2-40B4-BE49-F238E27FC236}">
                <a16:creationId xmlns:a16="http://schemas.microsoft.com/office/drawing/2014/main" id="{E5755175-3D5C-965F-5D85-D320C7B29B0F}"/>
              </a:ext>
            </a:extLst>
          </p:cNvPr>
          <p:cNvSpPr>
            <a:spLocks noGrp="1"/>
          </p:cNvSpPr>
          <p:nvPr>
            <p:ph idx="1"/>
          </p:nvPr>
        </p:nvSpPr>
        <p:spPr>
          <a:xfrm>
            <a:off x="838200" y="1567319"/>
            <a:ext cx="10515600" cy="4604289"/>
          </a:xfrm>
        </p:spPr>
        <p:txBody>
          <a:bodyPr vert="horz" lIns="91440" tIns="45720" rIns="91440" bIns="45720" rtlCol="0" anchor="t">
            <a:noAutofit/>
          </a:bodyPr>
          <a:lstStyle/>
          <a:p>
            <a:pPr marL="0" indent="0">
              <a:buNone/>
            </a:pPr>
            <a:r>
              <a:rPr lang="en-US" b="1">
                <a:latin typeface="Calibri"/>
                <a:ea typeface="Open Sans Semibold"/>
                <a:cs typeface="Open Sans Semibold"/>
              </a:rPr>
              <a:t>What is the </a:t>
            </a:r>
            <a:r>
              <a:rPr lang="en-US" b="1">
                <a:latin typeface="Calibri"/>
                <a:ea typeface="Open Sans Semibold"/>
                <a:cs typeface="Open Sans Semibold"/>
                <a:hlinkClick r:id="rId3"/>
              </a:rPr>
              <a:t>CHII</a:t>
            </a:r>
            <a:r>
              <a:rPr lang="en-US" b="1">
                <a:latin typeface="Calibri"/>
                <a:ea typeface="Open Sans Semibold"/>
                <a:cs typeface="Open Sans Semibold"/>
              </a:rPr>
              <a:t>?</a:t>
            </a:r>
            <a:br>
              <a:rPr lang="en-US">
                <a:latin typeface="Calibri"/>
                <a:ea typeface="Open Sans Semibold"/>
                <a:cs typeface="Open Sans Semibold"/>
              </a:rPr>
            </a:br>
            <a:r>
              <a:rPr lang="en-US">
                <a:latin typeface="Calibri"/>
                <a:ea typeface="Open Sans Semibold"/>
                <a:cs typeface="Open Sans Semibold"/>
              </a:rPr>
              <a:t>A comprehensive assessment tool that helps communities evaluate how inclusive their health and wellness resources are for people with disabilities - going beyond ADA compliance to true inclusion.</a:t>
            </a:r>
            <a:endParaRPr lang="en-US">
              <a:latin typeface="Calibri"/>
            </a:endParaRPr>
          </a:p>
          <a:p>
            <a:pPr marL="0" indent="0">
              <a:buNone/>
            </a:pPr>
            <a:r>
              <a:rPr lang="en-US" b="1">
                <a:latin typeface="Calibri"/>
                <a:ea typeface="Open Sans Semibold"/>
                <a:cs typeface="Open Sans Semibold"/>
              </a:rPr>
              <a:t>Developed by</a:t>
            </a:r>
            <a:r>
              <a:rPr lang="en-US">
                <a:latin typeface="Calibri"/>
                <a:ea typeface="Open Sans Semibold"/>
                <a:cs typeface="Open Sans Semibold"/>
              </a:rPr>
              <a:t>: Center on Health Promotion Research for Persons with Disabilities (University of Illinois at Chicago) &amp; National Center on Health, Physical Activity and Disability (NCHPAD)</a:t>
            </a:r>
            <a:endParaRPr lang="en-US">
              <a:latin typeface="Calibri"/>
            </a:endParaRPr>
          </a:p>
          <a:p>
            <a:pPr marL="0" indent="0">
              <a:buNone/>
            </a:pPr>
            <a:r>
              <a:rPr lang="en-US" b="1">
                <a:latin typeface="Calibri"/>
                <a:ea typeface="Open Sans Semibold"/>
                <a:cs typeface="Open Sans Semibold"/>
              </a:rPr>
              <a:t>What It Assesses: </a:t>
            </a:r>
            <a:br>
              <a:rPr lang="en-US">
                <a:latin typeface="Calibri"/>
                <a:ea typeface="Open Sans Semibold"/>
                <a:cs typeface="Open Sans Semibold"/>
              </a:rPr>
            </a:br>
            <a:r>
              <a:rPr lang="en-US">
                <a:latin typeface="Calibri"/>
                <a:ea typeface="Open Sans Semibold"/>
                <a:cs typeface="Open Sans Semibold"/>
              </a:rPr>
              <a:t>Five community sectors (schools, workplaces, healthcare, community organizations, parks/trails) across five domains:</a:t>
            </a:r>
            <a:endParaRPr lang="en-US">
              <a:latin typeface="Calibri"/>
            </a:endParaRPr>
          </a:p>
          <a:p>
            <a:pPr indent="0">
              <a:lnSpc>
                <a:spcPct val="100000"/>
              </a:lnSpc>
              <a:spcBef>
                <a:spcPts val="500"/>
              </a:spcBef>
            </a:pPr>
            <a:r>
              <a:rPr lang="en-US">
                <a:latin typeface="Calibri"/>
                <a:ea typeface="Open Sans Semibold"/>
                <a:cs typeface="Open Sans Semibold"/>
              </a:rPr>
              <a:t>Built Environment, Equipment, Programs/Services, Staff Training &amp; Knowledge, Policies &amp; Procedures</a:t>
            </a:r>
            <a:endParaRPr lang="en-US">
              <a:latin typeface="Calibri"/>
            </a:endParaRPr>
          </a:p>
          <a:p>
            <a:pPr marL="0" indent="0">
              <a:buNone/>
            </a:pPr>
            <a:r>
              <a:rPr lang="en-US" b="1">
                <a:latin typeface="Calibri"/>
                <a:ea typeface="Open Sans Semibold"/>
                <a:cs typeface="Open Sans Semibold"/>
              </a:rPr>
              <a:t>Why It Matters: </a:t>
            </a:r>
            <a:br>
              <a:rPr lang="en-US">
                <a:latin typeface="Calibri"/>
                <a:ea typeface="Open Sans Semibold"/>
                <a:cs typeface="Open Sans Semibold"/>
              </a:rPr>
            </a:br>
            <a:r>
              <a:rPr lang="en-US">
                <a:latin typeface="Calibri"/>
                <a:ea typeface="Open Sans Semibold"/>
                <a:cs typeface="Open Sans Semibold"/>
              </a:rPr>
              <a:t>The CHII identifies specific barriers to participation and provides actionable data to guide improvements, making it the perfect tool for evaluating and enhancing inclusive sports opportunities.</a:t>
            </a:r>
            <a:endParaRPr lang="en-US">
              <a:latin typeface="Calibri"/>
            </a:endParaRPr>
          </a:p>
        </p:txBody>
      </p:sp>
    </p:spTree>
    <p:extLst>
      <p:ext uri="{BB962C8B-B14F-4D97-AF65-F5344CB8AC3E}">
        <p14:creationId xmlns:p14="http://schemas.microsoft.com/office/powerpoint/2010/main" val="1046460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4BAC3-C805-1141-06D1-8031AAF43A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E97A29-B879-30E1-A4DE-067A2E48799F}"/>
              </a:ext>
            </a:extLst>
          </p:cNvPr>
          <p:cNvSpPr>
            <a:spLocks noGrp="1"/>
          </p:cNvSpPr>
          <p:nvPr>
            <p:ph type="title"/>
          </p:nvPr>
        </p:nvSpPr>
        <p:spPr>
          <a:xfrm>
            <a:off x="835617" y="129622"/>
            <a:ext cx="10515600" cy="1325563"/>
          </a:xfrm>
        </p:spPr>
        <p:txBody>
          <a:bodyPr>
            <a:normAutofit/>
          </a:bodyPr>
          <a:lstStyle/>
          <a:p>
            <a:pPr algn="ctr"/>
            <a:r>
              <a:rPr lang="en-US" sz="4000">
                <a:latin typeface="Open Sans Extrabold"/>
                <a:ea typeface="Open Sans Extrabold"/>
                <a:cs typeface="Open Sans Extrabold"/>
              </a:rPr>
              <a:t>Using CHII to Evaluate Recreation Center Inclusion</a:t>
            </a:r>
            <a:endParaRPr lang="en-US" sz="4800">
              <a:ea typeface="Open Sans Extrabold"/>
              <a:cs typeface="Open Sans Extrabold"/>
            </a:endParaRPr>
          </a:p>
        </p:txBody>
      </p:sp>
      <p:sp>
        <p:nvSpPr>
          <p:cNvPr id="4" name="Content Placeholder 3">
            <a:extLst>
              <a:ext uri="{FF2B5EF4-FFF2-40B4-BE49-F238E27FC236}">
                <a16:creationId xmlns:a16="http://schemas.microsoft.com/office/drawing/2014/main" id="{15DCFA85-3E43-90CC-8C89-C74A49BBB2CE}"/>
              </a:ext>
            </a:extLst>
          </p:cNvPr>
          <p:cNvSpPr>
            <a:spLocks noGrp="1"/>
          </p:cNvSpPr>
          <p:nvPr>
            <p:ph idx="1"/>
          </p:nvPr>
        </p:nvSpPr>
        <p:spPr>
          <a:xfrm>
            <a:off x="424912" y="1567320"/>
            <a:ext cx="3773838" cy="3731406"/>
          </a:xfrm>
        </p:spPr>
        <p:txBody>
          <a:bodyPr vert="horz" lIns="91440" tIns="45720" rIns="91440" bIns="45720" rtlCol="0" anchor="t">
            <a:noAutofit/>
          </a:bodyPr>
          <a:lstStyle/>
          <a:p>
            <a:pPr>
              <a:buNone/>
            </a:pPr>
            <a:r>
              <a:rPr lang="en-US" sz="2400" b="1">
                <a:latin typeface="Calibri"/>
                <a:ea typeface="Open Sans Semibold"/>
                <a:cs typeface="Open Sans Semibold"/>
              </a:rPr>
              <a:t>Built Environment: </a:t>
            </a:r>
            <a:endParaRPr lang="en-US" sz="2400" b="1">
              <a:latin typeface="Calibri"/>
            </a:endParaRPr>
          </a:p>
          <a:p>
            <a:pPr>
              <a:buFont typeface="Arial"/>
              <a:buChar char="•"/>
            </a:pPr>
            <a:r>
              <a:rPr lang="en-US" sz="2400">
                <a:latin typeface="Calibri"/>
                <a:ea typeface="Open Sans Semibold"/>
                <a:cs typeface="Open Sans Semibold"/>
              </a:rPr>
              <a:t>Accessible parking and automatic doors?</a:t>
            </a:r>
            <a:endParaRPr lang="en-US" sz="2400">
              <a:latin typeface="Calibri"/>
            </a:endParaRPr>
          </a:p>
          <a:p>
            <a:pPr>
              <a:buFont typeface="Arial"/>
              <a:buChar char="•"/>
            </a:pPr>
            <a:r>
              <a:rPr lang="en-US" sz="2400">
                <a:latin typeface="Calibri"/>
                <a:ea typeface="Open Sans Semibold"/>
                <a:cs typeface="Open Sans Semibold"/>
              </a:rPr>
              <a:t>Routes throughout facility ≥60" wide?</a:t>
            </a:r>
            <a:endParaRPr lang="en-US" sz="2400">
              <a:latin typeface="Calibri"/>
            </a:endParaRPr>
          </a:p>
          <a:p>
            <a:pPr>
              <a:buFont typeface="Arial"/>
              <a:buChar char="•"/>
            </a:pPr>
            <a:r>
              <a:rPr lang="en-US" sz="2400">
                <a:latin typeface="Calibri"/>
                <a:ea typeface="Open Sans Semibold"/>
                <a:cs typeface="Open Sans Semibold"/>
              </a:rPr>
              <a:t>Accessible restrooms with grab bars?</a:t>
            </a:r>
            <a:endParaRPr lang="en-US" sz="2400">
              <a:latin typeface="Calibri"/>
            </a:endParaRPr>
          </a:p>
          <a:p>
            <a:pPr>
              <a:buFont typeface="Arial"/>
              <a:buChar char="•"/>
            </a:pPr>
            <a:r>
              <a:rPr lang="en-US" sz="2400">
                <a:latin typeface="Calibri"/>
                <a:ea typeface="Open Sans Semibold"/>
                <a:cs typeface="Open Sans Semibold"/>
              </a:rPr>
              <a:t>Clear wayfinding signage?</a:t>
            </a:r>
            <a:endParaRPr lang="en-US" sz="2400">
              <a:latin typeface="Calibri"/>
            </a:endParaRPr>
          </a:p>
          <a:p>
            <a:pPr indent="0">
              <a:buNone/>
            </a:pPr>
            <a:endParaRPr lang="en-US" sz="1900">
              <a:latin typeface="Calibri"/>
            </a:endParaRPr>
          </a:p>
        </p:txBody>
      </p:sp>
      <p:sp>
        <p:nvSpPr>
          <p:cNvPr id="6" name="Content Placeholder 3">
            <a:extLst>
              <a:ext uri="{FF2B5EF4-FFF2-40B4-BE49-F238E27FC236}">
                <a16:creationId xmlns:a16="http://schemas.microsoft.com/office/drawing/2014/main" id="{675C7178-B33E-74F2-EB52-564B0F08954D}"/>
              </a:ext>
            </a:extLst>
          </p:cNvPr>
          <p:cNvSpPr txBox="1">
            <a:spLocks/>
          </p:cNvSpPr>
          <p:nvPr/>
        </p:nvSpPr>
        <p:spPr>
          <a:xfrm>
            <a:off x="4206498" y="1564737"/>
            <a:ext cx="3773838" cy="373140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sz="2400" b="1">
                <a:latin typeface="Calibri"/>
                <a:ea typeface="Open Sans Semibold"/>
                <a:cs typeface="Open Sans Semibold"/>
              </a:rPr>
              <a:t>Equipment: </a:t>
            </a:r>
            <a:endParaRPr lang="en-US" sz="2400" b="1">
              <a:latin typeface="Calibri"/>
            </a:endParaRPr>
          </a:p>
          <a:p>
            <a:pPr>
              <a:buFont typeface="Arial"/>
              <a:buChar char="•"/>
            </a:pPr>
            <a:r>
              <a:rPr lang="en-US" sz="2400">
                <a:latin typeface="Calibri"/>
                <a:ea typeface="Open Sans Semibold"/>
                <a:cs typeface="Open Sans Semibold"/>
              </a:rPr>
              <a:t>Adaptive equipment (recumbent bike, arm ergometer)?</a:t>
            </a:r>
            <a:endParaRPr lang="en-US" sz="2400">
              <a:latin typeface="Calibri"/>
            </a:endParaRPr>
          </a:p>
          <a:p>
            <a:pPr>
              <a:buFont typeface="Arial"/>
              <a:buChar char="•"/>
            </a:pPr>
            <a:r>
              <a:rPr lang="en-US" sz="2400">
                <a:latin typeface="Calibri"/>
                <a:ea typeface="Open Sans Semibold"/>
                <a:cs typeface="Open Sans Semibold"/>
              </a:rPr>
              <a:t>Roll-in access to strength equipment?</a:t>
            </a:r>
            <a:endParaRPr lang="en-US" sz="2400">
              <a:latin typeface="Calibri"/>
            </a:endParaRPr>
          </a:p>
          <a:p>
            <a:pPr>
              <a:buFont typeface="Arial"/>
              <a:buChar char="•"/>
            </a:pPr>
            <a:r>
              <a:rPr lang="en-US" sz="2400">
                <a:latin typeface="Calibri"/>
                <a:ea typeface="Open Sans Semibold"/>
                <a:cs typeface="Open Sans Semibold"/>
              </a:rPr>
              <a:t>Front desk ≤34 inches high?</a:t>
            </a:r>
            <a:endParaRPr lang="en-US" sz="2400">
              <a:latin typeface="Calibri"/>
            </a:endParaRPr>
          </a:p>
          <a:p>
            <a:pPr>
              <a:buFont typeface="Arial"/>
              <a:buChar char="•"/>
            </a:pPr>
            <a:r>
              <a:rPr lang="en-US" sz="2400">
                <a:latin typeface="Calibri"/>
                <a:ea typeface="Open Sans Semibold"/>
                <a:cs typeface="Open Sans Semibold"/>
              </a:rPr>
              <a:t>Pool lift or transfer system?</a:t>
            </a:r>
            <a:endParaRPr lang="en-US" sz="2400"/>
          </a:p>
        </p:txBody>
      </p:sp>
      <p:sp>
        <p:nvSpPr>
          <p:cNvPr id="7" name="Content Placeholder 3">
            <a:extLst>
              <a:ext uri="{FF2B5EF4-FFF2-40B4-BE49-F238E27FC236}">
                <a16:creationId xmlns:a16="http://schemas.microsoft.com/office/drawing/2014/main" id="{28A20B12-0AED-3080-993E-6DAB26B0A14D}"/>
              </a:ext>
            </a:extLst>
          </p:cNvPr>
          <p:cNvSpPr txBox="1">
            <a:spLocks/>
          </p:cNvSpPr>
          <p:nvPr/>
        </p:nvSpPr>
        <p:spPr>
          <a:xfrm>
            <a:off x="7977751" y="1564736"/>
            <a:ext cx="3773838" cy="373140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sz="2400" b="1">
                <a:latin typeface="Calibri"/>
                <a:ea typeface="Open Sans Semibold"/>
                <a:cs typeface="Open Sans Semibold"/>
              </a:rPr>
              <a:t>Programs/Services: </a:t>
            </a:r>
            <a:endParaRPr lang="en-US" sz="2400" b="1">
              <a:latin typeface="Calibri"/>
            </a:endParaRPr>
          </a:p>
          <a:p>
            <a:pPr>
              <a:buFont typeface="Arial"/>
              <a:buChar char="•"/>
            </a:pPr>
            <a:r>
              <a:rPr lang="en-US" sz="2400">
                <a:latin typeface="Calibri"/>
                <a:ea typeface="Open Sans Semibold"/>
                <a:cs typeface="Open Sans Semibold"/>
              </a:rPr>
              <a:t>Inclusive sports/recreation programs offered?</a:t>
            </a:r>
            <a:endParaRPr lang="en-US" sz="2400">
              <a:latin typeface="Calibri"/>
            </a:endParaRPr>
          </a:p>
          <a:p>
            <a:pPr>
              <a:buFont typeface="Arial"/>
              <a:buChar char="•"/>
            </a:pPr>
            <a:r>
              <a:rPr lang="en-US" sz="2400">
                <a:latin typeface="Calibri"/>
                <a:ea typeface="Open Sans Semibold"/>
                <a:cs typeface="Open Sans Semibold"/>
              </a:rPr>
              <a:t>Accommodations available upon request?</a:t>
            </a:r>
            <a:endParaRPr lang="en-US" sz="2400">
              <a:latin typeface="Calibri"/>
            </a:endParaRPr>
          </a:p>
          <a:p>
            <a:pPr>
              <a:buFont typeface="Arial"/>
              <a:buChar char="•"/>
            </a:pPr>
            <a:r>
              <a:rPr lang="en-US" sz="2400">
                <a:latin typeface="Calibri"/>
                <a:ea typeface="Open Sans Semibold"/>
                <a:cs typeface="Open Sans Semibold"/>
              </a:rPr>
              <a:t>Promotional materials show people with disabilities?</a:t>
            </a:r>
            <a:endParaRPr lang="en-US" sz="2400">
              <a:latin typeface="Calibri"/>
            </a:endParaRPr>
          </a:p>
          <a:p>
            <a:pPr>
              <a:buFont typeface="Arial"/>
              <a:buChar char="•"/>
            </a:pPr>
            <a:r>
              <a:rPr lang="en-US" sz="2400">
                <a:latin typeface="Calibri"/>
                <a:ea typeface="Open Sans Semibold"/>
                <a:cs typeface="Open Sans Semibold"/>
              </a:rPr>
              <a:t>Accessible registration (online and phone)?</a:t>
            </a:r>
            <a:endParaRPr lang="en-US" sz="2400">
              <a:latin typeface="Calibri"/>
            </a:endParaRPr>
          </a:p>
          <a:p>
            <a:pPr marL="0" indent="0">
              <a:buFont typeface="Arial" panose="020B0604020202020204" pitchFamily="34" charset="0"/>
              <a:buNone/>
            </a:pPr>
            <a:br>
              <a:rPr lang="en-US"/>
            </a:br>
            <a:endParaRPr lang="en-US"/>
          </a:p>
        </p:txBody>
      </p:sp>
    </p:spTree>
    <p:extLst>
      <p:ext uri="{BB962C8B-B14F-4D97-AF65-F5344CB8AC3E}">
        <p14:creationId xmlns:p14="http://schemas.microsoft.com/office/powerpoint/2010/main" val="2267146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974-61F3-835D-131B-A8ABBA10BB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5D9C0B-A3FC-CC84-CC08-CA0A48AF52B5}"/>
              </a:ext>
            </a:extLst>
          </p:cNvPr>
          <p:cNvSpPr>
            <a:spLocks noGrp="1"/>
          </p:cNvSpPr>
          <p:nvPr>
            <p:ph type="title"/>
          </p:nvPr>
        </p:nvSpPr>
        <p:spPr>
          <a:xfrm>
            <a:off x="838200" y="160216"/>
            <a:ext cx="10515600" cy="1325563"/>
          </a:xfrm>
        </p:spPr>
        <p:txBody>
          <a:bodyPr>
            <a:normAutofit/>
          </a:bodyPr>
          <a:lstStyle/>
          <a:p>
            <a:pPr algn="ctr"/>
            <a:r>
              <a:rPr lang="en-US" sz="4000">
                <a:latin typeface="Open Sans Extrabold"/>
                <a:ea typeface="Open Sans Extrabold"/>
                <a:cs typeface="Open Sans Extrabold"/>
              </a:rPr>
              <a:t>Beyond Physical Access - Evaluating Inclusion Culture</a:t>
            </a:r>
            <a:endParaRPr lang="en-US" sz="4800"/>
          </a:p>
        </p:txBody>
      </p:sp>
      <p:sp>
        <p:nvSpPr>
          <p:cNvPr id="4" name="Content Placeholder 3">
            <a:extLst>
              <a:ext uri="{FF2B5EF4-FFF2-40B4-BE49-F238E27FC236}">
                <a16:creationId xmlns:a16="http://schemas.microsoft.com/office/drawing/2014/main" id="{B6C3DA6C-637C-7F7A-C73F-F0A81BB2BEA2}"/>
              </a:ext>
            </a:extLst>
          </p:cNvPr>
          <p:cNvSpPr>
            <a:spLocks noGrp="1"/>
          </p:cNvSpPr>
          <p:nvPr>
            <p:ph idx="1"/>
          </p:nvPr>
        </p:nvSpPr>
        <p:spPr>
          <a:xfrm>
            <a:off x="1367726" y="1593150"/>
            <a:ext cx="3812585" cy="1987847"/>
          </a:xfrm>
        </p:spPr>
        <p:txBody>
          <a:bodyPr vert="horz" lIns="91440" tIns="45720" rIns="91440" bIns="45720" rtlCol="0" anchor="t">
            <a:noAutofit/>
          </a:bodyPr>
          <a:lstStyle/>
          <a:p>
            <a:pPr>
              <a:buNone/>
            </a:pPr>
            <a:r>
              <a:rPr lang="en-US" b="1">
                <a:latin typeface="Calibri"/>
                <a:ea typeface="Calibri"/>
                <a:cs typeface="Calibri"/>
              </a:rPr>
              <a:t>Staff Training: </a:t>
            </a:r>
          </a:p>
          <a:p>
            <a:pPr>
              <a:buFont typeface="Arial"/>
              <a:buChar char="•"/>
            </a:pPr>
            <a:r>
              <a:rPr lang="en-US">
                <a:latin typeface="Calibri"/>
                <a:ea typeface="Calibri"/>
                <a:cs typeface="Calibri"/>
              </a:rPr>
              <a:t>Disability etiquette and communication?</a:t>
            </a:r>
          </a:p>
          <a:p>
            <a:pPr>
              <a:buFont typeface="Arial"/>
              <a:buChar char="•"/>
            </a:pPr>
            <a:r>
              <a:rPr lang="en-US">
                <a:latin typeface="Calibri"/>
                <a:ea typeface="Calibri"/>
                <a:cs typeface="Calibri"/>
              </a:rPr>
              <a:t>Adaptive equipment use?</a:t>
            </a:r>
          </a:p>
          <a:p>
            <a:pPr>
              <a:buFont typeface="Arial"/>
              <a:buChar char="•"/>
            </a:pPr>
            <a:r>
              <a:rPr lang="en-US">
                <a:latin typeface="Calibri"/>
                <a:ea typeface="Calibri"/>
                <a:cs typeface="Calibri"/>
              </a:rPr>
              <a:t>Accommodations requirements?</a:t>
            </a:r>
          </a:p>
          <a:p>
            <a:pPr>
              <a:buFont typeface="Arial"/>
              <a:buChar char="•"/>
            </a:pPr>
            <a:r>
              <a:rPr lang="en-US">
                <a:latin typeface="Calibri"/>
                <a:ea typeface="Calibri"/>
                <a:cs typeface="Calibri"/>
              </a:rPr>
              <a:t>Designated accessibility coordinator?</a:t>
            </a:r>
            <a:br>
              <a:rPr lang="en-US"/>
            </a:br>
            <a:endParaRPr lang="en-US"/>
          </a:p>
          <a:p>
            <a:pPr indent="0">
              <a:buNone/>
            </a:pPr>
            <a:endParaRPr lang="en-US" sz="1900">
              <a:latin typeface="Calibri"/>
            </a:endParaRPr>
          </a:p>
        </p:txBody>
      </p:sp>
      <p:sp>
        <p:nvSpPr>
          <p:cNvPr id="8" name="Content Placeholder 3">
            <a:extLst>
              <a:ext uri="{FF2B5EF4-FFF2-40B4-BE49-F238E27FC236}">
                <a16:creationId xmlns:a16="http://schemas.microsoft.com/office/drawing/2014/main" id="{1B13605E-4F83-DB17-92EF-970C91841FC1}"/>
              </a:ext>
            </a:extLst>
          </p:cNvPr>
          <p:cNvSpPr txBox="1">
            <a:spLocks/>
          </p:cNvSpPr>
          <p:nvPr/>
        </p:nvSpPr>
        <p:spPr>
          <a:xfrm>
            <a:off x="6841210" y="1590567"/>
            <a:ext cx="3567195" cy="19878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latin typeface="Calibri"/>
                <a:ea typeface="Calibri"/>
                <a:cs typeface="Calibri"/>
              </a:rPr>
              <a:t>Policies: </a:t>
            </a:r>
            <a:endParaRPr lang="en-US">
              <a:latin typeface="Calibri"/>
            </a:endParaRPr>
          </a:p>
          <a:p>
            <a:pPr>
              <a:buFont typeface="Arial"/>
              <a:buChar char="•"/>
            </a:pPr>
            <a:r>
              <a:rPr lang="en-US">
                <a:latin typeface="Calibri"/>
                <a:ea typeface="Calibri"/>
                <a:cs typeface="Calibri"/>
              </a:rPr>
              <a:t>Written accommodation policy?</a:t>
            </a:r>
          </a:p>
          <a:p>
            <a:pPr>
              <a:buFont typeface="Arial"/>
              <a:buChar char="•"/>
            </a:pPr>
            <a:r>
              <a:rPr lang="en-US">
                <a:latin typeface="Calibri"/>
                <a:ea typeface="Calibri"/>
                <a:cs typeface="Calibri"/>
              </a:rPr>
              <a:t>Service animal policy posted?</a:t>
            </a:r>
          </a:p>
          <a:p>
            <a:pPr>
              <a:buFont typeface="Arial"/>
              <a:buChar char="•"/>
            </a:pPr>
            <a:r>
              <a:rPr lang="en-US">
                <a:latin typeface="Calibri"/>
                <a:ea typeface="Calibri"/>
                <a:cs typeface="Calibri"/>
              </a:rPr>
              <a:t>Flexible membership options?</a:t>
            </a:r>
          </a:p>
          <a:p>
            <a:pPr>
              <a:buFont typeface="Arial"/>
              <a:buChar char="•"/>
            </a:pPr>
            <a:r>
              <a:rPr lang="en-US">
                <a:latin typeface="Calibri"/>
                <a:ea typeface="Calibri"/>
                <a:cs typeface="Calibri"/>
              </a:rPr>
              <a:t>Community input includes people with disabilities?</a:t>
            </a:r>
            <a:br>
              <a:rPr lang="en-US">
                <a:latin typeface="Calibri"/>
              </a:rPr>
            </a:br>
            <a:endParaRPr lang="en-US"/>
          </a:p>
          <a:p>
            <a:pPr indent="0">
              <a:buFont typeface="Arial" panose="020B0604020202020204" pitchFamily="34" charset="0"/>
              <a:buNone/>
            </a:pPr>
            <a:endParaRPr lang="en-US" sz="1900">
              <a:latin typeface="Calibri"/>
            </a:endParaRPr>
          </a:p>
        </p:txBody>
      </p:sp>
      <p:sp>
        <p:nvSpPr>
          <p:cNvPr id="9" name="TextBox 8">
            <a:extLst>
              <a:ext uri="{FF2B5EF4-FFF2-40B4-BE49-F238E27FC236}">
                <a16:creationId xmlns:a16="http://schemas.microsoft.com/office/drawing/2014/main" id="{8966F67E-AD94-2AA2-55FE-A17B1A46886C}"/>
              </a:ext>
            </a:extLst>
          </p:cNvPr>
          <p:cNvSpPr txBox="1"/>
          <p:nvPr/>
        </p:nvSpPr>
        <p:spPr>
          <a:xfrm>
            <a:off x="1369018" y="4345983"/>
            <a:ext cx="8898609"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0" u="none" strike="noStrike" baseline="0">
                <a:solidFill>
                  <a:srgbClr val="3C6280"/>
                </a:solidFill>
                <a:latin typeface="Calibri"/>
                <a:ea typeface="Calibri"/>
                <a:cs typeface="Calibri"/>
              </a:rPr>
              <a:t>From Assessment to Action: </a:t>
            </a:r>
            <a:r>
              <a:rPr sz="2000" b="0" i="0">
                <a:solidFill>
                  <a:srgbClr val="000000"/>
                </a:solidFill>
                <a:latin typeface="Calibri"/>
                <a:ea typeface="Calibri"/>
                <a:cs typeface="Calibri"/>
              </a:rPr>
              <a:t>​</a:t>
            </a:r>
            <a:br>
              <a:rPr sz="2000" b="0" i="0">
                <a:latin typeface="Calibri"/>
                <a:ea typeface="Calibri"/>
                <a:cs typeface="Calibri"/>
              </a:rPr>
            </a:br>
            <a:r>
              <a:rPr lang="en-US" sz="2000" b="0" i="0" u="none" strike="noStrike" baseline="0">
                <a:solidFill>
                  <a:srgbClr val="3C6280"/>
                </a:solidFill>
                <a:latin typeface="Calibri"/>
                <a:ea typeface="Calibri"/>
                <a:cs typeface="Calibri"/>
              </a:rPr>
              <a:t>CHII results prioritize improvements: staff training → adaptive equipment → facility renovations. Data-driven roadmap for truly inclusive recreation spaces.</a:t>
            </a:r>
            <a:endParaRPr lang="en-US" sz="2000"/>
          </a:p>
          <a:p>
            <a:pPr algn="ctr"/>
            <a:endParaRPr lang="en-US"/>
          </a:p>
        </p:txBody>
      </p:sp>
    </p:spTree>
    <p:extLst>
      <p:ext uri="{BB962C8B-B14F-4D97-AF65-F5344CB8AC3E}">
        <p14:creationId xmlns:p14="http://schemas.microsoft.com/office/powerpoint/2010/main" val="3553473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5628-0DE8-F96E-584A-F20352D12F6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05D41A-02C0-17D7-42CA-09F41EB7F84E}"/>
              </a:ext>
            </a:extLst>
          </p:cNvPr>
          <p:cNvSpPr>
            <a:spLocks noGrp="1"/>
          </p:cNvSpPr>
          <p:nvPr>
            <p:ph type="title"/>
          </p:nvPr>
        </p:nvSpPr>
        <p:spPr>
          <a:xfrm>
            <a:off x="838200" y="392381"/>
            <a:ext cx="10515600" cy="1325563"/>
          </a:xfrm>
        </p:spPr>
        <p:txBody>
          <a:bodyPr>
            <a:normAutofit/>
          </a:bodyPr>
          <a:lstStyle/>
          <a:p>
            <a:pPr algn="ctr"/>
            <a:r>
              <a:rPr lang="en-US" sz="4000">
                <a:latin typeface="Open Sans Extrabold"/>
                <a:ea typeface="Open Sans Extrabold"/>
                <a:cs typeface="Open Sans Extrabold"/>
              </a:rPr>
              <a:t>Getting Started with the CHII</a:t>
            </a:r>
            <a:endParaRPr lang="en-US" sz="4000"/>
          </a:p>
        </p:txBody>
      </p:sp>
      <p:sp>
        <p:nvSpPr>
          <p:cNvPr id="4" name="Content Placeholder 3">
            <a:extLst>
              <a:ext uri="{FF2B5EF4-FFF2-40B4-BE49-F238E27FC236}">
                <a16:creationId xmlns:a16="http://schemas.microsoft.com/office/drawing/2014/main" id="{2E47443F-1C13-7E9E-993A-9BE0F36BE756}"/>
              </a:ext>
            </a:extLst>
          </p:cNvPr>
          <p:cNvSpPr>
            <a:spLocks noGrp="1"/>
          </p:cNvSpPr>
          <p:nvPr>
            <p:ph idx="1"/>
          </p:nvPr>
        </p:nvSpPr>
        <p:spPr>
          <a:xfrm>
            <a:off x="424913" y="1593150"/>
            <a:ext cx="9353228" cy="3808897"/>
          </a:xfrm>
        </p:spPr>
        <p:txBody>
          <a:bodyPr vert="horz" lIns="91440" tIns="45720" rIns="91440" bIns="45720" rtlCol="0" anchor="t">
            <a:noAutofit/>
          </a:bodyPr>
          <a:lstStyle/>
          <a:p>
            <a:pPr>
              <a:buNone/>
            </a:pPr>
            <a:r>
              <a:rPr lang="en-US" sz="1600" b="1">
                <a:latin typeface="Calibri"/>
                <a:ea typeface="Open Sans Semibold"/>
                <a:cs typeface="Open Sans Semibold"/>
              </a:rPr>
              <a:t>Key Resources:</a:t>
            </a:r>
            <a:endParaRPr lang="en-US" sz="1600" b="1">
              <a:latin typeface="Calibri"/>
            </a:endParaRPr>
          </a:p>
          <a:p>
            <a:pPr>
              <a:buFont typeface="Arial"/>
              <a:buChar char="•"/>
            </a:pPr>
            <a:r>
              <a:rPr lang="en-US" sz="1600">
                <a:latin typeface="Calibri"/>
                <a:ea typeface="Open Sans Semibold"/>
                <a:cs typeface="Open Sans Semibold"/>
              </a:rPr>
              <a:t>NCHPAD Website: </a:t>
            </a:r>
            <a:r>
              <a:rPr lang="en-US" sz="1600">
                <a:latin typeface="Calibri"/>
                <a:ea typeface="Open Sans Semibold"/>
                <a:cs typeface="Open Sans Semibold"/>
                <a:hlinkClick r:id="rId3"/>
              </a:rPr>
              <a:t>nchpad.org</a:t>
            </a:r>
            <a:r>
              <a:rPr lang="en-US" sz="1600">
                <a:latin typeface="Calibri"/>
                <a:ea typeface="Open Sans Semibold"/>
                <a:cs typeface="Open Sans Semibold"/>
              </a:rPr>
              <a:t>  </a:t>
            </a:r>
            <a:endParaRPr lang="en-US" sz="1600">
              <a:latin typeface="Calibri"/>
            </a:endParaRPr>
          </a:p>
          <a:p>
            <a:pPr>
              <a:buFont typeface="Arial"/>
              <a:buChar char="•"/>
            </a:pPr>
            <a:r>
              <a:rPr lang="en-US" sz="1600">
                <a:latin typeface="Calibri"/>
                <a:ea typeface="Open Sans Semibold"/>
                <a:cs typeface="Open Sans Semibold"/>
              </a:rPr>
              <a:t>CHII Dashboard: </a:t>
            </a:r>
            <a:r>
              <a:rPr lang="en-US" sz="1600">
                <a:latin typeface="Calibri"/>
                <a:ea typeface="Open Sans Semibold"/>
                <a:cs typeface="Open Sans Semibold"/>
                <a:hlinkClick r:id="rId4"/>
              </a:rPr>
              <a:t>inclusion.nchpad.org</a:t>
            </a:r>
            <a:r>
              <a:rPr lang="en-US" sz="1600">
                <a:latin typeface="Calibri"/>
                <a:ea typeface="Open Sans Semibold"/>
                <a:cs typeface="Open Sans Semibold"/>
              </a:rPr>
              <a:t> </a:t>
            </a:r>
            <a:endParaRPr lang="en-US" sz="1600">
              <a:latin typeface="Calibri"/>
            </a:endParaRPr>
          </a:p>
          <a:p>
            <a:pPr>
              <a:buFont typeface="Arial"/>
              <a:buChar char="•"/>
            </a:pPr>
            <a:r>
              <a:rPr lang="en-US" sz="1600">
                <a:latin typeface="Calibri"/>
                <a:ea typeface="Open Sans Semibold"/>
                <a:cs typeface="Open Sans Semibold"/>
              </a:rPr>
              <a:t>Assessment Tools: </a:t>
            </a:r>
            <a:r>
              <a:rPr lang="en-US" sz="1600">
                <a:latin typeface="Calibri"/>
                <a:ea typeface="Open Sans Semibold"/>
                <a:cs typeface="Open Sans Semibold"/>
                <a:hlinkClick r:id="rId5"/>
              </a:rPr>
              <a:t>Available for download with manual and instructions</a:t>
            </a:r>
            <a:r>
              <a:rPr lang="en-US" sz="1600">
                <a:latin typeface="Calibri"/>
                <a:ea typeface="Open Sans Semibold"/>
                <a:cs typeface="Open Sans Semibold"/>
              </a:rPr>
              <a:t> </a:t>
            </a:r>
            <a:endParaRPr lang="en-US" sz="1600">
              <a:latin typeface="Calibri"/>
            </a:endParaRPr>
          </a:p>
          <a:p>
            <a:pPr>
              <a:buFont typeface="Arial"/>
              <a:buChar char="•"/>
            </a:pPr>
            <a:r>
              <a:rPr lang="en-US" sz="1600">
                <a:latin typeface="Calibri"/>
                <a:ea typeface="Open Sans Semibold"/>
                <a:cs typeface="Open Sans Semibold"/>
                <a:hlinkClick r:id="rId6"/>
              </a:rPr>
              <a:t>Training: Available through NCHPAD</a:t>
            </a:r>
            <a:r>
              <a:rPr lang="en-US" sz="1600">
                <a:latin typeface="Calibri"/>
                <a:ea typeface="Open Sans Semibold"/>
                <a:cs typeface="Open Sans Semibold"/>
              </a:rPr>
              <a:t> </a:t>
            </a:r>
            <a:endParaRPr lang="en-US" sz="1600">
              <a:latin typeface="Calibri"/>
            </a:endParaRPr>
          </a:p>
          <a:p>
            <a:pPr marL="0" indent="0">
              <a:buNone/>
            </a:pPr>
            <a:r>
              <a:rPr lang="en-US" sz="1600" b="1">
                <a:latin typeface="Calibri"/>
                <a:ea typeface="Open Sans Semibold"/>
                <a:cs typeface="Open Sans Semibold"/>
              </a:rPr>
              <a:t>Call to Action:</a:t>
            </a:r>
            <a:endParaRPr lang="en-US" sz="1600" b="1">
              <a:latin typeface="Calibri"/>
            </a:endParaRPr>
          </a:p>
          <a:p>
            <a:pPr>
              <a:buFont typeface="Arial"/>
              <a:buChar char="•"/>
            </a:pPr>
            <a:r>
              <a:rPr lang="en-US" sz="1600" b="1">
                <a:latin typeface="Calibri"/>
                <a:ea typeface="Open Sans Semibold"/>
                <a:cs typeface="Open Sans Semibold"/>
              </a:rPr>
              <a:t>Community Coalitions</a:t>
            </a:r>
            <a:r>
              <a:rPr lang="en-US" sz="1600">
                <a:latin typeface="Calibri"/>
                <a:ea typeface="Open Sans Semibold"/>
                <a:cs typeface="Open Sans Semibold"/>
              </a:rPr>
              <a:t>: Consider incorporating CHII into community health assessments </a:t>
            </a:r>
            <a:endParaRPr lang="en-US" sz="1600">
              <a:latin typeface="Calibri"/>
            </a:endParaRPr>
          </a:p>
          <a:p>
            <a:pPr>
              <a:buFont typeface="Arial"/>
              <a:buChar char="•"/>
            </a:pPr>
            <a:r>
              <a:rPr lang="en-US" sz="1600" b="1">
                <a:latin typeface="Calibri"/>
                <a:ea typeface="Open Sans Semibold"/>
                <a:cs typeface="Open Sans Semibold"/>
              </a:rPr>
              <a:t>CHC Programs</a:t>
            </a:r>
            <a:r>
              <a:rPr lang="en-US" sz="1600">
                <a:latin typeface="Calibri"/>
                <a:ea typeface="Open Sans Semibold"/>
                <a:cs typeface="Open Sans Semibold"/>
              </a:rPr>
              <a:t>: Integrate disability inclusion assessment into active living work </a:t>
            </a:r>
            <a:endParaRPr lang="en-US" sz="1600">
              <a:latin typeface="Calibri"/>
            </a:endParaRPr>
          </a:p>
          <a:p>
            <a:pPr>
              <a:buFont typeface="Arial"/>
              <a:buChar char="•"/>
            </a:pPr>
            <a:r>
              <a:rPr lang="en-US" sz="1600" b="1">
                <a:latin typeface="Calibri"/>
                <a:ea typeface="Open Sans Semibold"/>
                <a:cs typeface="Open Sans Semibold"/>
              </a:rPr>
              <a:t>Schools</a:t>
            </a:r>
            <a:r>
              <a:rPr lang="en-US" sz="1600">
                <a:latin typeface="Calibri"/>
                <a:ea typeface="Open Sans Semibold"/>
                <a:cs typeface="Open Sans Semibold"/>
              </a:rPr>
              <a:t>: Use CHII to evaluate athletic facilities and recreation programs </a:t>
            </a:r>
            <a:endParaRPr lang="en-US" sz="1600">
              <a:latin typeface="Calibri"/>
            </a:endParaRPr>
          </a:p>
          <a:p>
            <a:pPr>
              <a:buFont typeface="Arial"/>
              <a:buChar char="•"/>
            </a:pPr>
            <a:r>
              <a:rPr lang="en-US" sz="1600" b="1">
                <a:latin typeface="Calibri"/>
                <a:ea typeface="Open Sans Semibold"/>
                <a:cs typeface="Open Sans Semibold"/>
              </a:rPr>
              <a:t>Advocate</a:t>
            </a:r>
            <a:r>
              <a:rPr lang="en-US" sz="1600">
                <a:latin typeface="Calibri"/>
                <a:ea typeface="Open Sans Semibold"/>
                <a:cs typeface="Open Sans Semibold"/>
              </a:rPr>
              <a:t>s: Use CHII data to support inclusion initiatives </a:t>
            </a:r>
            <a:endParaRPr lang="en-US" sz="1600">
              <a:latin typeface="Calibri"/>
            </a:endParaRPr>
          </a:p>
          <a:p>
            <a:pPr marL="0" indent="0">
              <a:buNone/>
            </a:pPr>
            <a:r>
              <a:rPr lang="en-US" sz="1600" b="1">
                <a:latin typeface="Calibri"/>
                <a:ea typeface="Open Sans Semibold"/>
                <a:cs typeface="Open Sans Semibold"/>
              </a:rPr>
              <a:t>Contact for Ohio Support:</a:t>
            </a:r>
            <a:endParaRPr lang="en-US" sz="1600" b="1">
              <a:latin typeface="Calibri"/>
            </a:endParaRPr>
          </a:p>
          <a:p>
            <a:pPr>
              <a:buFont typeface="Arial"/>
              <a:buChar char="•"/>
            </a:pPr>
            <a:r>
              <a:rPr lang="en-US" sz="1600">
                <a:latin typeface="Calibri"/>
                <a:ea typeface="Open Sans Semibold"/>
                <a:cs typeface="Open Sans Semibold"/>
                <a:hlinkClick r:id="rId7"/>
              </a:rPr>
              <a:t>Ohio Disability and Health Partnership (ODHP)</a:t>
            </a:r>
            <a:r>
              <a:rPr lang="en-US" sz="1600">
                <a:latin typeface="Calibri"/>
                <a:ea typeface="Open Sans Semibold"/>
                <a:cs typeface="Open Sans Semibold"/>
              </a:rPr>
              <a:t> </a:t>
            </a:r>
            <a:endParaRPr lang="en-US" sz="1600">
              <a:latin typeface="Calibri"/>
            </a:endParaRPr>
          </a:p>
          <a:p>
            <a:pPr>
              <a:buFont typeface="Arial"/>
              <a:buChar char="•"/>
            </a:pPr>
            <a:r>
              <a:rPr lang="en-US" sz="1600">
                <a:latin typeface="Calibri"/>
                <a:ea typeface="Open Sans Semibold"/>
                <a:cs typeface="Open Sans Semibold"/>
                <a:hlinkClick r:id="rId3"/>
              </a:rPr>
              <a:t>National Center on Health, Physical Activity and Disability (NCHPAD)</a:t>
            </a:r>
            <a:r>
              <a:rPr lang="en-US" sz="1600">
                <a:latin typeface="Calibri"/>
                <a:ea typeface="Open Sans Semibold"/>
                <a:cs typeface="Open Sans Semibold"/>
              </a:rPr>
              <a:t> </a:t>
            </a:r>
            <a:endParaRPr lang="en-US" sz="1600">
              <a:latin typeface="Calibri"/>
            </a:endParaRPr>
          </a:p>
          <a:p>
            <a:pPr>
              <a:buNone/>
            </a:pPr>
            <a:br>
              <a:rPr lang="en-US"/>
            </a:br>
            <a:endParaRPr lang="en-US"/>
          </a:p>
          <a:p>
            <a:pPr indent="0">
              <a:buNone/>
            </a:pPr>
            <a:endParaRPr lang="en-US" sz="1900">
              <a:latin typeface="Calibri"/>
            </a:endParaRPr>
          </a:p>
        </p:txBody>
      </p:sp>
    </p:spTree>
    <p:extLst>
      <p:ext uri="{BB962C8B-B14F-4D97-AF65-F5344CB8AC3E}">
        <p14:creationId xmlns:p14="http://schemas.microsoft.com/office/powerpoint/2010/main" val="2684958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C0027-AD2F-B57C-4BE6-562243A58E99}"/>
              </a:ext>
            </a:extLst>
          </p:cNvPr>
          <p:cNvSpPr>
            <a:spLocks noGrp="1"/>
          </p:cNvSpPr>
          <p:nvPr>
            <p:ph type="title"/>
          </p:nvPr>
        </p:nvSpPr>
        <p:spPr/>
        <p:txBody>
          <a:bodyPr/>
          <a:lstStyle/>
          <a:p>
            <a:r>
              <a:rPr lang="en-US"/>
              <a:t>Disability = valued teammate</a:t>
            </a:r>
          </a:p>
        </p:txBody>
      </p:sp>
      <p:pic>
        <p:nvPicPr>
          <p:cNvPr id="6" name="Content Placeholder 5" descr="Children without and without disabilities practice basketball drills together at the Athens Community Center">
            <a:extLst>
              <a:ext uri="{FF2B5EF4-FFF2-40B4-BE49-F238E27FC236}">
                <a16:creationId xmlns:a16="http://schemas.microsoft.com/office/drawing/2014/main" id="{EBC7A233-3166-B27A-F91C-406AEAC994B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8709" t="21640" b="31631"/>
          <a:stretch>
            <a:fillRect/>
          </a:stretch>
        </p:blipFill>
        <p:spPr bwMode="auto">
          <a:xfrm>
            <a:off x="1848853" y="1799390"/>
            <a:ext cx="8494294" cy="41758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3B072EC-BFF2-352D-3945-C203921A0C76}"/>
              </a:ext>
            </a:extLst>
          </p:cNvPr>
          <p:cNvSpPr txBox="1"/>
          <p:nvPr/>
        </p:nvSpPr>
        <p:spPr>
          <a:xfrm>
            <a:off x="4147678" y="6308209"/>
            <a:ext cx="3896644" cy="369332"/>
          </a:xfrm>
          <a:prstGeom prst="rect">
            <a:avLst/>
          </a:prstGeom>
          <a:noFill/>
        </p:spPr>
        <p:txBody>
          <a:bodyPr wrap="none" rtlCol="0">
            <a:spAutoFit/>
          </a:bodyPr>
          <a:lstStyle/>
          <a:p>
            <a:r>
              <a:rPr lang="en-US"/>
              <a:t>Athens County Inclusive Sports Sampler</a:t>
            </a:r>
          </a:p>
        </p:txBody>
      </p:sp>
    </p:spTree>
    <p:extLst>
      <p:ext uri="{BB962C8B-B14F-4D97-AF65-F5344CB8AC3E}">
        <p14:creationId xmlns:p14="http://schemas.microsoft.com/office/powerpoint/2010/main" val="2355211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D14A3C-1A6F-9227-9568-3C88653DBC4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Q&amp;A</a:t>
            </a:r>
          </a:p>
        </p:txBody>
      </p:sp>
    </p:spTree>
    <p:extLst>
      <p:ext uri="{BB962C8B-B14F-4D97-AF65-F5344CB8AC3E}">
        <p14:creationId xmlns:p14="http://schemas.microsoft.com/office/powerpoint/2010/main" val="2981965110"/>
      </p:ext>
    </p:extLst>
  </p:cSld>
  <p:clrMapOvr>
    <a:masterClrMapping/>
  </p:clrMapOvr>
</p:sld>
</file>

<file path=ppt/theme/theme1.xml><?xml version="1.0" encoding="utf-8"?>
<a:theme xmlns:a="http://schemas.openxmlformats.org/drawingml/2006/main" name="Office Theme">
  <a:themeElements>
    <a:clrScheme name="Inclusive Sports">
      <a:dk1>
        <a:sysClr val="windowText" lastClr="000000"/>
      </a:dk1>
      <a:lt1>
        <a:sysClr val="window" lastClr="FFFFFF"/>
      </a:lt1>
      <a:dk2>
        <a:srgbClr val="44546A"/>
      </a:dk2>
      <a:lt2>
        <a:srgbClr val="E7E6E6"/>
      </a:lt2>
      <a:accent1>
        <a:srgbClr val="7D3443"/>
      </a:accent1>
      <a:accent2>
        <a:srgbClr val="975D69"/>
      </a:accent2>
      <a:accent3>
        <a:srgbClr val="3C6280"/>
      </a:accent3>
      <a:accent4>
        <a:srgbClr val="243B4D"/>
      </a:accent4>
      <a:accent5>
        <a:srgbClr val="939799"/>
      </a:accent5>
      <a:accent6>
        <a:srgbClr val="1919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3b7dd9-bbf5-427a-bc89-24bc5b1981ba">
      <Terms xmlns="http://schemas.microsoft.com/office/infopath/2007/PartnerControls"/>
    </lcf76f155ced4ddcb4097134ff3c332f>
    <TaxCatchAll xmlns="e3aabd22-7a30-4f0b-bcce-5fee61e64f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B924E43EAD1BF4DBF5985951EB9988C" ma:contentTypeVersion="17" ma:contentTypeDescription="Create a new document." ma:contentTypeScope="" ma:versionID="13670d3416f98f1454564b5ee2c87dc2">
  <xsd:schema xmlns:xsd="http://www.w3.org/2001/XMLSchema" xmlns:xs="http://www.w3.org/2001/XMLSchema" xmlns:p="http://schemas.microsoft.com/office/2006/metadata/properties" xmlns:ns2="4d3b7dd9-bbf5-427a-bc89-24bc5b1981ba" xmlns:ns3="e3aabd22-7a30-4f0b-bcce-5fee61e64fac" targetNamespace="http://schemas.microsoft.com/office/2006/metadata/properties" ma:root="true" ma:fieldsID="a7c2c514270ec2bc92889e7ff7e301ab" ns2:_="" ns3:_="">
    <xsd:import namespace="4d3b7dd9-bbf5-427a-bc89-24bc5b1981ba"/>
    <xsd:import namespace="e3aabd22-7a30-4f0b-bcce-5fee61e64fa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3b7dd9-bbf5-427a-bc89-24bc5b198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abd22-7a30-4f0b-bcce-5fee61e64fa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c85e326-3506-4ecf-959a-2e9c21c49675}" ma:internalName="TaxCatchAll" ma:showField="CatchAllData" ma:web="e3aabd22-7a30-4f0b-bcce-5fee61e64fa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ECBCD3-9128-4E36-A2C3-4628FE26D8CF}">
  <ds:schemaRefs>
    <ds:schemaRef ds:uri="http://schemas.microsoft.com/sharepoint/v3/contenttype/forms"/>
  </ds:schemaRefs>
</ds:datastoreItem>
</file>

<file path=customXml/itemProps2.xml><?xml version="1.0" encoding="utf-8"?>
<ds:datastoreItem xmlns:ds="http://schemas.openxmlformats.org/officeDocument/2006/customXml" ds:itemID="{7296A2AB-74BA-47C6-B7ED-C50D6E5C6331}">
  <ds:schemaRefs>
    <ds:schemaRef ds:uri="4d3b7dd9-bbf5-427a-bc89-24bc5b1981ba"/>
    <ds:schemaRef ds:uri="e3aabd22-7a30-4f0b-bcce-5fee61e64f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3026ABD-EB94-4907-B677-8ACF62F48D3F}">
  <ds:schemaRefs>
    <ds:schemaRef ds:uri="4d3b7dd9-bbf5-427a-bc89-24bc5b1981ba"/>
    <ds:schemaRef ds:uri="e3aabd22-7a30-4f0b-bcce-5fee61e64f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db864bc-821c-4dd3-a9c9-5002b5129ec6}" enabled="1" method="Standard" siteId="{0b95a125-791c-4f0a-9f9e-99e363117506}" removed="0"/>
</clbl:labelList>
</file>

<file path=docProps/app.xml><?xml version="1.0" encoding="utf-8"?>
<Properties xmlns="http://schemas.openxmlformats.org/officeDocument/2006/extended-properties" xmlns:vt="http://schemas.openxmlformats.org/officeDocument/2006/docPropsVTypes">
  <Template>Ion</Template>
  <TotalTime>0</TotalTime>
  <Words>1686</Words>
  <Application>Microsoft Office PowerPoint</Application>
  <PresentationFormat>Widescreen</PresentationFormat>
  <Paragraphs>271</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Courier New</vt:lpstr>
      <vt:lpstr>Open Sans Extrabold</vt:lpstr>
      <vt:lpstr>Open Sans Semibold</vt:lpstr>
      <vt:lpstr>Segoe UI</vt:lpstr>
      <vt:lpstr>Office Theme</vt:lpstr>
      <vt:lpstr> Ohio Inclusive Sports Project Training Options</vt:lpstr>
      <vt:lpstr>Share with Us in the Chat!</vt:lpstr>
      <vt:lpstr>When you consider the words disability or disabled what images, thoughts, or phrases immediately come to mind?</vt:lpstr>
      <vt:lpstr>For most, the image is not an athlete</vt:lpstr>
      <vt:lpstr>Webinar Agenda</vt:lpstr>
      <vt:lpstr>Funding Acknowledgements</vt:lpstr>
      <vt:lpstr>Inclusive Sports Project Overview</vt:lpstr>
      <vt:lpstr>Project Goal</vt:lpstr>
      <vt:lpstr>Project Overview</vt:lpstr>
      <vt:lpstr>Why Inclusion Matters</vt:lpstr>
      <vt:lpstr>Physical Health Benefits </vt:lpstr>
      <vt:lpstr>Mental and Emotional Health Benefits </vt:lpstr>
      <vt:lpstr>Building Community and Belonging </vt:lpstr>
      <vt:lpstr>The Cost of NOT Including </vt:lpstr>
      <vt:lpstr>Years 1 and 2 summary</vt:lpstr>
      <vt:lpstr>Why did we do a needs assessment?</vt:lpstr>
      <vt:lpstr>How did we collect information?</vt:lpstr>
      <vt:lpstr>What did we learn?</vt:lpstr>
      <vt:lpstr>Barriers and Facilitators</vt:lpstr>
      <vt:lpstr>What else did we learn?</vt:lpstr>
      <vt:lpstr>Year 3 Pilot Training</vt:lpstr>
      <vt:lpstr>Ohio Inclusive Sports Advisory Committee</vt:lpstr>
      <vt:lpstr>Training Overview</vt:lpstr>
      <vt:lpstr>Pilot Program</vt:lpstr>
      <vt:lpstr>Athens County Inclusive Sports Sampler</vt:lpstr>
      <vt:lpstr>Inclusive Coaching Online Training</vt:lpstr>
      <vt:lpstr>In-Person Inclusive Sports Training</vt:lpstr>
      <vt:lpstr>Online Training Demo</vt:lpstr>
      <vt:lpstr>Years 3 and 4 next steps</vt:lpstr>
      <vt:lpstr>Online Training:  Inclusive Sports Coaching for K - 12</vt:lpstr>
      <vt:lpstr>In-Person Skills Training &amp; TA Calls</vt:lpstr>
      <vt:lpstr>Community Health Inclusion Index (CHII)  Pronounced "CHEE"</vt:lpstr>
      <vt:lpstr>Using CHII to Evaluate Recreation Center Inclusion</vt:lpstr>
      <vt:lpstr>Beyond Physical Access - Evaluating Inclusion Culture</vt:lpstr>
      <vt:lpstr>Getting Started with the CHII</vt:lpstr>
      <vt:lpstr>Disability = valued teammate</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Sports</dc:title>
  <dc:creator>Mack, Hannah</dc:creator>
  <cp:lastModifiedBy>Whalen Smith, Cara</cp:lastModifiedBy>
  <cp:revision>3</cp:revision>
  <dcterms:created xsi:type="dcterms:W3CDTF">2024-03-27T15:09:32Z</dcterms:created>
  <dcterms:modified xsi:type="dcterms:W3CDTF">2026-09-23T18:03:40Z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0x0101000B924E43EAD1BF4DBF5985951EB9988C</vt:lpwstr>
  </property>
  <property fmtid="{D5CDD505-2E9C-101B-9397-08002B2CF9AE}" pid="3" name="MediaServiceImageTags">
    <vt:lpwstr/>
  </property>
</Properties>
</file>