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0"/>
  </p:notesMasterIdLst>
  <p:handoutMasterIdLst>
    <p:handoutMasterId r:id="rId21"/>
  </p:handoutMasterIdLst>
  <p:sldIdLst>
    <p:sldId id="256" r:id="rId5"/>
    <p:sldId id="258" r:id="rId6"/>
    <p:sldId id="257" r:id="rId7"/>
    <p:sldId id="262" r:id="rId8"/>
    <p:sldId id="263" r:id="rId9"/>
    <p:sldId id="259" r:id="rId10"/>
    <p:sldId id="312" r:id="rId11"/>
    <p:sldId id="375" r:id="rId12"/>
    <p:sldId id="390" r:id="rId13"/>
    <p:sldId id="414" r:id="rId14"/>
    <p:sldId id="415" r:id="rId15"/>
    <p:sldId id="296" r:id="rId16"/>
    <p:sldId id="396" r:id="rId17"/>
    <p:sldId id="416" r:id="rId18"/>
    <p:sldId id="417"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39799"/>
    <a:srgbClr val="243B4D"/>
    <a:srgbClr val="975D69"/>
    <a:srgbClr val="7D7F7C"/>
    <a:srgbClr val="191919"/>
    <a:srgbClr val="7D3443"/>
    <a:srgbClr val="FFFFFF"/>
    <a:srgbClr val="3C628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E78B209-5FC2-4591-B657-851495A78FEC}" v="57" dt="2024-08-03T18:08:29.38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9" autoAdjust="0"/>
    <p:restoredTop sz="58519" autoAdjust="0"/>
  </p:normalViewPr>
  <p:slideViewPr>
    <p:cSldViewPr snapToGrid="0">
      <p:cViewPr varScale="1">
        <p:scale>
          <a:sx n="66" d="100"/>
          <a:sy n="66" d="100"/>
        </p:scale>
        <p:origin x="2310" y="78"/>
      </p:cViewPr>
      <p:guideLst/>
    </p:cSldViewPr>
  </p:slideViewPr>
  <p:outlineViewPr>
    <p:cViewPr>
      <p:scale>
        <a:sx n="33" d="100"/>
        <a:sy n="33" d="100"/>
      </p:scale>
      <p:origin x="0" y="-3474"/>
    </p:cViewPr>
  </p:outlineViewPr>
  <p:notesTextViewPr>
    <p:cViewPr>
      <p:scale>
        <a:sx n="1" d="1"/>
        <a:sy n="1" d="1"/>
      </p:scale>
      <p:origin x="0" y="0"/>
    </p:cViewPr>
  </p:notesTextViewPr>
  <p:notesViewPr>
    <p:cSldViewPr snapToGrid="0">
      <p:cViewPr varScale="1">
        <p:scale>
          <a:sx n="62" d="100"/>
          <a:sy n="62" d="100"/>
        </p:scale>
        <p:origin x="3139" y="7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r>
              <a:rPr lang="en-US" dirty="0">
                <a:solidFill>
                  <a:schemeClr val="tx1"/>
                </a:solidFill>
              </a:rPr>
              <a:t>The estimated percentage of Ohio children, grouped by age among those children with a disability ages 0 to 17. OMAS Series: 2021</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0-5 Years</c:v>
                </c:pt>
              </c:strCache>
            </c:strRef>
          </c:tx>
          <c:spPr>
            <a:solidFill>
              <a:schemeClr val="accent1"/>
            </a:solidFill>
            <a:ln>
              <a:noFill/>
            </a:ln>
            <a:effectLst/>
          </c:spPr>
          <c:invertIfNegative val="0"/>
          <c:cat>
            <c:strRef>
              <c:f>Sheet1!$A$2</c:f>
              <c:strCache>
                <c:ptCount val="1"/>
                <c:pt idx="0">
                  <c:v>Category 1</c:v>
                </c:pt>
              </c:strCache>
            </c:strRef>
          </c:cat>
          <c:val>
            <c:numRef>
              <c:f>Sheet1!$B$2</c:f>
              <c:numCache>
                <c:formatCode>General</c:formatCode>
                <c:ptCount val="1"/>
                <c:pt idx="0">
                  <c:v>18</c:v>
                </c:pt>
              </c:numCache>
            </c:numRef>
          </c:val>
          <c:extLst>
            <c:ext xmlns:c16="http://schemas.microsoft.com/office/drawing/2014/chart" uri="{C3380CC4-5D6E-409C-BE32-E72D297353CC}">
              <c16:uniqueId val="{00000000-5166-4BF5-8BCF-17928219C504}"/>
            </c:ext>
          </c:extLst>
        </c:ser>
        <c:ser>
          <c:idx val="1"/>
          <c:order val="1"/>
          <c:tx>
            <c:strRef>
              <c:f>Sheet1!$C$1</c:f>
              <c:strCache>
                <c:ptCount val="1"/>
                <c:pt idx="0">
                  <c:v>6-11 Years</c:v>
                </c:pt>
              </c:strCache>
            </c:strRef>
          </c:tx>
          <c:spPr>
            <a:solidFill>
              <a:schemeClr val="accent2"/>
            </a:solidFill>
            <a:ln>
              <a:noFill/>
            </a:ln>
            <a:effectLst/>
          </c:spPr>
          <c:invertIfNegative val="0"/>
          <c:cat>
            <c:strRef>
              <c:f>Sheet1!$A$2</c:f>
              <c:strCache>
                <c:ptCount val="1"/>
                <c:pt idx="0">
                  <c:v>Category 1</c:v>
                </c:pt>
              </c:strCache>
            </c:strRef>
          </c:cat>
          <c:val>
            <c:numRef>
              <c:f>Sheet1!$C$2</c:f>
              <c:numCache>
                <c:formatCode>General</c:formatCode>
                <c:ptCount val="1"/>
                <c:pt idx="0">
                  <c:v>37.5</c:v>
                </c:pt>
              </c:numCache>
            </c:numRef>
          </c:val>
          <c:extLst>
            <c:ext xmlns:c16="http://schemas.microsoft.com/office/drawing/2014/chart" uri="{C3380CC4-5D6E-409C-BE32-E72D297353CC}">
              <c16:uniqueId val="{00000001-5166-4BF5-8BCF-17928219C504}"/>
            </c:ext>
          </c:extLst>
        </c:ser>
        <c:ser>
          <c:idx val="2"/>
          <c:order val="2"/>
          <c:tx>
            <c:strRef>
              <c:f>Sheet1!$D$1</c:f>
              <c:strCache>
                <c:ptCount val="1"/>
                <c:pt idx="0">
                  <c:v>12-17 Years</c:v>
                </c:pt>
              </c:strCache>
            </c:strRef>
          </c:tx>
          <c:spPr>
            <a:solidFill>
              <a:schemeClr val="accent3"/>
            </a:solidFill>
            <a:ln>
              <a:noFill/>
            </a:ln>
            <a:effectLst/>
          </c:spPr>
          <c:invertIfNegative val="0"/>
          <c:cat>
            <c:strRef>
              <c:f>Sheet1!$A$2</c:f>
              <c:strCache>
                <c:ptCount val="1"/>
                <c:pt idx="0">
                  <c:v>Category 1</c:v>
                </c:pt>
              </c:strCache>
            </c:strRef>
          </c:cat>
          <c:val>
            <c:numRef>
              <c:f>Sheet1!$D$2</c:f>
              <c:numCache>
                <c:formatCode>General</c:formatCode>
                <c:ptCount val="1"/>
                <c:pt idx="0">
                  <c:v>44.5</c:v>
                </c:pt>
              </c:numCache>
            </c:numRef>
          </c:val>
          <c:extLst>
            <c:ext xmlns:c16="http://schemas.microsoft.com/office/drawing/2014/chart" uri="{C3380CC4-5D6E-409C-BE32-E72D297353CC}">
              <c16:uniqueId val="{00000004-5166-4BF5-8BCF-17928219C504}"/>
            </c:ext>
          </c:extLst>
        </c:ser>
        <c:dLbls>
          <c:showLegendKey val="0"/>
          <c:showVal val="0"/>
          <c:showCatName val="0"/>
          <c:showSerName val="0"/>
          <c:showPercent val="0"/>
          <c:showBubbleSize val="0"/>
        </c:dLbls>
        <c:gapWidth val="219"/>
        <c:overlap val="-27"/>
        <c:axId val="902134472"/>
        <c:axId val="902131232"/>
      </c:barChart>
      <c:catAx>
        <c:axId val="902134472"/>
        <c:scaling>
          <c:orientation val="minMax"/>
        </c:scaling>
        <c:delete val="1"/>
        <c:axPos val="b"/>
        <c:numFmt formatCode="General" sourceLinked="1"/>
        <c:majorTickMark val="none"/>
        <c:minorTickMark val="none"/>
        <c:tickLblPos val="nextTo"/>
        <c:crossAx val="902131232"/>
        <c:crosses val="autoZero"/>
        <c:auto val="1"/>
        <c:lblAlgn val="ctr"/>
        <c:lblOffset val="100"/>
        <c:noMultiLvlLbl val="0"/>
      </c:catAx>
      <c:valAx>
        <c:axId val="902131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902134472"/>
        <c:crosses val="autoZero"/>
        <c:crossBetween val="between"/>
      </c:valAx>
      <c:spPr>
        <a:noFill/>
        <a:ln>
          <a:noFill/>
        </a:ln>
        <a:effectLst/>
      </c:spPr>
    </c:plotArea>
    <c:legend>
      <c:legendPos val="b"/>
      <c:layout>
        <c:manualLayout>
          <c:xMode val="edge"/>
          <c:yMode val="edge"/>
          <c:x val="0.20486724485526267"/>
          <c:y val="0.92276122884501277"/>
          <c:w val="0.61683555859865347"/>
          <c:h val="5.9726916180724184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4991419-6A14-4568-9B71-0E3866B37935}" type="doc">
      <dgm:prSet loTypeId="urn:microsoft.com/office/officeart/2005/8/layout/default" loCatId="list" qsTypeId="urn:microsoft.com/office/officeart/2005/8/quickstyle/simple5" qsCatId="simple" csTypeId="urn:microsoft.com/office/officeart/2005/8/colors/accent1_2" csCatId="accent1"/>
      <dgm:spPr/>
      <dgm:t>
        <a:bodyPr/>
        <a:lstStyle/>
        <a:p>
          <a:endParaRPr lang="en-US"/>
        </a:p>
      </dgm:t>
    </dgm:pt>
    <dgm:pt modelId="{56491CF1-A5AA-499E-B566-EB1D9FEFA4E8}">
      <dgm:prSet/>
      <dgm:spPr/>
      <dgm:t>
        <a:bodyPr/>
        <a:lstStyle/>
        <a:p>
          <a:r>
            <a:rPr lang="en-US" dirty="0"/>
            <a:t>Physical/</a:t>
          </a:r>
          <a:r>
            <a:rPr lang="en-US" dirty="0">
              <a:latin typeface="Calibri"/>
            </a:rPr>
            <a:t>Mobility</a:t>
          </a:r>
          <a:endParaRPr lang="en-US" dirty="0"/>
        </a:p>
      </dgm:t>
    </dgm:pt>
    <dgm:pt modelId="{B2A14B64-EBA3-408F-8624-3E8F9B049AAA}" type="parTrans" cxnId="{3D16457F-2D36-4D43-98B7-5CDDA0594F54}">
      <dgm:prSet/>
      <dgm:spPr/>
      <dgm:t>
        <a:bodyPr/>
        <a:lstStyle/>
        <a:p>
          <a:endParaRPr lang="en-US"/>
        </a:p>
      </dgm:t>
    </dgm:pt>
    <dgm:pt modelId="{00223067-6655-4F1A-B588-CBEE0E2555B0}" type="sibTrans" cxnId="{3D16457F-2D36-4D43-98B7-5CDDA0594F54}">
      <dgm:prSet/>
      <dgm:spPr/>
      <dgm:t>
        <a:bodyPr/>
        <a:lstStyle/>
        <a:p>
          <a:endParaRPr lang="en-US"/>
        </a:p>
      </dgm:t>
    </dgm:pt>
    <dgm:pt modelId="{7A30EF7C-F4D7-47BF-8F2C-FCC032E7FDCB}">
      <dgm:prSet/>
      <dgm:spPr/>
      <dgm:t>
        <a:bodyPr/>
        <a:lstStyle/>
        <a:p>
          <a:r>
            <a:rPr lang="en-US" dirty="0"/>
            <a:t>Intellectual</a:t>
          </a:r>
        </a:p>
      </dgm:t>
    </dgm:pt>
    <dgm:pt modelId="{9C032EE7-CF56-4969-BA7C-5F2D335500CA}" type="parTrans" cxnId="{46BC56DD-9055-496A-9638-168602E84EDA}">
      <dgm:prSet/>
      <dgm:spPr/>
      <dgm:t>
        <a:bodyPr/>
        <a:lstStyle/>
        <a:p>
          <a:endParaRPr lang="en-US"/>
        </a:p>
      </dgm:t>
    </dgm:pt>
    <dgm:pt modelId="{6370FBB3-5BAE-423C-887E-4329A0F3443F}" type="sibTrans" cxnId="{46BC56DD-9055-496A-9638-168602E84EDA}">
      <dgm:prSet/>
      <dgm:spPr/>
      <dgm:t>
        <a:bodyPr/>
        <a:lstStyle/>
        <a:p>
          <a:endParaRPr lang="en-US"/>
        </a:p>
      </dgm:t>
    </dgm:pt>
    <dgm:pt modelId="{FE2F6A30-2B33-4AA3-8660-D74AF00F1B46}">
      <dgm:prSet/>
      <dgm:spPr/>
      <dgm:t>
        <a:bodyPr/>
        <a:lstStyle/>
        <a:p>
          <a:r>
            <a:rPr lang="en-US" dirty="0"/>
            <a:t>Developmental</a:t>
          </a:r>
        </a:p>
      </dgm:t>
    </dgm:pt>
    <dgm:pt modelId="{9180A462-CFDC-42DD-9BE9-BFA9BF5D84D0}" type="parTrans" cxnId="{8906F2B7-F4AF-4ABF-AE86-7E13AEE4198F}">
      <dgm:prSet/>
      <dgm:spPr/>
      <dgm:t>
        <a:bodyPr/>
        <a:lstStyle/>
        <a:p>
          <a:endParaRPr lang="en-US"/>
        </a:p>
      </dgm:t>
    </dgm:pt>
    <dgm:pt modelId="{58CF11C1-7089-4889-A924-ACFF12D63B29}" type="sibTrans" cxnId="{8906F2B7-F4AF-4ABF-AE86-7E13AEE4198F}">
      <dgm:prSet/>
      <dgm:spPr/>
      <dgm:t>
        <a:bodyPr/>
        <a:lstStyle/>
        <a:p>
          <a:endParaRPr lang="en-US"/>
        </a:p>
      </dgm:t>
    </dgm:pt>
    <dgm:pt modelId="{2C8FA11D-65AA-421F-BC58-083BBD03B049}">
      <dgm:prSet/>
      <dgm:spPr/>
      <dgm:t>
        <a:bodyPr/>
        <a:lstStyle/>
        <a:p>
          <a:r>
            <a:rPr lang="en-US" dirty="0"/>
            <a:t>Mental/</a:t>
          </a:r>
          <a:r>
            <a:rPr lang="en-US" dirty="0">
              <a:latin typeface="Calibri"/>
            </a:rPr>
            <a:t>Behavioral</a:t>
          </a:r>
          <a:r>
            <a:rPr lang="en-US" dirty="0"/>
            <a:t> </a:t>
          </a:r>
          <a:r>
            <a:rPr lang="en-US" dirty="0">
              <a:latin typeface="Calibri"/>
            </a:rPr>
            <a:t>Health</a:t>
          </a:r>
          <a:endParaRPr lang="en-US" dirty="0"/>
        </a:p>
      </dgm:t>
    </dgm:pt>
    <dgm:pt modelId="{BC311CF4-7090-4FA6-BCE4-D7F20088A168}" type="parTrans" cxnId="{D39E4D5A-E5A8-4300-A142-AF8C45C25A4A}">
      <dgm:prSet/>
      <dgm:spPr/>
      <dgm:t>
        <a:bodyPr/>
        <a:lstStyle/>
        <a:p>
          <a:endParaRPr lang="en-US"/>
        </a:p>
      </dgm:t>
    </dgm:pt>
    <dgm:pt modelId="{A2F363C6-B994-410E-81D8-9996C48F6C92}" type="sibTrans" cxnId="{D39E4D5A-E5A8-4300-A142-AF8C45C25A4A}">
      <dgm:prSet/>
      <dgm:spPr/>
      <dgm:t>
        <a:bodyPr/>
        <a:lstStyle/>
        <a:p>
          <a:endParaRPr lang="en-US"/>
        </a:p>
      </dgm:t>
    </dgm:pt>
    <dgm:pt modelId="{5A3566BB-B06B-45B4-BED5-133F0D4A9296}">
      <dgm:prSet/>
      <dgm:spPr/>
      <dgm:t>
        <a:bodyPr/>
        <a:lstStyle/>
        <a:p>
          <a:r>
            <a:rPr lang="en-US" dirty="0"/>
            <a:t>Sensory</a:t>
          </a:r>
        </a:p>
      </dgm:t>
    </dgm:pt>
    <dgm:pt modelId="{E635DFA0-C0D9-477B-BD3E-5DC00E19D61A}" type="parTrans" cxnId="{587C3C8F-1276-4C9E-B97C-0038F621829C}">
      <dgm:prSet/>
      <dgm:spPr/>
      <dgm:t>
        <a:bodyPr/>
        <a:lstStyle/>
        <a:p>
          <a:endParaRPr lang="en-US"/>
        </a:p>
      </dgm:t>
    </dgm:pt>
    <dgm:pt modelId="{5FD5800F-6163-4167-82F0-39773B078A0C}" type="sibTrans" cxnId="{587C3C8F-1276-4C9E-B97C-0038F621829C}">
      <dgm:prSet/>
      <dgm:spPr/>
      <dgm:t>
        <a:bodyPr/>
        <a:lstStyle/>
        <a:p>
          <a:endParaRPr lang="en-US"/>
        </a:p>
      </dgm:t>
    </dgm:pt>
    <dgm:pt modelId="{E2AA315A-860A-4CDF-81DE-7830BF9BB9B7}" type="pres">
      <dgm:prSet presAssocID="{24991419-6A14-4568-9B71-0E3866B37935}" presName="diagram" presStyleCnt="0">
        <dgm:presLayoutVars>
          <dgm:dir/>
          <dgm:resizeHandles val="exact"/>
        </dgm:presLayoutVars>
      </dgm:prSet>
      <dgm:spPr/>
    </dgm:pt>
    <dgm:pt modelId="{61DCDFB1-9431-4FFF-B82B-4D6504575BBF}" type="pres">
      <dgm:prSet presAssocID="{56491CF1-A5AA-499E-B566-EB1D9FEFA4E8}" presName="node" presStyleLbl="node1" presStyleIdx="0" presStyleCnt="5">
        <dgm:presLayoutVars>
          <dgm:bulletEnabled val="1"/>
        </dgm:presLayoutVars>
      </dgm:prSet>
      <dgm:spPr/>
    </dgm:pt>
    <dgm:pt modelId="{A5FC9521-E208-486A-8CB1-8A1DB0D09C45}" type="pres">
      <dgm:prSet presAssocID="{00223067-6655-4F1A-B588-CBEE0E2555B0}" presName="sibTrans" presStyleCnt="0"/>
      <dgm:spPr/>
    </dgm:pt>
    <dgm:pt modelId="{53581AED-3EA6-49C9-9A2E-8DD5A3601FC8}" type="pres">
      <dgm:prSet presAssocID="{7A30EF7C-F4D7-47BF-8F2C-FCC032E7FDCB}" presName="node" presStyleLbl="node1" presStyleIdx="1" presStyleCnt="5">
        <dgm:presLayoutVars>
          <dgm:bulletEnabled val="1"/>
        </dgm:presLayoutVars>
      </dgm:prSet>
      <dgm:spPr/>
    </dgm:pt>
    <dgm:pt modelId="{F5669FEB-F692-447F-B80D-5F8B4C09E9D4}" type="pres">
      <dgm:prSet presAssocID="{6370FBB3-5BAE-423C-887E-4329A0F3443F}" presName="sibTrans" presStyleCnt="0"/>
      <dgm:spPr/>
    </dgm:pt>
    <dgm:pt modelId="{E7FFF5BB-65ED-459A-A9BE-1FCAB0F45DAE}" type="pres">
      <dgm:prSet presAssocID="{FE2F6A30-2B33-4AA3-8660-D74AF00F1B46}" presName="node" presStyleLbl="node1" presStyleIdx="2" presStyleCnt="5">
        <dgm:presLayoutVars>
          <dgm:bulletEnabled val="1"/>
        </dgm:presLayoutVars>
      </dgm:prSet>
      <dgm:spPr/>
    </dgm:pt>
    <dgm:pt modelId="{5F25097E-546F-43A1-9730-457D6844ED0C}" type="pres">
      <dgm:prSet presAssocID="{58CF11C1-7089-4889-A924-ACFF12D63B29}" presName="sibTrans" presStyleCnt="0"/>
      <dgm:spPr/>
    </dgm:pt>
    <dgm:pt modelId="{87EC9F6F-8974-493A-BBC1-0BA5A070EF2F}" type="pres">
      <dgm:prSet presAssocID="{2C8FA11D-65AA-421F-BC58-083BBD03B049}" presName="node" presStyleLbl="node1" presStyleIdx="3" presStyleCnt="5">
        <dgm:presLayoutVars>
          <dgm:bulletEnabled val="1"/>
        </dgm:presLayoutVars>
      </dgm:prSet>
      <dgm:spPr/>
    </dgm:pt>
    <dgm:pt modelId="{B82E4F57-7D14-4093-9CA8-43AD00CD409A}" type="pres">
      <dgm:prSet presAssocID="{A2F363C6-B994-410E-81D8-9996C48F6C92}" presName="sibTrans" presStyleCnt="0"/>
      <dgm:spPr/>
    </dgm:pt>
    <dgm:pt modelId="{07244F05-A7BA-4B5F-A5CF-717C94E3C308}" type="pres">
      <dgm:prSet presAssocID="{5A3566BB-B06B-45B4-BED5-133F0D4A9296}" presName="node" presStyleLbl="node1" presStyleIdx="4" presStyleCnt="5">
        <dgm:presLayoutVars>
          <dgm:bulletEnabled val="1"/>
        </dgm:presLayoutVars>
      </dgm:prSet>
      <dgm:spPr/>
    </dgm:pt>
  </dgm:ptLst>
  <dgm:cxnLst>
    <dgm:cxn modelId="{14F3D51E-E937-4B73-AD93-663D351817F0}" type="presOf" srcId="{56491CF1-A5AA-499E-B566-EB1D9FEFA4E8}" destId="{61DCDFB1-9431-4FFF-B82B-4D6504575BBF}" srcOrd="0" destOrd="0" presId="urn:microsoft.com/office/officeart/2005/8/layout/default"/>
    <dgm:cxn modelId="{D39E4D5A-E5A8-4300-A142-AF8C45C25A4A}" srcId="{24991419-6A14-4568-9B71-0E3866B37935}" destId="{2C8FA11D-65AA-421F-BC58-083BBD03B049}" srcOrd="3" destOrd="0" parTransId="{BC311CF4-7090-4FA6-BCE4-D7F20088A168}" sibTransId="{A2F363C6-B994-410E-81D8-9996C48F6C92}"/>
    <dgm:cxn modelId="{3D16457F-2D36-4D43-98B7-5CDDA0594F54}" srcId="{24991419-6A14-4568-9B71-0E3866B37935}" destId="{56491CF1-A5AA-499E-B566-EB1D9FEFA4E8}" srcOrd="0" destOrd="0" parTransId="{B2A14B64-EBA3-408F-8624-3E8F9B049AAA}" sibTransId="{00223067-6655-4F1A-B588-CBEE0E2555B0}"/>
    <dgm:cxn modelId="{6FEB2984-A667-4033-B886-32EBF750E4FC}" type="presOf" srcId="{24991419-6A14-4568-9B71-0E3866B37935}" destId="{E2AA315A-860A-4CDF-81DE-7830BF9BB9B7}" srcOrd="0" destOrd="0" presId="urn:microsoft.com/office/officeart/2005/8/layout/default"/>
    <dgm:cxn modelId="{587C3C8F-1276-4C9E-B97C-0038F621829C}" srcId="{24991419-6A14-4568-9B71-0E3866B37935}" destId="{5A3566BB-B06B-45B4-BED5-133F0D4A9296}" srcOrd="4" destOrd="0" parTransId="{E635DFA0-C0D9-477B-BD3E-5DC00E19D61A}" sibTransId="{5FD5800F-6163-4167-82F0-39773B078A0C}"/>
    <dgm:cxn modelId="{8DDBD5A9-D85D-40B5-836A-A524FB9FAA86}" type="presOf" srcId="{FE2F6A30-2B33-4AA3-8660-D74AF00F1B46}" destId="{E7FFF5BB-65ED-459A-A9BE-1FCAB0F45DAE}" srcOrd="0" destOrd="0" presId="urn:microsoft.com/office/officeart/2005/8/layout/default"/>
    <dgm:cxn modelId="{8906F2B7-F4AF-4ABF-AE86-7E13AEE4198F}" srcId="{24991419-6A14-4568-9B71-0E3866B37935}" destId="{FE2F6A30-2B33-4AA3-8660-D74AF00F1B46}" srcOrd="2" destOrd="0" parTransId="{9180A462-CFDC-42DD-9BE9-BFA9BF5D84D0}" sibTransId="{58CF11C1-7089-4889-A924-ACFF12D63B29}"/>
    <dgm:cxn modelId="{8E9F8AD1-4984-4A70-9B8E-205E0C140573}" type="presOf" srcId="{2C8FA11D-65AA-421F-BC58-083BBD03B049}" destId="{87EC9F6F-8974-493A-BBC1-0BA5A070EF2F}" srcOrd="0" destOrd="0" presId="urn:microsoft.com/office/officeart/2005/8/layout/default"/>
    <dgm:cxn modelId="{46BC56DD-9055-496A-9638-168602E84EDA}" srcId="{24991419-6A14-4568-9B71-0E3866B37935}" destId="{7A30EF7C-F4D7-47BF-8F2C-FCC032E7FDCB}" srcOrd="1" destOrd="0" parTransId="{9C032EE7-CF56-4969-BA7C-5F2D335500CA}" sibTransId="{6370FBB3-5BAE-423C-887E-4329A0F3443F}"/>
    <dgm:cxn modelId="{317150EA-7D32-4B8A-9E14-E975406C326E}" type="presOf" srcId="{5A3566BB-B06B-45B4-BED5-133F0D4A9296}" destId="{07244F05-A7BA-4B5F-A5CF-717C94E3C308}" srcOrd="0" destOrd="0" presId="urn:microsoft.com/office/officeart/2005/8/layout/default"/>
    <dgm:cxn modelId="{E841B8EF-57F8-4967-AE4C-F6E5D62A89F3}" type="presOf" srcId="{7A30EF7C-F4D7-47BF-8F2C-FCC032E7FDCB}" destId="{53581AED-3EA6-49C9-9A2E-8DD5A3601FC8}" srcOrd="0" destOrd="0" presId="urn:microsoft.com/office/officeart/2005/8/layout/default"/>
    <dgm:cxn modelId="{4ACD38DC-15E3-4E6F-B8B6-1A65CED156AF}" type="presParOf" srcId="{E2AA315A-860A-4CDF-81DE-7830BF9BB9B7}" destId="{61DCDFB1-9431-4FFF-B82B-4D6504575BBF}" srcOrd="0" destOrd="0" presId="urn:microsoft.com/office/officeart/2005/8/layout/default"/>
    <dgm:cxn modelId="{92DE7DCE-B133-49C7-92D8-912B7779351F}" type="presParOf" srcId="{E2AA315A-860A-4CDF-81DE-7830BF9BB9B7}" destId="{A5FC9521-E208-486A-8CB1-8A1DB0D09C45}" srcOrd="1" destOrd="0" presId="urn:microsoft.com/office/officeart/2005/8/layout/default"/>
    <dgm:cxn modelId="{A186193A-BC17-499D-BAFA-C9020BEF27A4}" type="presParOf" srcId="{E2AA315A-860A-4CDF-81DE-7830BF9BB9B7}" destId="{53581AED-3EA6-49C9-9A2E-8DD5A3601FC8}" srcOrd="2" destOrd="0" presId="urn:microsoft.com/office/officeart/2005/8/layout/default"/>
    <dgm:cxn modelId="{D811628D-E24B-47F4-BAC0-2AE932225432}" type="presParOf" srcId="{E2AA315A-860A-4CDF-81DE-7830BF9BB9B7}" destId="{F5669FEB-F692-447F-B80D-5F8B4C09E9D4}" srcOrd="3" destOrd="0" presId="urn:microsoft.com/office/officeart/2005/8/layout/default"/>
    <dgm:cxn modelId="{B1DE7347-4D68-455D-B7F4-E0D53ED301CE}" type="presParOf" srcId="{E2AA315A-860A-4CDF-81DE-7830BF9BB9B7}" destId="{E7FFF5BB-65ED-459A-A9BE-1FCAB0F45DAE}" srcOrd="4" destOrd="0" presId="urn:microsoft.com/office/officeart/2005/8/layout/default"/>
    <dgm:cxn modelId="{3D8CFAC6-4D5A-47BA-8815-3213D1DCF1D8}" type="presParOf" srcId="{E2AA315A-860A-4CDF-81DE-7830BF9BB9B7}" destId="{5F25097E-546F-43A1-9730-457D6844ED0C}" srcOrd="5" destOrd="0" presId="urn:microsoft.com/office/officeart/2005/8/layout/default"/>
    <dgm:cxn modelId="{5CBFBC37-53C3-4D8A-81E7-CE5E1A64388C}" type="presParOf" srcId="{E2AA315A-860A-4CDF-81DE-7830BF9BB9B7}" destId="{87EC9F6F-8974-493A-BBC1-0BA5A070EF2F}" srcOrd="6" destOrd="0" presId="urn:microsoft.com/office/officeart/2005/8/layout/default"/>
    <dgm:cxn modelId="{B8771B58-94CA-4014-B8FF-BC11D0CBDBFC}" type="presParOf" srcId="{E2AA315A-860A-4CDF-81DE-7830BF9BB9B7}" destId="{B82E4F57-7D14-4093-9CA8-43AD00CD409A}" srcOrd="7" destOrd="0" presId="urn:microsoft.com/office/officeart/2005/8/layout/default"/>
    <dgm:cxn modelId="{D30A0BF9-2D70-4E20-832A-B1A0C1F529ED}" type="presParOf" srcId="{E2AA315A-860A-4CDF-81DE-7830BF9BB9B7}" destId="{07244F05-A7BA-4B5F-A5CF-717C94E3C308}" srcOrd="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DCDFB1-9431-4FFF-B82B-4D6504575BBF}">
      <dsp:nvSpPr>
        <dsp:cNvPr id="0" name=""/>
        <dsp:cNvSpPr/>
      </dsp:nvSpPr>
      <dsp:spPr>
        <a:xfrm>
          <a:off x="951547" y="1598"/>
          <a:ext cx="2834282" cy="1700569"/>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t>Physical/</a:t>
          </a:r>
          <a:r>
            <a:rPr lang="en-US" sz="2700" kern="1200" dirty="0">
              <a:latin typeface="Calibri"/>
            </a:rPr>
            <a:t>Mobility</a:t>
          </a:r>
          <a:endParaRPr lang="en-US" sz="2700" kern="1200" dirty="0"/>
        </a:p>
      </dsp:txBody>
      <dsp:txXfrm>
        <a:off x="951547" y="1598"/>
        <a:ext cx="2834282" cy="1700569"/>
      </dsp:txXfrm>
    </dsp:sp>
    <dsp:sp modelId="{53581AED-3EA6-49C9-9A2E-8DD5A3601FC8}">
      <dsp:nvSpPr>
        <dsp:cNvPr id="0" name=""/>
        <dsp:cNvSpPr/>
      </dsp:nvSpPr>
      <dsp:spPr>
        <a:xfrm>
          <a:off x="4069258" y="1598"/>
          <a:ext cx="2834282" cy="1700569"/>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t>Intellectual</a:t>
          </a:r>
        </a:p>
      </dsp:txBody>
      <dsp:txXfrm>
        <a:off x="4069258" y="1598"/>
        <a:ext cx="2834282" cy="1700569"/>
      </dsp:txXfrm>
    </dsp:sp>
    <dsp:sp modelId="{E7FFF5BB-65ED-459A-A9BE-1FCAB0F45DAE}">
      <dsp:nvSpPr>
        <dsp:cNvPr id="0" name=""/>
        <dsp:cNvSpPr/>
      </dsp:nvSpPr>
      <dsp:spPr>
        <a:xfrm>
          <a:off x="7186969" y="1598"/>
          <a:ext cx="2834282" cy="1700569"/>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t>Developmental</a:t>
          </a:r>
        </a:p>
      </dsp:txBody>
      <dsp:txXfrm>
        <a:off x="7186969" y="1598"/>
        <a:ext cx="2834282" cy="1700569"/>
      </dsp:txXfrm>
    </dsp:sp>
    <dsp:sp modelId="{87EC9F6F-8974-493A-BBC1-0BA5A070EF2F}">
      <dsp:nvSpPr>
        <dsp:cNvPr id="0" name=""/>
        <dsp:cNvSpPr/>
      </dsp:nvSpPr>
      <dsp:spPr>
        <a:xfrm>
          <a:off x="2510403" y="1985596"/>
          <a:ext cx="2834282" cy="1700569"/>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t>Mental/</a:t>
          </a:r>
          <a:r>
            <a:rPr lang="en-US" sz="2700" kern="1200" dirty="0">
              <a:latin typeface="Calibri"/>
            </a:rPr>
            <a:t>Behavioral</a:t>
          </a:r>
          <a:r>
            <a:rPr lang="en-US" sz="2700" kern="1200" dirty="0"/>
            <a:t> </a:t>
          </a:r>
          <a:r>
            <a:rPr lang="en-US" sz="2700" kern="1200" dirty="0">
              <a:latin typeface="Calibri"/>
            </a:rPr>
            <a:t>Health</a:t>
          </a:r>
          <a:endParaRPr lang="en-US" sz="2700" kern="1200" dirty="0"/>
        </a:p>
      </dsp:txBody>
      <dsp:txXfrm>
        <a:off x="2510403" y="1985596"/>
        <a:ext cx="2834282" cy="1700569"/>
      </dsp:txXfrm>
    </dsp:sp>
    <dsp:sp modelId="{07244F05-A7BA-4B5F-A5CF-717C94E3C308}">
      <dsp:nvSpPr>
        <dsp:cNvPr id="0" name=""/>
        <dsp:cNvSpPr/>
      </dsp:nvSpPr>
      <dsp:spPr>
        <a:xfrm>
          <a:off x="5628114" y="1985596"/>
          <a:ext cx="2834282" cy="1700569"/>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t>Sensory</a:t>
          </a:r>
        </a:p>
      </dsp:txBody>
      <dsp:txXfrm>
        <a:off x="5628114" y="1985596"/>
        <a:ext cx="2834282" cy="1700569"/>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F890D3E-BD0F-4FC8-A872-3ABAA4BD661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630727C6-0AF2-8F01-97AB-A883E33A35B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BCE3289-0980-464D-BE37-4BC0A8ACA589}" type="datetimeFigureOut">
              <a:rPr lang="en-US" smtClean="0"/>
              <a:t>8/9/2024</a:t>
            </a:fld>
            <a:endParaRPr lang="en-US"/>
          </a:p>
        </p:txBody>
      </p:sp>
      <p:sp>
        <p:nvSpPr>
          <p:cNvPr id="4" name="Footer Placeholder 3">
            <a:extLst>
              <a:ext uri="{FF2B5EF4-FFF2-40B4-BE49-F238E27FC236}">
                <a16:creationId xmlns:a16="http://schemas.microsoft.com/office/drawing/2014/main" id="{D60219E8-C94B-B19D-9DE2-6D823522B81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74ED8981-82F1-3C24-5395-06B50FB80B6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89F47FC-EE8A-4D6C-95F0-D717A2BCDF5E}" type="slidenum">
              <a:rPr lang="en-US" smtClean="0"/>
              <a:t>‹#›</a:t>
            </a:fld>
            <a:endParaRPr lang="en-US"/>
          </a:p>
        </p:txBody>
      </p:sp>
    </p:spTree>
    <p:extLst>
      <p:ext uri="{BB962C8B-B14F-4D97-AF65-F5344CB8AC3E}">
        <p14:creationId xmlns:p14="http://schemas.microsoft.com/office/powerpoint/2010/main" val="30122937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04802E-B9B3-463E-85CF-2B1043231B25}" type="datetimeFigureOut">
              <a:rPr lang="en-US" smtClean="0"/>
              <a:t>8/9/2024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C09E353-BA7C-4D7E-BA16-AC0E724475F0}" type="slidenum">
              <a:rPr lang="en-US" smtClean="0"/>
              <a:t>‹#›</a:t>
            </a:fld>
            <a:endParaRPr lang="en-US"/>
          </a:p>
        </p:txBody>
      </p:sp>
    </p:spTree>
    <p:extLst>
      <p:ext uri="{BB962C8B-B14F-4D97-AF65-F5344CB8AC3E}">
        <p14:creationId xmlns:p14="http://schemas.microsoft.com/office/powerpoint/2010/main" val="10146864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sites.ed.gov/idea/statute-chapter-33/subchapter-i/1401/3/B" TargetMode="External"/><Relationship Id="rId2" Type="http://schemas.openxmlformats.org/officeDocument/2006/relationships/slide" Target="../slides/slide5.xml"/><Relationship Id="rId1" Type="http://schemas.openxmlformats.org/officeDocument/2006/relationships/notesMaster" Target="../notesMasters/notesMaster1.xml"/><Relationship Id="rId5" Type="http://schemas.openxmlformats.org/officeDocument/2006/relationships/hyperlink" Target="https://sites.ed.gov/idea/statute-chapter-33/subchapter-i/1401/3/B/ii" TargetMode="External"/><Relationship Id="rId4" Type="http://schemas.openxmlformats.org/officeDocument/2006/relationships/hyperlink" Target="https://sites.ed.gov/idea/statute-chapter-33/subchapter-i/1401/3/B/i"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education.ohio.gov/Topics/Special-Education/Disability-Specific-Resources/Intellectual-Disability"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Hi I am Cara Whalen Smith and before we dive into inclusive sports content, we first want to level set on some general disability topics so that you can understand this population better. And we will first begin with a general introduction to disability.</a:t>
            </a:r>
          </a:p>
        </p:txBody>
      </p:sp>
      <p:sp>
        <p:nvSpPr>
          <p:cNvPr id="4" name="Slide Number Placeholder 3"/>
          <p:cNvSpPr>
            <a:spLocks noGrp="1"/>
          </p:cNvSpPr>
          <p:nvPr>
            <p:ph type="sldNum" sz="quarter" idx="5"/>
          </p:nvPr>
        </p:nvSpPr>
        <p:spPr/>
        <p:txBody>
          <a:bodyPr/>
          <a:lstStyle/>
          <a:p>
            <a:fld id="{2C09E353-BA7C-4D7E-BA16-AC0E724475F0}" type="slidenum">
              <a:rPr lang="en-US" smtClean="0"/>
              <a:t>1</a:t>
            </a:fld>
            <a:endParaRPr lang="en-US"/>
          </a:p>
        </p:txBody>
      </p:sp>
    </p:spTree>
    <p:extLst>
      <p:ext uri="{BB962C8B-B14F-4D97-AF65-F5344CB8AC3E}">
        <p14:creationId xmlns:p14="http://schemas.microsoft.com/office/powerpoint/2010/main" val="7053929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So let's first start with some definitions.</a:t>
            </a:r>
          </a:p>
        </p:txBody>
      </p:sp>
      <p:sp>
        <p:nvSpPr>
          <p:cNvPr id="4" name="Slide Number Placeholder 3"/>
          <p:cNvSpPr>
            <a:spLocks noGrp="1"/>
          </p:cNvSpPr>
          <p:nvPr>
            <p:ph type="sldNum" sz="quarter" idx="5"/>
          </p:nvPr>
        </p:nvSpPr>
        <p:spPr/>
        <p:txBody>
          <a:bodyPr/>
          <a:lstStyle/>
          <a:p>
            <a:fld id="{2C09E353-BA7C-4D7E-BA16-AC0E724475F0}" type="slidenum">
              <a:rPr lang="en-US" smtClean="0"/>
              <a:t>2</a:t>
            </a:fld>
            <a:endParaRPr lang="en-US"/>
          </a:p>
        </p:txBody>
      </p:sp>
    </p:spTree>
    <p:extLst>
      <p:ext uri="{BB962C8B-B14F-4D97-AF65-F5344CB8AC3E}">
        <p14:creationId xmlns:p14="http://schemas.microsoft.com/office/powerpoint/2010/main" val="18591906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b="0" i="0" u="none" strike="noStrike" dirty="0">
                <a:solidFill>
                  <a:srgbClr val="000000"/>
                </a:solidFill>
                <a:effectLst/>
                <a:highlight>
                  <a:srgbClr val="F5F5F5"/>
                </a:highlight>
                <a:latin typeface="Calibri"/>
                <a:cs typeface="Calibri"/>
              </a:rPr>
              <a:t>Now, what do we mean when we say disability in this </a:t>
            </a:r>
            <a:r>
              <a:rPr lang="en-US" dirty="0">
                <a:solidFill>
                  <a:srgbClr val="000000"/>
                </a:solidFill>
                <a:highlight>
                  <a:srgbClr val="F5F5F5"/>
                </a:highlight>
                <a:latin typeface="Calibri"/>
                <a:cs typeface="Calibri"/>
              </a:rPr>
              <a:t>training</a:t>
            </a:r>
            <a:r>
              <a:rPr lang="en-US" b="0" i="0" u="none" strike="noStrike" dirty="0">
                <a:solidFill>
                  <a:srgbClr val="000000"/>
                </a:solidFill>
                <a:effectLst/>
                <a:highlight>
                  <a:srgbClr val="F5F5F5"/>
                </a:highlight>
                <a:latin typeface="Calibri"/>
                <a:cs typeface="Calibri"/>
              </a:rPr>
              <a:t>? To define disability, we will use the widely accepted World Health Organization definition, which defines disability as an umbrella term to describe any cognitive or physical impairment (which means any problem in a body function or structure that affect a person’s ability to engage independently in aspects of day-to-day life), an activity limitation (which means difficulties an individual may have in executing activities) and or a participation restriction (which means difficulties an individual may have in involvement in life situations).</a:t>
            </a:r>
            <a:r>
              <a:rPr lang="en-US" b="0" i="0" dirty="0">
                <a:solidFill>
                  <a:srgbClr val="444444"/>
                </a:solidFill>
                <a:effectLst/>
                <a:highlight>
                  <a:srgbClr val="F5F5F5"/>
                </a:highlight>
                <a:latin typeface="Calibri"/>
                <a:cs typeface="Calibri"/>
              </a:rPr>
              <a:t>​</a:t>
            </a:r>
          </a:p>
          <a:p>
            <a:pPr algn="l" rtl="0" fontAlgn="base"/>
            <a:r>
              <a:rPr lang="en-US" b="0" i="0" dirty="0">
                <a:solidFill>
                  <a:srgbClr val="444444"/>
                </a:solidFill>
                <a:effectLst/>
                <a:highlight>
                  <a:srgbClr val="F5F5F5"/>
                </a:highlight>
                <a:latin typeface="Calibri" panose="020F0502020204030204" pitchFamily="34" charset="0"/>
              </a:rPr>
              <a:t>​</a:t>
            </a:r>
          </a:p>
          <a:p>
            <a:pPr algn="l" rtl="0" fontAlgn="base"/>
            <a:r>
              <a:rPr lang="en-US" b="0" i="0" u="none" strike="noStrike" dirty="0">
                <a:solidFill>
                  <a:srgbClr val="000000"/>
                </a:solidFill>
                <a:effectLst/>
                <a:highlight>
                  <a:srgbClr val="F5F5F5"/>
                </a:highlight>
                <a:latin typeface="Calibri" panose="020F0502020204030204" pitchFamily="34" charset="0"/>
              </a:rPr>
              <a:t>And this definition takes into account the interaction between the individuals health condition and personal and environmental factors, which make up the physical, social, and attitudinal environment in which people live. So for example, for an individual with a certain impairment, depending on their personal and environmental factors, they may not be considered as having disability.</a:t>
            </a:r>
            <a:r>
              <a:rPr lang="en-US" b="0" i="0" dirty="0">
                <a:solidFill>
                  <a:srgbClr val="444444"/>
                </a:solidFill>
                <a:effectLst/>
                <a:highlight>
                  <a:srgbClr val="F5F5F5"/>
                </a:highlight>
                <a:latin typeface="Calibri" panose="020F0502020204030204" pitchFamily="34" charset="0"/>
              </a:rPr>
              <a:t>​</a:t>
            </a:r>
          </a:p>
          <a:p>
            <a:pPr algn="l" rtl="0" fontAlgn="base"/>
            <a:r>
              <a:rPr lang="en-US" b="0" i="0" dirty="0">
                <a:solidFill>
                  <a:srgbClr val="444444"/>
                </a:solidFill>
                <a:effectLst/>
                <a:highlight>
                  <a:srgbClr val="F5F5F5"/>
                </a:highlight>
                <a:latin typeface="Calibri" panose="020F0502020204030204" pitchFamily="34" charset="0"/>
              </a:rPr>
              <a:t>​</a:t>
            </a:r>
          </a:p>
          <a:p>
            <a:pPr algn="l" rtl="0" fontAlgn="base"/>
            <a:r>
              <a:rPr lang="en-US" b="0" i="0" u="none" strike="noStrike" dirty="0">
                <a:solidFill>
                  <a:srgbClr val="000000"/>
                </a:solidFill>
                <a:effectLst/>
                <a:highlight>
                  <a:srgbClr val="F5F5F5"/>
                </a:highlight>
                <a:latin typeface="Calibri" panose="020F0502020204030204" pitchFamily="34" charset="0"/>
              </a:rPr>
              <a:t>And it is also important to recognize that not every disability is visible, many types of disabilities are considered to be invisible. </a:t>
            </a:r>
            <a:endParaRPr lang="en-US" b="0" i="0" dirty="0">
              <a:solidFill>
                <a:srgbClr val="444444"/>
              </a:solidFill>
              <a:effectLst/>
              <a:highlight>
                <a:srgbClr val="F5F5F5"/>
              </a:highlight>
              <a:latin typeface="Calibri" panose="020F0502020204030204" pitchFamily="34" charset="0"/>
            </a:endParaRPr>
          </a:p>
          <a:p>
            <a:endParaRPr lang="en-US" dirty="0">
              <a:highlight>
                <a:srgbClr val="F5F5F5"/>
              </a:highlight>
              <a:cs typeface="Calibri"/>
            </a:endParaRPr>
          </a:p>
          <a:p>
            <a:r>
              <a:rPr lang="en-US" dirty="0">
                <a:highlight>
                  <a:srgbClr val="F5F5F5"/>
                </a:highlight>
              </a:rPr>
              <a:t>On this slide are three images. The first image is a group of stick figure people with one person in a wheelchair, a few people standing with one holding a brief case, and one person who is using a long cane. And this image represents the diversity of the disability community and the middle image points out that not every disability is visible with another stick figure drawing with a shadow casted from the person showing the more recognizable symbol of disability to most lay people which is the accessible parking symbol of a person in a wheelchair, and the final image is a group of icons that denote four common functional disability types denoting mobility disability, intellectual or cognitive disability, and sensory disabilities denoting those who are hard of hearing or Deaf or blind or who have low vision.</a:t>
            </a:r>
            <a:endParaRPr lang="en-US" dirty="0"/>
          </a:p>
          <a:p>
            <a:endParaRPr lang="en-US" dirty="0">
              <a:cs typeface="Calibri" panose="020F0502020204030204"/>
            </a:endParaRPr>
          </a:p>
        </p:txBody>
      </p:sp>
      <p:sp>
        <p:nvSpPr>
          <p:cNvPr id="4" name="Slide Number Placeholder 3"/>
          <p:cNvSpPr>
            <a:spLocks noGrp="1"/>
          </p:cNvSpPr>
          <p:nvPr>
            <p:ph type="sldNum" sz="quarter" idx="5"/>
          </p:nvPr>
        </p:nvSpPr>
        <p:spPr/>
        <p:txBody>
          <a:bodyPr/>
          <a:lstStyle/>
          <a:p>
            <a:fld id="{2C09E353-BA7C-4D7E-BA16-AC0E724475F0}" type="slidenum">
              <a:rPr lang="en-US" smtClean="0"/>
              <a:t>3</a:t>
            </a:fld>
            <a:endParaRPr lang="en-US"/>
          </a:p>
        </p:txBody>
      </p:sp>
    </p:spTree>
    <p:extLst>
      <p:ext uri="{BB962C8B-B14F-4D97-AF65-F5344CB8AC3E}">
        <p14:creationId xmlns:p14="http://schemas.microsoft.com/office/powerpoint/2010/main" val="3842033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solidFill>
                  <a:srgbClr val="2378C3"/>
                </a:solidFill>
                <a:highlight>
                  <a:srgbClr val="FFFFFF"/>
                </a:highlight>
              </a:rPr>
              <a:t>I'd also like to highlight the definition of disability under the Americans with disabilities act, which defines disability as a physical or mental impairment that substantially limits one or more major life activities, has documentation of an impairment, or is perceived by others as having such an impairment. </a:t>
            </a:r>
            <a:endParaRPr lang="en-US" b="0" dirty="0"/>
          </a:p>
          <a:p>
            <a:endParaRPr lang="en-US" b="0" dirty="0">
              <a:solidFill>
                <a:srgbClr val="2378C3"/>
              </a:solidFill>
              <a:highlight>
                <a:srgbClr val="FFFFFF"/>
              </a:highlight>
              <a:latin typeface="Merriweather Web"/>
            </a:endParaRPr>
          </a:p>
          <a:p>
            <a:r>
              <a:rPr lang="en-US" b="0" dirty="0">
                <a:solidFill>
                  <a:srgbClr val="2378C3"/>
                </a:solidFill>
                <a:highlight>
                  <a:srgbClr val="FFFFFF"/>
                </a:highlight>
                <a:latin typeface="Merriweather Web"/>
              </a:rPr>
              <a:t>According to the ADA, </a:t>
            </a:r>
            <a:r>
              <a:rPr lang="en-US" b="0" dirty="0">
                <a:solidFill>
                  <a:srgbClr val="2E2E2A"/>
                </a:solidFill>
                <a:latin typeface="Public Sans Web"/>
              </a:rPr>
              <a:t>The</a:t>
            </a:r>
            <a:r>
              <a:rPr lang="en-US" b="0" i="0" dirty="0">
                <a:solidFill>
                  <a:srgbClr val="2E2E2A"/>
                </a:solidFill>
                <a:effectLst/>
                <a:latin typeface="Public Sans Web"/>
              </a:rPr>
              <a:t> term “substantially limits” is interpreted broadly and is not meant to be a demanding standard. But not every condition will meet this standard. An example of a condition that is not substantially limiting is a mild allergy to pollen.</a:t>
            </a:r>
          </a:p>
          <a:p>
            <a:endParaRPr lang="en-US" b="0" i="0" dirty="0">
              <a:solidFill>
                <a:srgbClr val="2E2E2A"/>
              </a:solidFill>
              <a:effectLst/>
              <a:latin typeface="Public Sans Web"/>
            </a:endParaRPr>
          </a:p>
          <a:p>
            <a:r>
              <a:rPr lang="en-US" b="0" dirty="0">
                <a:solidFill>
                  <a:srgbClr val="2378C3"/>
                </a:solidFill>
                <a:highlight>
                  <a:srgbClr val="FFFFFF"/>
                </a:highlight>
                <a:latin typeface="Merriweather Web"/>
              </a:rPr>
              <a:t>In terms of major life activities,</a:t>
            </a:r>
            <a:r>
              <a:rPr lang="en-US" b="0" i="0" dirty="0">
                <a:solidFill>
                  <a:srgbClr val="2E2E2A"/>
                </a:solidFill>
                <a:effectLst/>
                <a:highlight>
                  <a:srgbClr val="FFFFFF"/>
                </a:highlight>
                <a:latin typeface="Public Sans Web"/>
              </a:rPr>
              <a:t> </a:t>
            </a:r>
            <a:r>
              <a:rPr lang="en-US" b="0" i="0" dirty="0">
                <a:solidFill>
                  <a:srgbClr val="2E2E2A"/>
                </a:solidFill>
                <a:effectLst/>
                <a:latin typeface="Public Sans Web"/>
              </a:rPr>
              <a:t>Major life activities are the kind of activities that you do every day, including your body’s own internal processes. There are many major life </a:t>
            </a:r>
            <a:r>
              <a:rPr lang="en-US" b="0" dirty="0">
                <a:solidFill>
                  <a:srgbClr val="2E2E2A"/>
                </a:solidFill>
                <a:latin typeface="Public Sans Web"/>
              </a:rPr>
              <a:t>activities. Some</a:t>
            </a:r>
            <a:r>
              <a:rPr lang="en-US" b="0" i="0" dirty="0">
                <a:solidFill>
                  <a:srgbClr val="2E2E2A"/>
                </a:solidFill>
                <a:effectLst/>
                <a:latin typeface="Public Sans Web"/>
              </a:rPr>
              <a:t> examples include:</a:t>
            </a:r>
          </a:p>
          <a:p>
            <a:pPr algn="l">
              <a:buFont typeface="Arial" panose="020B0604020202020204" pitchFamily="34" charset="0"/>
              <a:buChar char="•"/>
            </a:pPr>
            <a:r>
              <a:rPr lang="en-US" b="0" i="0" dirty="0">
                <a:solidFill>
                  <a:srgbClr val="2E2E2A"/>
                </a:solidFill>
                <a:effectLst/>
                <a:latin typeface="Public Sans Web"/>
              </a:rPr>
              <a:t>Actions like eating, sleeping, speaking, and breathing</a:t>
            </a:r>
          </a:p>
          <a:p>
            <a:pPr algn="l">
              <a:buFont typeface="Arial" panose="020B0604020202020204" pitchFamily="34" charset="0"/>
              <a:buChar char="•"/>
            </a:pPr>
            <a:r>
              <a:rPr lang="en-US" b="0" i="0" dirty="0">
                <a:solidFill>
                  <a:srgbClr val="2E2E2A"/>
                </a:solidFill>
                <a:effectLst/>
                <a:latin typeface="Public Sans Web"/>
              </a:rPr>
              <a:t>Movements like walking, standing, lifting, and bending</a:t>
            </a:r>
          </a:p>
          <a:p>
            <a:pPr algn="l">
              <a:buFont typeface="Arial" panose="020B0604020202020204" pitchFamily="34" charset="0"/>
              <a:buChar char="•"/>
            </a:pPr>
            <a:r>
              <a:rPr lang="en-US" b="0" i="0" dirty="0">
                <a:solidFill>
                  <a:srgbClr val="2E2E2A"/>
                </a:solidFill>
                <a:effectLst/>
                <a:latin typeface="Public Sans Web"/>
              </a:rPr>
              <a:t>Cognitive functions like thinking and concentrating</a:t>
            </a:r>
          </a:p>
          <a:p>
            <a:pPr algn="l">
              <a:buFont typeface="Arial" panose="020B0604020202020204" pitchFamily="34" charset="0"/>
              <a:buChar char="•"/>
            </a:pPr>
            <a:r>
              <a:rPr lang="en-US" b="0" i="0" dirty="0">
                <a:solidFill>
                  <a:srgbClr val="2E2E2A"/>
                </a:solidFill>
                <a:effectLst/>
                <a:latin typeface="Public Sans Web"/>
              </a:rPr>
              <a:t>Sensory functions like seeing and hearing</a:t>
            </a:r>
          </a:p>
          <a:p>
            <a:pPr>
              <a:buFont typeface="Arial" panose="020B0604020202020204" pitchFamily="34" charset="0"/>
              <a:buChar char="•"/>
            </a:pPr>
            <a:r>
              <a:rPr lang="en-US" b="0" i="0" dirty="0">
                <a:solidFill>
                  <a:srgbClr val="2E2E2A"/>
                </a:solidFill>
                <a:effectLst/>
                <a:latin typeface="Public Sans Web"/>
              </a:rPr>
              <a:t>Tasks like working, reading, learning, and communicating</a:t>
            </a:r>
            <a:r>
              <a:rPr lang="en-US" b="0" dirty="0">
                <a:solidFill>
                  <a:srgbClr val="2E2E2A"/>
                </a:solidFill>
                <a:latin typeface="Public Sans Web"/>
              </a:rPr>
              <a:t> and</a:t>
            </a:r>
            <a:endParaRPr lang="en-US" b="0" i="0" dirty="0">
              <a:solidFill>
                <a:srgbClr val="2E2E2A"/>
              </a:solidFill>
              <a:effectLst/>
              <a:latin typeface="Public Sans Web"/>
            </a:endParaRPr>
          </a:p>
          <a:p>
            <a:pPr algn="l">
              <a:buFont typeface="Arial" panose="020B0604020202020204" pitchFamily="34" charset="0"/>
              <a:buChar char="•"/>
            </a:pPr>
            <a:r>
              <a:rPr lang="en-US" b="0" i="0" dirty="0">
                <a:solidFill>
                  <a:srgbClr val="2E2E2A"/>
                </a:solidFill>
                <a:effectLst/>
                <a:latin typeface="Public Sans Web"/>
              </a:rPr>
              <a:t>The operation of major bodily functions like circulation, reproduction, and individual organs</a:t>
            </a:r>
          </a:p>
          <a:p>
            <a:endParaRPr lang="en-US" b="0" i="0" dirty="0">
              <a:solidFill>
                <a:srgbClr val="2E2E2A"/>
              </a:solidFill>
              <a:effectLst/>
              <a:latin typeface="Public Sans Web"/>
            </a:endParaRPr>
          </a:p>
          <a:p>
            <a:r>
              <a:rPr lang="en-US" b="0" dirty="0">
                <a:solidFill>
                  <a:srgbClr val="2E2E2A"/>
                </a:solidFill>
              </a:rPr>
              <a:t>Citation: https://www.ada.gov/topics/intro-to-ada/</a:t>
            </a:r>
            <a:endParaRPr lang="en-US" b="0" dirty="0"/>
          </a:p>
          <a:p>
            <a:endParaRPr lang="en-US" dirty="0">
              <a:cs typeface="Calibri" panose="020F0502020204030204"/>
            </a:endParaRPr>
          </a:p>
        </p:txBody>
      </p:sp>
      <p:sp>
        <p:nvSpPr>
          <p:cNvPr id="4" name="Slide Number Placeholder 3"/>
          <p:cNvSpPr>
            <a:spLocks noGrp="1"/>
          </p:cNvSpPr>
          <p:nvPr>
            <p:ph type="sldNum" sz="quarter" idx="5"/>
          </p:nvPr>
        </p:nvSpPr>
        <p:spPr/>
        <p:txBody>
          <a:bodyPr/>
          <a:lstStyle/>
          <a:p>
            <a:fld id="{2C09E353-BA7C-4D7E-BA16-AC0E724475F0}" type="slidenum">
              <a:rPr lang="en-US" smtClean="0"/>
              <a:t>4</a:t>
            </a:fld>
            <a:endParaRPr lang="en-US"/>
          </a:p>
        </p:txBody>
      </p:sp>
    </p:spTree>
    <p:extLst>
      <p:ext uri="{BB962C8B-B14F-4D97-AF65-F5344CB8AC3E}">
        <p14:creationId xmlns:p14="http://schemas.microsoft.com/office/powerpoint/2010/main" val="16200515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none" dirty="0">
                <a:solidFill>
                  <a:srgbClr val="2D3748"/>
                </a:solidFill>
                <a:highlight>
                  <a:srgbClr val="FFFFFF"/>
                </a:highlight>
                <a:latin typeface="var(--global-heading-font-family)"/>
              </a:rPr>
              <a:t>In terms of definitions within the education system, I also want to highlight that the individuals with disabilities education act states that a child with a disability includes a child with intellectual disabilities, hearing impairments, speech or language impairments, visual impairments, serious emotional disturbance, orthopedic impairments, autism, traumatic brain injury, and other health impairments or specific learning disabilities and who need special education and related services</a:t>
            </a:r>
          </a:p>
          <a:p>
            <a:endParaRPr lang="en-US" u="sng" dirty="0">
              <a:solidFill>
                <a:srgbClr val="2D3748"/>
              </a:solidFill>
              <a:highlight>
                <a:srgbClr val="FFFFFF"/>
              </a:highlight>
              <a:latin typeface="var(--global-heading-font-family)"/>
            </a:endParaRPr>
          </a:p>
          <a:p>
            <a:pPr algn="l"/>
            <a:r>
              <a:rPr lang="en-US" b="0" i="0" u="sng" dirty="0">
                <a:solidFill>
                  <a:srgbClr val="2D3748"/>
                </a:solidFill>
                <a:effectLst/>
                <a:highlight>
                  <a:srgbClr val="FFFFFF"/>
                </a:highlight>
                <a:latin typeface="var(--global-heading-font-family)"/>
                <a:hlinkClick r:id="rId3">
                  <a:extLst>
                    <a:ext uri="{A12FA001-AC4F-418D-AE19-62706E023703}">
                      <ahyp:hlinkClr xmlns:ahyp="http://schemas.microsoft.com/office/drawing/2018/hyperlinkcolor" val="tx"/>
                    </a:ext>
                  </a:extLst>
                </a:hlinkClick>
              </a:rPr>
              <a:t>Citation: https://sites.ed.gov/idea/statute-chapter-33/subchapter-i/1401</a:t>
            </a:r>
            <a:endParaRPr lang="en-US" dirty="0"/>
          </a:p>
          <a:p>
            <a:pPr algn="l"/>
            <a:r>
              <a:rPr lang="en-US" b="0" i="0" u="sng" dirty="0">
                <a:solidFill>
                  <a:srgbClr val="2D3748"/>
                </a:solidFill>
                <a:effectLst/>
                <a:highlight>
                  <a:srgbClr val="FFFFFF"/>
                </a:highlight>
                <a:latin typeface="var(--global-heading-font-family)"/>
                <a:hlinkClick r:id="rId3"/>
              </a:rPr>
              <a:t>(B)</a:t>
            </a:r>
            <a:r>
              <a:rPr lang="en-US" b="0" i="0" dirty="0">
                <a:solidFill>
                  <a:srgbClr val="2D3748"/>
                </a:solidFill>
                <a:effectLst/>
                <a:highlight>
                  <a:srgbClr val="FFFFFF"/>
                </a:highlight>
                <a:latin typeface="var(--global-heading-font-family)"/>
              </a:rPr>
              <a:t> Child aged 3 through 9</a:t>
            </a:r>
          </a:p>
          <a:p>
            <a:pPr algn="l">
              <a:buFont typeface="Arial" panose="020B0604020202020204" pitchFamily="34" charset="0"/>
              <a:buChar char="•"/>
            </a:pPr>
            <a:r>
              <a:rPr lang="en-US" b="0" i="0" dirty="0">
                <a:solidFill>
                  <a:srgbClr val="2D3748"/>
                </a:solidFill>
                <a:effectLst/>
                <a:highlight>
                  <a:srgbClr val="FFFFFF"/>
                </a:highlight>
                <a:latin typeface="Open Sans" panose="020B0606030504020204" pitchFamily="34" charset="0"/>
              </a:rPr>
              <a:t>The term “child with a disability” for a child aged 3 through 9 (or any subset of that age range, including ages 3 through 5), may, at the discretion of the State and the local educational agency, include a child—</a:t>
            </a:r>
          </a:p>
          <a:p>
            <a:pPr marL="742950" lvl="1" indent="-285750" algn="l">
              <a:buFont typeface="Arial" panose="020B0604020202020204" pitchFamily="34" charset="0"/>
              <a:buChar char="•"/>
            </a:pPr>
            <a:r>
              <a:rPr lang="en-US" b="0" i="0" u="sng" dirty="0">
                <a:solidFill>
                  <a:srgbClr val="2D3748"/>
                </a:solidFill>
                <a:effectLst/>
                <a:highlight>
                  <a:srgbClr val="FFFFFF"/>
                </a:highlight>
                <a:latin typeface="Open Sans"/>
                <a:ea typeface="Open Sans"/>
                <a:cs typeface="Open Sans"/>
                <a:hlinkClick r:id="rId4"/>
              </a:rPr>
              <a:t>(i)</a:t>
            </a:r>
            <a:r>
              <a:rPr lang="en-US" b="0" i="0" dirty="0">
                <a:solidFill>
                  <a:srgbClr val="2D3748"/>
                </a:solidFill>
                <a:effectLst/>
                <a:highlight>
                  <a:srgbClr val="FFFFFF"/>
                </a:highlight>
                <a:latin typeface="Open Sans"/>
                <a:ea typeface="Open Sans"/>
                <a:cs typeface="Open Sans"/>
              </a:rPr>
              <a:t> experiencing developmental delays, as defined by the State and as measured by appropriate diagnostic instruments and procedures, in 1 or more of the following areas: physical development; cognitive development; communication development; social or emotional development; or adaptive development; and</a:t>
            </a:r>
          </a:p>
          <a:p>
            <a:pPr marL="742950" lvl="1" indent="-285750" algn="l">
              <a:buFont typeface="Arial" panose="020B0604020202020204" pitchFamily="34" charset="0"/>
              <a:buChar char="•"/>
            </a:pPr>
            <a:r>
              <a:rPr lang="en-US" b="0" i="0" u="sng" dirty="0">
                <a:solidFill>
                  <a:srgbClr val="2D3748"/>
                </a:solidFill>
                <a:effectLst/>
                <a:highlight>
                  <a:srgbClr val="FFFFFF"/>
                </a:highlight>
                <a:latin typeface="Open Sans" panose="020B0606030504020204" pitchFamily="34" charset="0"/>
                <a:hlinkClick r:id="rId5"/>
              </a:rPr>
              <a:t>(ii)</a:t>
            </a:r>
            <a:r>
              <a:rPr lang="en-US" b="0" i="0" dirty="0">
                <a:solidFill>
                  <a:srgbClr val="2D3748"/>
                </a:solidFill>
                <a:effectLst/>
                <a:highlight>
                  <a:srgbClr val="FFFFFF"/>
                </a:highlight>
                <a:latin typeface="Open Sans" panose="020B0606030504020204" pitchFamily="34" charset="0"/>
              </a:rPr>
              <a:t> who, by reason thereof, needs special education and related services.</a:t>
            </a:r>
          </a:p>
          <a:p>
            <a:endParaRPr lang="en-US" dirty="0"/>
          </a:p>
        </p:txBody>
      </p:sp>
      <p:sp>
        <p:nvSpPr>
          <p:cNvPr id="4" name="Slide Number Placeholder 3"/>
          <p:cNvSpPr>
            <a:spLocks noGrp="1"/>
          </p:cNvSpPr>
          <p:nvPr>
            <p:ph type="sldNum" sz="quarter" idx="5"/>
          </p:nvPr>
        </p:nvSpPr>
        <p:spPr/>
        <p:txBody>
          <a:bodyPr/>
          <a:lstStyle/>
          <a:p>
            <a:fld id="{2C09E353-BA7C-4D7E-BA16-AC0E724475F0}" type="slidenum">
              <a:rPr lang="en-US" smtClean="0"/>
              <a:t>5</a:t>
            </a:fld>
            <a:endParaRPr lang="en-US"/>
          </a:p>
        </p:txBody>
      </p:sp>
    </p:spTree>
    <p:extLst>
      <p:ext uri="{BB962C8B-B14F-4D97-AF65-F5344CB8AC3E}">
        <p14:creationId xmlns:p14="http://schemas.microsoft.com/office/powerpoint/2010/main" val="3707398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Now let's look at the overall size of this population</a:t>
            </a:r>
          </a:p>
        </p:txBody>
      </p:sp>
      <p:sp>
        <p:nvSpPr>
          <p:cNvPr id="4" name="Slide Number Placeholder 3"/>
          <p:cNvSpPr>
            <a:spLocks noGrp="1"/>
          </p:cNvSpPr>
          <p:nvPr>
            <p:ph type="sldNum" sz="quarter" idx="5"/>
          </p:nvPr>
        </p:nvSpPr>
        <p:spPr/>
        <p:txBody>
          <a:bodyPr/>
          <a:lstStyle/>
          <a:p>
            <a:fld id="{2C09E353-BA7C-4D7E-BA16-AC0E724475F0}" type="slidenum">
              <a:rPr lang="en-US" smtClean="0"/>
              <a:t>6</a:t>
            </a:fld>
            <a:endParaRPr lang="en-US"/>
          </a:p>
        </p:txBody>
      </p:sp>
    </p:spTree>
    <p:extLst>
      <p:ext uri="{BB962C8B-B14F-4D97-AF65-F5344CB8AC3E}">
        <p14:creationId xmlns:p14="http://schemas.microsoft.com/office/powerpoint/2010/main" val="39980589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terms of global prevalence, more than 1 billion people or about 15% of world population has a disability. To put that into perspective, if all the people with disabilities in the world formed a country, they would be the third largest country in the world behind China and India. </a:t>
            </a:r>
          </a:p>
          <a:p>
            <a:endParaRPr lang="en-US" dirty="0"/>
          </a:p>
          <a:p>
            <a:r>
              <a:rPr lang="en-US" dirty="0"/>
              <a:t>Of note in terms of the distribution of the global prevalence, low income countries have a higher prevalence of people with disabilities and globally. In fact, eight percent of the 1 billion people with disabilities lives in the global south.</a:t>
            </a:r>
            <a:endParaRPr lang="en-US" dirty="0">
              <a:cs typeface="Calibri"/>
            </a:endParaRPr>
          </a:p>
          <a:p>
            <a:endParaRPr lang="en-US" dirty="0"/>
          </a:p>
          <a:p>
            <a:r>
              <a:rPr lang="en-US" dirty="0"/>
              <a:t>Also, disability is more common in women, older adults, and those in poverty. </a:t>
            </a:r>
            <a:endParaRPr lang="en-US" dirty="0">
              <a:cs typeface="Calibri"/>
            </a:endParaRPr>
          </a:p>
          <a:p>
            <a:endParaRPr lang="en-US" dirty="0"/>
          </a:p>
          <a:p>
            <a:r>
              <a:rPr lang="en-US" dirty="0"/>
              <a:t>Also, people with disabilities have the same general healthcare needs as people without disabilities as people without disabilities but are more likely to find health care provider skills and facilities inadequate, more likely to be denied care, and more likely to be treated poorly within the healthcare system globally. </a:t>
            </a:r>
            <a:r>
              <a:rPr lang="en-US" dirty="0">
                <a:cs typeface="Calibri"/>
              </a:rPr>
              <a:t>Persons</a:t>
            </a:r>
            <a:r>
              <a:rPr lang="en-US" dirty="0"/>
              <a:t> with disabilities encounter significant barriers to participation in society, including accessing development programs and funds, education, employment, health care, communication, and transportation services.</a:t>
            </a:r>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5E7B0739-836B-4D32-92DF-8583FF793DE7}" type="slidenum">
              <a:rPr lang="en-US" smtClean="0"/>
              <a:t>7</a:t>
            </a:fld>
            <a:endParaRPr lang="en-US"/>
          </a:p>
        </p:txBody>
      </p:sp>
    </p:spTree>
    <p:extLst>
      <p:ext uri="{BB962C8B-B14F-4D97-AF65-F5344CB8AC3E}">
        <p14:creationId xmlns:p14="http://schemas.microsoft.com/office/powerpoint/2010/main" val="8102043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in the United States, more than 1 in 4 adults or nearly 29% of adults have a disability making them the largest unrecognized minority population in the US. In terms of the functional disability types from the six-item minimum data set to measure disability that in the US the top 2 most prevalent types of functional disabilities among those nearly 29% of adults with disabilities are in cognition and mobility. </a:t>
            </a:r>
          </a:p>
          <a:p>
            <a:endParaRPr lang="en-US" dirty="0"/>
          </a:p>
          <a:p>
            <a:r>
              <a:rPr lang="en-US" dirty="0"/>
              <a:t>In terms of the geographic distribution of disability in the US, there is a higher prevalence of people with disabilities in our southern states. </a:t>
            </a:r>
          </a:p>
          <a:p>
            <a:endParaRPr lang="en-US" dirty="0"/>
          </a:p>
          <a:p>
            <a:endParaRPr lang="en-US" dirty="0">
              <a:cs typeface="Calibri"/>
            </a:endParaRPr>
          </a:p>
          <a:p>
            <a:endParaRPr lang="en-US" dirty="0"/>
          </a:p>
          <a:p>
            <a:endParaRPr lang="en-US" dirty="0">
              <a:cs typeface="Calibri"/>
            </a:endParaRPr>
          </a:p>
        </p:txBody>
      </p:sp>
      <p:sp>
        <p:nvSpPr>
          <p:cNvPr id="4" name="Slide Number Placeholder 3"/>
          <p:cNvSpPr>
            <a:spLocks noGrp="1"/>
          </p:cNvSpPr>
          <p:nvPr>
            <p:ph type="sldNum" sz="quarter" idx="5"/>
          </p:nvPr>
        </p:nvSpPr>
        <p:spPr/>
        <p:txBody>
          <a:bodyPr/>
          <a:lstStyle/>
          <a:p>
            <a:fld id="{5E7B0739-836B-4D32-92DF-8583FF793DE7}" type="slidenum">
              <a:rPr lang="en-US" smtClean="0"/>
              <a:t>8</a:t>
            </a:fld>
            <a:endParaRPr lang="en-US"/>
          </a:p>
        </p:txBody>
      </p:sp>
    </p:spTree>
    <p:extLst>
      <p:ext uri="{BB962C8B-B14F-4D97-AF65-F5344CB8AC3E}">
        <p14:creationId xmlns:p14="http://schemas.microsoft.com/office/powerpoint/2010/main" val="1240394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in Ohio, we have a higher prevalence of the disability community living in our state than the national level with more than 31% of Ohio adults with a disability and some other population surveys estimating that there are around 34% of Ohio adults with a disability which is around 1 and 3 adults or between 2.7 and 3 million Ohio adults alone.</a:t>
            </a:r>
          </a:p>
        </p:txBody>
      </p:sp>
      <p:sp>
        <p:nvSpPr>
          <p:cNvPr id="4" name="Slide Number Placeholder 3"/>
          <p:cNvSpPr>
            <a:spLocks noGrp="1"/>
          </p:cNvSpPr>
          <p:nvPr>
            <p:ph type="sldNum" sz="quarter" idx="5"/>
          </p:nvPr>
        </p:nvSpPr>
        <p:spPr/>
        <p:txBody>
          <a:bodyPr/>
          <a:lstStyle/>
          <a:p>
            <a:fld id="{5E7B0739-836B-4D32-92DF-8583FF793DE7}" type="slidenum">
              <a:rPr lang="en-US" smtClean="0"/>
              <a:t>9</a:t>
            </a:fld>
            <a:endParaRPr lang="en-US"/>
          </a:p>
        </p:txBody>
      </p:sp>
    </p:spTree>
    <p:extLst>
      <p:ext uri="{BB962C8B-B14F-4D97-AF65-F5344CB8AC3E}">
        <p14:creationId xmlns:p14="http://schemas.microsoft.com/office/powerpoint/2010/main" val="9731814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And looking at disability prevalence by county, in terms of raw numbers, there are more people with disabilities in our major urban areas of the state like the Columbus, Cincinnati, Dayton, Cleveland, Akron, and toledo areas. But in terms of the relative proportion of disability to total residents in that county, disability is much more prevalent in our rural Appalachian counties in southeast Ohio; where there are also more health professional shortage areas.</a:t>
            </a:r>
          </a:p>
          <a:p>
            <a:endParaRPr lang="en-US" dirty="0">
              <a:cs typeface="Calibri"/>
            </a:endParaRPr>
          </a:p>
          <a:p>
            <a:r>
              <a:rPr lang="en-US" dirty="0">
                <a:cs typeface="Calibri"/>
              </a:rPr>
              <a:t>When speaking about global, national, and state level prevalence of disability, I want you to understand that all these</a:t>
            </a:r>
            <a:r>
              <a:rPr lang="en-US" dirty="0"/>
              <a:t> estimates severely underestimate the true prevalence of disability because of problems in measurement and do not account for short-term disability and often only include adults. </a:t>
            </a:r>
            <a:endParaRPr lang="en-US"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cs typeface="Calibri"/>
            </a:endParaRPr>
          </a:p>
        </p:txBody>
      </p:sp>
      <p:sp>
        <p:nvSpPr>
          <p:cNvPr id="4" name="Slide Number Placeholder 3"/>
          <p:cNvSpPr>
            <a:spLocks noGrp="1"/>
          </p:cNvSpPr>
          <p:nvPr>
            <p:ph type="sldNum" sz="quarter" idx="5"/>
          </p:nvPr>
        </p:nvSpPr>
        <p:spPr/>
        <p:txBody>
          <a:bodyPr/>
          <a:lstStyle/>
          <a:p>
            <a:fld id="{5E7B0739-836B-4D32-92DF-8583FF793DE7}" type="slidenum">
              <a:rPr lang="en-US" smtClean="0"/>
              <a:t>10</a:t>
            </a:fld>
            <a:endParaRPr lang="en-US"/>
          </a:p>
        </p:txBody>
      </p:sp>
    </p:spTree>
    <p:extLst>
      <p:ext uri="{BB962C8B-B14F-4D97-AF65-F5344CB8AC3E}">
        <p14:creationId xmlns:p14="http://schemas.microsoft.com/office/powerpoint/2010/main" val="22070050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When looking at the estimated number of children with a disability in Ohio, </a:t>
            </a:r>
            <a:r>
              <a:rPr lang="en-US" b="0" dirty="0"/>
              <a:t>about 29.1% of children ages 0-17 have a disability which is over 591,000 </a:t>
            </a:r>
            <a:r>
              <a:rPr lang="en-US" b="0" dirty="0" err="1"/>
              <a:t>ohio</a:t>
            </a:r>
            <a:r>
              <a:rPr lang="en-US" b="0" dirty="0"/>
              <a:t> children.</a:t>
            </a:r>
            <a:r>
              <a:rPr lang="en-US" b="0" dirty="0">
                <a:cs typeface="Calibri"/>
              </a:rPr>
              <a:t> Among those children, 18% of children with disabilities are aged 0 to 5 years, 37.5% are aged 6 to 11 years, and 44.5% are aged 12 to 17 years. And when looking just at school aged children, </a:t>
            </a:r>
            <a:r>
              <a:rPr lang="en-US" b="0" dirty="0"/>
              <a:t>about 37% of school aged children between the ages of 6 to 17 years have a disability; which is a little over 485,000 </a:t>
            </a:r>
            <a:r>
              <a:rPr lang="en-US" b="0" dirty="0" err="1"/>
              <a:t>ohio</a:t>
            </a:r>
            <a:r>
              <a:rPr lang="en-US" b="0" dirty="0"/>
              <a:t> children, and over a quarter of a million specifically in high school</a:t>
            </a:r>
          </a:p>
          <a:p>
            <a:r>
              <a:rPr lang="en-US" b="0" dirty="0"/>
              <a:t>https://grcapps.osu.edu/app/omas </a:t>
            </a:r>
            <a:endParaRPr lang="en-US" b="0" dirty="0">
              <a:cs typeface="Calibri"/>
            </a:endParaRPr>
          </a:p>
          <a:p>
            <a:endParaRPr lang="en-US" dirty="0">
              <a:cs typeface="Calibri"/>
            </a:endParaRPr>
          </a:p>
          <a:p>
            <a:r>
              <a:rPr lang="en-US" dirty="0">
                <a:cs typeface="Calibri"/>
              </a:rPr>
              <a:t>Disability size by group</a:t>
            </a:r>
          </a:p>
          <a:p>
            <a:r>
              <a:rPr lang="en-US" dirty="0">
                <a:cs typeface="Calibri"/>
              </a:rPr>
              <a:t>0-5: 106,324</a:t>
            </a:r>
            <a:endParaRPr lang="en-US" dirty="0"/>
          </a:p>
          <a:p>
            <a:r>
              <a:rPr lang="en-US" dirty="0">
                <a:cs typeface="Calibri"/>
              </a:rPr>
              <a:t>6-11: 221,918</a:t>
            </a:r>
          </a:p>
          <a:p>
            <a:r>
              <a:rPr lang="en-US" dirty="0">
                <a:cs typeface="Calibri"/>
              </a:rPr>
              <a:t>12-17: 263,119</a:t>
            </a:r>
          </a:p>
          <a:p>
            <a:r>
              <a:rPr lang="en-US" b="1" dirty="0">
                <a:cs typeface="Calibri"/>
              </a:rPr>
              <a:t>TOTAL: 591,361; 485,037 (school age)</a:t>
            </a:r>
            <a:endParaRPr lang="en-US" dirty="0">
              <a:cs typeface="Calibri"/>
            </a:endParaRPr>
          </a:p>
          <a:p>
            <a:endParaRPr lang="en-US" dirty="0">
              <a:cs typeface="Calibri"/>
            </a:endParaRPr>
          </a:p>
          <a:p>
            <a:r>
              <a:rPr lang="en-US" dirty="0">
                <a:cs typeface="Calibri"/>
              </a:rPr>
              <a:t>Nondisabled size by age group</a:t>
            </a:r>
          </a:p>
          <a:p>
            <a:r>
              <a:rPr lang="en-US" dirty="0">
                <a:cs typeface="Calibri"/>
              </a:rPr>
              <a:t>0-5: 720828</a:t>
            </a:r>
          </a:p>
          <a:p>
            <a:r>
              <a:rPr lang="en-US" dirty="0">
                <a:cs typeface="Calibri"/>
              </a:rPr>
              <a:t>6-11: 640863</a:t>
            </a:r>
          </a:p>
          <a:p>
            <a:r>
              <a:rPr lang="en-US" dirty="0">
                <a:cs typeface="Calibri"/>
              </a:rPr>
              <a:t>12-17: 668974</a:t>
            </a:r>
          </a:p>
          <a:p>
            <a:r>
              <a:rPr lang="en-US" b="1" dirty="0">
                <a:cs typeface="Calibri"/>
              </a:rPr>
              <a:t>TOTAL: 2,030,665; 1,309.937</a:t>
            </a:r>
          </a:p>
        </p:txBody>
      </p:sp>
      <p:sp>
        <p:nvSpPr>
          <p:cNvPr id="4" name="Slide Number Placeholder 3"/>
          <p:cNvSpPr>
            <a:spLocks noGrp="1"/>
          </p:cNvSpPr>
          <p:nvPr>
            <p:ph type="sldNum" sz="quarter" idx="5"/>
          </p:nvPr>
        </p:nvSpPr>
        <p:spPr/>
        <p:txBody>
          <a:bodyPr/>
          <a:lstStyle/>
          <a:p>
            <a:fld id="{2C09E353-BA7C-4D7E-BA16-AC0E724475F0}" type="slidenum">
              <a:rPr lang="en-US" smtClean="0"/>
              <a:t>11</a:t>
            </a:fld>
            <a:endParaRPr lang="en-US"/>
          </a:p>
        </p:txBody>
      </p:sp>
    </p:spTree>
    <p:extLst>
      <p:ext uri="{BB962C8B-B14F-4D97-AF65-F5344CB8AC3E}">
        <p14:creationId xmlns:p14="http://schemas.microsoft.com/office/powerpoint/2010/main" val="24581748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So from our first definition, disability is a global umbrella term that represents a variety of different conditions.  And as such the disability community is a very diverse group in terms of disability types, age, gender,  race, ethnicity, and socioeconomic status. </a:t>
            </a:r>
            <a:r>
              <a:rPr lang="en-US" dirty="0"/>
              <a:t>We know that disability occurs across the lifespan. Disability can occur from birth or be acquired at any point during a person’s lifetime. It can also be a temporary condition, such as after an injury or can be a chronic long-term condition. And it is likely that we will all experience disability at some point in our lives or know someone with a disability. And it is very likely that you have students with disabilities or your students have family members with disabilities who are engaging in sports</a:t>
            </a:r>
          </a:p>
          <a:p>
            <a:endParaRPr lang="en-US" dirty="0"/>
          </a:p>
          <a:p>
            <a:r>
              <a:rPr lang="en-US" dirty="0"/>
              <a:t>There are many types of disabilities that can affect vision, movement, thinking, remembering, learning, communicating, hearing, mental health, and social relationships.</a:t>
            </a:r>
            <a:endParaRPr lang="en-US" dirty="0">
              <a:cs typeface="Calibri"/>
            </a:endParaRPr>
          </a:p>
          <a:p>
            <a:endParaRPr lang="en-US" dirty="0">
              <a:cs typeface="Calibri"/>
            </a:endParaRPr>
          </a:p>
          <a:p>
            <a:r>
              <a:rPr lang="en-US" dirty="0">
                <a:cs typeface="Calibri"/>
              </a:rPr>
              <a:t>There are many different ways that disability is reported and discussed. So you can either look at the disability community as a whole or by different categories or classifications. And the most common that you will see discussed are listed here on this slide in no particular order. So first there are physical or mobility disabilities. Some examples here would include someone with paralysis, so quadriplegia, paraplegia, diplegia, or hemiplegia, which could be from a spinal cord injury, or stroke, or spina bifida, or cerebral palsy; other examples could be amputation, or just general balance and mobility limitations.</a:t>
            </a:r>
          </a:p>
          <a:p>
            <a:endParaRPr lang="en-US" dirty="0"/>
          </a:p>
          <a:p>
            <a:pPr>
              <a:spcBef>
                <a:spcPct val="20000"/>
              </a:spcBef>
              <a:spcAft>
                <a:spcPts val="600"/>
              </a:spcAft>
            </a:pPr>
            <a:r>
              <a:rPr lang="en-US" dirty="0">
                <a:cs typeface="Calibri"/>
              </a:rPr>
              <a:t>Other classifications include intellectual and developmental disabilities</a:t>
            </a:r>
          </a:p>
          <a:p>
            <a:pPr>
              <a:spcBef>
                <a:spcPct val="20000"/>
              </a:spcBef>
              <a:spcAft>
                <a:spcPts val="600"/>
              </a:spcAft>
            </a:pPr>
            <a:endParaRPr lang="en-US" dirty="0">
              <a:cs typeface="Calibri"/>
            </a:endParaRPr>
          </a:p>
          <a:p>
            <a:pPr>
              <a:spcBef>
                <a:spcPct val="20000"/>
              </a:spcBef>
              <a:spcAft>
                <a:spcPts val="600"/>
              </a:spcAft>
            </a:pPr>
            <a:r>
              <a:rPr lang="en-US" dirty="0">
                <a:cs typeface="Calibri"/>
              </a:rPr>
              <a:t>There are also mental health or behavioral health disabilities;</a:t>
            </a:r>
          </a:p>
          <a:p>
            <a:pPr>
              <a:spcBef>
                <a:spcPct val="20000"/>
              </a:spcBef>
              <a:spcAft>
                <a:spcPts val="600"/>
              </a:spcAft>
            </a:pPr>
            <a:endParaRPr lang="en-US" dirty="0">
              <a:cs typeface="Calibri"/>
            </a:endParaRPr>
          </a:p>
          <a:p>
            <a:pPr>
              <a:spcBef>
                <a:spcPct val="20000"/>
              </a:spcBef>
              <a:spcAft>
                <a:spcPts val="600"/>
              </a:spcAft>
            </a:pPr>
            <a:r>
              <a:rPr lang="en-US" dirty="0">
                <a:cs typeface="Calibri"/>
              </a:rPr>
              <a:t>And finally sensory disabilities which include blindness or visual impairment and deafness or hearing impairment</a:t>
            </a:r>
          </a:p>
          <a:p>
            <a:endParaRPr lang="en-US" dirty="0"/>
          </a:p>
          <a:p>
            <a:r>
              <a:rPr lang="en-US" dirty="0">
                <a:cs typeface="Calibri"/>
              </a:rPr>
              <a:t>None of these categories are mutually exclusive; so an individual could fit in one or all of these categories or any combination. </a:t>
            </a:r>
          </a:p>
          <a:p>
            <a:endParaRPr lang="en-US" dirty="0">
              <a:ea typeface="Calibri" panose="020F0502020204030204"/>
              <a:cs typeface="Calibri"/>
            </a:endParaRPr>
          </a:p>
          <a:p>
            <a:r>
              <a:rPr lang="en-US" dirty="0"/>
              <a:t>another common way to group different subsets of disability to group by functional disability or functional impairment types which include mobility, cognition, independent living, hearing, vision, and self-care. </a:t>
            </a:r>
            <a:endParaRPr lang="en-US" dirty="0">
              <a:cs typeface="Calibri" panose="020F0502020204030204"/>
            </a:endParaRPr>
          </a:p>
          <a:p>
            <a:endParaRPr lang="en-US" dirty="0">
              <a:ea typeface="Calibri" panose="020F0502020204030204"/>
              <a:cs typeface="Calibri"/>
            </a:endParaRPr>
          </a:p>
          <a:p>
            <a:endParaRPr lang="en-US" dirty="0">
              <a:ea typeface="Calibri" panose="020F0502020204030204"/>
              <a:cs typeface="Calibri"/>
            </a:endParaRPr>
          </a:p>
          <a:p>
            <a:r>
              <a:rPr lang="en-US" dirty="0">
                <a:ea typeface="Calibri" panose="020F0502020204030204"/>
                <a:cs typeface="Calibri"/>
              </a:rPr>
              <a:t>For IDD definition in Ohio: </a:t>
            </a:r>
            <a:r>
              <a:rPr lang="en-US" dirty="0"/>
              <a:t>--</a:t>
            </a:r>
            <a:r>
              <a:rPr lang="en-US" dirty="0">
                <a:hlinkClick r:id="rId3"/>
              </a:rPr>
              <a:t>https://education.ohio.gov/Topics/Special-Education/Disability-Specific-Resources/Intellectual-Disability</a:t>
            </a:r>
            <a:r>
              <a:rPr lang="en-US" dirty="0"/>
              <a:t> </a:t>
            </a:r>
            <a:endParaRPr lang="en-US" dirty="0">
              <a:ea typeface="Calibri" panose="020F0502020204030204"/>
              <a:cs typeface="Calibri"/>
            </a:endParaRPr>
          </a:p>
        </p:txBody>
      </p:sp>
      <p:sp>
        <p:nvSpPr>
          <p:cNvPr id="4" name="Slide Number Placeholder 3"/>
          <p:cNvSpPr>
            <a:spLocks noGrp="1"/>
          </p:cNvSpPr>
          <p:nvPr>
            <p:ph type="sldNum" sz="quarter" idx="5"/>
          </p:nvPr>
        </p:nvSpPr>
        <p:spPr/>
        <p:txBody>
          <a:bodyPr/>
          <a:lstStyle/>
          <a:p>
            <a:fld id="{5E7B0739-836B-4D32-92DF-8583FF793DE7}" type="slidenum">
              <a:rPr lang="en-US" smtClean="0"/>
              <a:t>12</a:t>
            </a:fld>
            <a:endParaRPr lang="en-US"/>
          </a:p>
        </p:txBody>
      </p:sp>
    </p:spTree>
    <p:extLst>
      <p:ext uri="{BB962C8B-B14F-4D97-AF65-F5344CB8AC3E}">
        <p14:creationId xmlns:p14="http://schemas.microsoft.com/office/powerpoint/2010/main" val="5012014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So before moving on, let's pause here and reflect. When you hear or see the words disability or disabled, what words or </a:t>
            </a:r>
            <a:r>
              <a:rPr lang="en-US">
                <a:cs typeface="Calibri"/>
              </a:rPr>
              <a:t>phrases immediately </a:t>
            </a:r>
            <a:r>
              <a:rPr lang="en-US" dirty="0">
                <a:cs typeface="Calibri"/>
              </a:rPr>
              <a:t>come to your mind?</a:t>
            </a:r>
          </a:p>
          <a:p>
            <a:endParaRPr lang="en-US" dirty="0">
              <a:cs typeface="Calibri"/>
            </a:endParaRPr>
          </a:p>
          <a:p>
            <a:r>
              <a:rPr lang="en-US" dirty="0">
                <a:cs typeface="Calibri"/>
              </a:rPr>
              <a:t>There is a link to an assignment in this portion of module 1 where you can enter those words or phrases that immediately come to your mind. Then as you are going through the conceptual models of disability keep those words in mind to see if you can identify which model of disability you have been using when thinking about disability. </a:t>
            </a:r>
            <a:endParaRPr lang="en-US" dirty="0"/>
          </a:p>
        </p:txBody>
      </p:sp>
      <p:sp>
        <p:nvSpPr>
          <p:cNvPr id="4" name="Slide Number Placeholder 3"/>
          <p:cNvSpPr>
            <a:spLocks noGrp="1"/>
          </p:cNvSpPr>
          <p:nvPr>
            <p:ph type="sldNum" sz="quarter" idx="5"/>
          </p:nvPr>
        </p:nvSpPr>
        <p:spPr/>
        <p:txBody>
          <a:bodyPr/>
          <a:lstStyle/>
          <a:p>
            <a:fld id="{5E7B0739-836B-4D32-92DF-8583FF793DE7}" type="slidenum">
              <a:rPr lang="en-US" smtClean="0"/>
              <a:t>13</a:t>
            </a:fld>
            <a:endParaRPr lang="en-US"/>
          </a:p>
        </p:txBody>
      </p:sp>
    </p:spTree>
    <p:extLst>
      <p:ext uri="{BB962C8B-B14F-4D97-AF65-F5344CB8AC3E}">
        <p14:creationId xmlns:p14="http://schemas.microsoft.com/office/powerpoint/2010/main" val="12832352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So before moving on, let's pause here and reflect. When you hear or see the words disability or disabled, what words or phrases </a:t>
            </a:r>
            <a:r>
              <a:rPr lang="en-US" dirty="0" err="1">
                <a:cs typeface="Calibri"/>
              </a:rPr>
              <a:t>immeditately</a:t>
            </a:r>
            <a:r>
              <a:rPr lang="en-US" dirty="0">
                <a:cs typeface="Calibri"/>
              </a:rPr>
              <a:t> come to your mind?</a:t>
            </a:r>
          </a:p>
          <a:p>
            <a:endParaRPr lang="en-US" dirty="0">
              <a:cs typeface="Calibri"/>
            </a:endParaRPr>
          </a:p>
          <a:p>
            <a:r>
              <a:rPr lang="en-US">
                <a:cs typeface="Calibri"/>
              </a:rPr>
              <a:t>There is a link to an assignment in this portion of module 1 where you can enter those words or phrases that immediately come to your mind. Then as you are going through the conceptual models of disability keep those words in mind to see if you can identify which model of disability you have been using when thinking about disability. </a:t>
            </a:r>
            <a:endParaRPr lang="en-US"/>
          </a:p>
        </p:txBody>
      </p:sp>
      <p:sp>
        <p:nvSpPr>
          <p:cNvPr id="4" name="Slide Number Placeholder 3"/>
          <p:cNvSpPr>
            <a:spLocks noGrp="1"/>
          </p:cNvSpPr>
          <p:nvPr>
            <p:ph type="sldNum" sz="quarter" idx="5"/>
          </p:nvPr>
        </p:nvSpPr>
        <p:spPr/>
        <p:txBody>
          <a:bodyPr/>
          <a:lstStyle/>
          <a:p>
            <a:fld id="{5E7B0739-836B-4D32-92DF-8583FF793DE7}" type="slidenum">
              <a:rPr lang="en-US" smtClean="0"/>
              <a:t>14</a:t>
            </a:fld>
            <a:endParaRPr lang="en-US"/>
          </a:p>
        </p:txBody>
      </p:sp>
    </p:spTree>
    <p:extLst>
      <p:ext uri="{BB962C8B-B14F-4D97-AF65-F5344CB8AC3E}">
        <p14:creationId xmlns:p14="http://schemas.microsoft.com/office/powerpoint/2010/main" val="9032030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 </a:t>
            </a:r>
            <a:endParaRPr lang="en-US"/>
          </a:p>
        </p:txBody>
      </p:sp>
      <p:sp>
        <p:nvSpPr>
          <p:cNvPr id="4" name="Slide Number Placeholder 3"/>
          <p:cNvSpPr>
            <a:spLocks noGrp="1"/>
          </p:cNvSpPr>
          <p:nvPr>
            <p:ph type="sldNum" sz="quarter" idx="5"/>
          </p:nvPr>
        </p:nvSpPr>
        <p:spPr/>
        <p:txBody>
          <a:bodyPr/>
          <a:lstStyle/>
          <a:p>
            <a:fld id="{5E7B0739-836B-4D32-92DF-8583FF793DE7}" type="slidenum">
              <a:rPr lang="en-US" smtClean="0"/>
              <a:t>15</a:t>
            </a:fld>
            <a:endParaRPr lang="en-US"/>
          </a:p>
        </p:txBody>
      </p:sp>
    </p:spTree>
    <p:extLst>
      <p:ext uri="{BB962C8B-B14F-4D97-AF65-F5344CB8AC3E}">
        <p14:creationId xmlns:p14="http://schemas.microsoft.com/office/powerpoint/2010/main" val="221169039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25" name="Picture 24" descr="A puzzle of a football ball and a football ball&#10;&#10;Description automatically generated">
            <a:extLst>
              <a:ext uri="{FF2B5EF4-FFF2-40B4-BE49-F238E27FC236}">
                <a16:creationId xmlns:a16="http://schemas.microsoft.com/office/drawing/2014/main" id="{E2525A42-F857-DABC-2E1D-EC9BDDDCD16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8363" y="196271"/>
            <a:ext cx="11083637" cy="6234546"/>
          </a:xfrm>
          <a:prstGeom prst="rect">
            <a:avLst/>
          </a:prstGeom>
        </p:spPr>
      </p:pic>
      <p:sp>
        <p:nvSpPr>
          <p:cNvPr id="2" name="Title 1">
            <a:extLst>
              <a:ext uri="{FF2B5EF4-FFF2-40B4-BE49-F238E27FC236}">
                <a16:creationId xmlns:a16="http://schemas.microsoft.com/office/drawing/2014/main" id="{A7F69848-2AC5-CB8C-2C3F-A8E10CA1B35A}"/>
              </a:ext>
            </a:extLst>
          </p:cNvPr>
          <p:cNvSpPr>
            <a:spLocks noGrp="1"/>
          </p:cNvSpPr>
          <p:nvPr>
            <p:ph type="ctrTitle" hasCustomPrompt="1"/>
          </p:nvPr>
        </p:nvSpPr>
        <p:spPr>
          <a:xfrm>
            <a:off x="736823" y="973426"/>
            <a:ext cx="9144000" cy="1487199"/>
          </a:xfrm>
        </p:spPr>
        <p:txBody>
          <a:bodyPr anchor="b"/>
          <a:lstStyle>
            <a:lvl1pPr algn="l">
              <a:defRPr sz="6000">
                <a:solidFill>
                  <a:schemeClr val="bg1"/>
                </a:solidFill>
              </a:defRPr>
            </a:lvl1pPr>
          </a:lstStyle>
          <a:p>
            <a:r>
              <a:rPr lang="en-US" dirty="0">
                <a:solidFill>
                  <a:srgbClr val="7D3443"/>
                </a:solidFill>
                <a:latin typeface="Open Sans Extrabold" panose="020B0906030804020204" pitchFamily="34" charset="0"/>
                <a:ea typeface="Open Sans Extrabold" panose="020B0906030804020204" pitchFamily="34" charset="0"/>
                <a:cs typeface="Open Sans Extrabold" panose="020B0906030804020204" pitchFamily="34" charset="0"/>
              </a:rPr>
              <a:t>Inclusive Sports</a:t>
            </a:r>
            <a:endParaRPr lang="en-US" dirty="0"/>
          </a:p>
        </p:txBody>
      </p:sp>
      <p:sp>
        <p:nvSpPr>
          <p:cNvPr id="3" name="Subtitle 2">
            <a:extLst>
              <a:ext uri="{FF2B5EF4-FFF2-40B4-BE49-F238E27FC236}">
                <a16:creationId xmlns:a16="http://schemas.microsoft.com/office/drawing/2014/main" id="{E1EA87D1-D214-BB3F-1B47-3F3E594F9F66}"/>
              </a:ext>
            </a:extLst>
          </p:cNvPr>
          <p:cNvSpPr>
            <a:spLocks noGrp="1"/>
          </p:cNvSpPr>
          <p:nvPr>
            <p:ph type="subTitle" idx="1"/>
          </p:nvPr>
        </p:nvSpPr>
        <p:spPr>
          <a:xfrm>
            <a:off x="736823" y="2844503"/>
            <a:ext cx="9144000" cy="657920"/>
          </a:xfrm>
        </p:spPr>
        <p:txBody>
          <a:bodyPr/>
          <a:lstStyle>
            <a:lvl1pPr marL="0" indent="0" algn="l">
              <a:buNone/>
              <a:defRPr sz="2400">
                <a:solidFill>
                  <a:srgbClr val="3C6280"/>
                </a:solidFill>
                <a:latin typeface="Open Sans Semibold" panose="020B0706030804020204" pitchFamily="34" charset="0"/>
                <a:ea typeface="Open Sans Semibold" panose="020B0706030804020204" pitchFamily="34" charset="0"/>
                <a:cs typeface="Open Sans Semibold" panose="020B07060308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6E353FAA-3125-0F54-43F5-FB1F330B06BE}"/>
              </a:ext>
            </a:extLst>
          </p:cNvPr>
          <p:cNvSpPr>
            <a:spLocks noGrp="1"/>
          </p:cNvSpPr>
          <p:nvPr>
            <p:ph type="dt" sz="half" idx="10"/>
          </p:nvPr>
        </p:nvSpPr>
        <p:spPr>
          <a:xfrm>
            <a:off x="736823" y="3932035"/>
            <a:ext cx="2743200" cy="365125"/>
          </a:xfrm>
        </p:spPr>
        <p:txBody>
          <a:bodyPr/>
          <a:lstStyle>
            <a:lvl1pPr>
              <a:defRPr sz="1800">
                <a:solidFill>
                  <a:srgbClr val="3C6280"/>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fld id="{04F986BC-E242-4C6C-9250-FCA5E441CE94}" type="datetimeFigureOut">
              <a:rPr lang="en-US" smtClean="0"/>
              <a:pPr/>
              <a:t>8/9/2024</a:t>
            </a:fld>
            <a:endParaRPr lang="en-US" dirty="0"/>
          </a:p>
        </p:txBody>
      </p:sp>
      <p:pic>
        <p:nvPicPr>
          <p:cNvPr id="8" name="Picture 7" descr="A close-up of a black background&#10;&#10;Description automatically generated">
            <a:extLst>
              <a:ext uri="{FF2B5EF4-FFF2-40B4-BE49-F238E27FC236}">
                <a16:creationId xmlns:a16="http://schemas.microsoft.com/office/drawing/2014/main" id="{631114D8-8305-0852-6D7A-37505DC4B98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36823" y="5759144"/>
            <a:ext cx="2379809" cy="590986"/>
          </a:xfrm>
          <a:prstGeom prst="rect">
            <a:avLst/>
          </a:prstGeom>
        </p:spPr>
      </p:pic>
      <p:pic>
        <p:nvPicPr>
          <p:cNvPr id="10" name="Picture 9" descr="A black background with blue text&#10;&#10;Description automatically generated">
            <a:extLst>
              <a:ext uri="{FF2B5EF4-FFF2-40B4-BE49-F238E27FC236}">
                <a16:creationId xmlns:a16="http://schemas.microsoft.com/office/drawing/2014/main" id="{B6DC292A-376C-B942-4536-42DC2EF78D1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480023" y="5877344"/>
            <a:ext cx="2379809" cy="512186"/>
          </a:xfrm>
          <a:prstGeom prst="rect">
            <a:avLst/>
          </a:prstGeom>
        </p:spPr>
      </p:pic>
      <p:sp>
        <p:nvSpPr>
          <p:cNvPr id="12" name="Rectangle 11">
            <a:extLst>
              <a:ext uri="{FF2B5EF4-FFF2-40B4-BE49-F238E27FC236}">
                <a16:creationId xmlns:a16="http://schemas.microsoft.com/office/drawing/2014/main" id="{90B377AB-8F3D-74E7-316C-94527945C628}"/>
              </a:ext>
            </a:extLst>
          </p:cNvPr>
          <p:cNvSpPr/>
          <p:nvPr userDrawn="1"/>
        </p:nvSpPr>
        <p:spPr>
          <a:xfrm>
            <a:off x="0" y="58686"/>
            <a:ext cx="12192000" cy="126040"/>
          </a:xfrm>
          <a:prstGeom prst="rect">
            <a:avLst/>
          </a:prstGeom>
          <a:solidFill>
            <a:srgbClr val="7D3443"/>
          </a:solidFill>
          <a:ln>
            <a:solidFill>
              <a:srgbClr val="7D344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Graphic 13">
            <a:extLst>
              <a:ext uri="{FF2B5EF4-FFF2-40B4-BE49-F238E27FC236}">
                <a16:creationId xmlns:a16="http://schemas.microsoft.com/office/drawing/2014/main" id="{34E1ACFD-98EC-FB2A-9F1F-5C43E78FBEE0}"/>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6231372" y="5835622"/>
            <a:ext cx="1689631" cy="561109"/>
          </a:xfrm>
          <a:prstGeom prst="rect">
            <a:avLst/>
          </a:prstGeom>
        </p:spPr>
      </p:pic>
      <p:sp>
        <p:nvSpPr>
          <p:cNvPr id="26" name="Rectangle 25">
            <a:extLst>
              <a:ext uri="{FF2B5EF4-FFF2-40B4-BE49-F238E27FC236}">
                <a16:creationId xmlns:a16="http://schemas.microsoft.com/office/drawing/2014/main" id="{E238F752-27F9-A258-8112-BE0284486B4C}"/>
              </a:ext>
            </a:extLst>
          </p:cNvPr>
          <p:cNvSpPr/>
          <p:nvPr userDrawn="1"/>
        </p:nvSpPr>
        <p:spPr>
          <a:xfrm>
            <a:off x="0" y="6630359"/>
            <a:ext cx="12192000" cy="126040"/>
          </a:xfrm>
          <a:prstGeom prst="rect">
            <a:avLst/>
          </a:prstGeom>
          <a:solidFill>
            <a:srgbClr val="7D3443"/>
          </a:solidFill>
          <a:ln>
            <a:solidFill>
              <a:srgbClr val="7D344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119668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70E8EB-4B7C-3883-A2FF-483C4EB6B3A4}"/>
              </a:ext>
            </a:extLst>
          </p:cNvPr>
          <p:cNvSpPr>
            <a:spLocks noGrp="1"/>
          </p:cNvSpPr>
          <p:nvPr>
            <p:ph type="title"/>
          </p:nvPr>
        </p:nvSpPr>
        <p:spPr/>
        <p:txBody>
          <a:bodyPr/>
          <a:lstStyle>
            <a:lvl1pPr>
              <a:defRPr>
                <a:solidFill>
                  <a:srgbClr val="7D3443"/>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49CFEF7C-746A-4FCD-8A26-3CF329CE74AA}"/>
              </a:ext>
            </a:extLst>
          </p:cNvPr>
          <p:cNvSpPr>
            <a:spLocks noGrp="1"/>
          </p:cNvSpPr>
          <p:nvPr>
            <p:ph idx="1"/>
          </p:nvPr>
        </p:nvSpPr>
        <p:spPr/>
        <p:txBody>
          <a:bodyPr/>
          <a:lstStyle>
            <a:lvl1pPr>
              <a:defRPr sz="2000">
                <a:solidFill>
                  <a:srgbClr val="3C6280"/>
                </a:solidFill>
                <a:latin typeface="Open Sans Semibold" panose="020B0706030804020204" pitchFamily="34" charset="0"/>
                <a:ea typeface="Open Sans Semibold" panose="020B0706030804020204" pitchFamily="34" charset="0"/>
                <a:cs typeface="Open Sans Semibold" panose="020B0706030804020204" pitchFamily="34" charset="0"/>
              </a:defRPr>
            </a:lvl1pPr>
            <a:lvl2pPr>
              <a:defRPr sz="1600">
                <a:solidFill>
                  <a:srgbClr val="3C6280"/>
                </a:solidFill>
                <a:latin typeface="Open Sans Semibold" panose="020B0706030804020204" pitchFamily="34" charset="0"/>
                <a:ea typeface="Open Sans Semibold" panose="020B0706030804020204" pitchFamily="34" charset="0"/>
                <a:cs typeface="Open Sans Semibold" panose="020B0706030804020204" pitchFamily="34" charset="0"/>
              </a:defRPr>
            </a:lvl2pPr>
            <a:lvl3pPr>
              <a:defRPr sz="1400">
                <a:solidFill>
                  <a:srgbClr val="3C6280"/>
                </a:solidFill>
                <a:latin typeface="Open Sans Semibold" panose="020B0706030804020204" pitchFamily="34" charset="0"/>
                <a:ea typeface="Open Sans Semibold" panose="020B0706030804020204" pitchFamily="34" charset="0"/>
                <a:cs typeface="Open Sans Semibold" panose="020B0706030804020204" pitchFamily="34" charset="0"/>
              </a:defRPr>
            </a:lvl3pPr>
            <a:lvl4pPr>
              <a:defRPr>
                <a:solidFill>
                  <a:srgbClr val="3C6280"/>
                </a:solidFill>
                <a:latin typeface="Open Sans Semibold" panose="020B0706030804020204" pitchFamily="34" charset="0"/>
                <a:ea typeface="Open Sans Semibold" panose="020B0706030804020204" pitchFamily="34" charset="0"/>
                <a:cs typeface="Open Sans Semibold" panose="020B0706030804020204" pitchFamily="34" charset="0"/>
              </a:defRPr>
            </a:lvl4pPr>
            <a:lvl5pPr>
              <a:defRPr>
                <a:solidFill>
                  <a:srgbClr val="3C6280"/>
                </a:solidFill>
                <a:latin typeface="Open Sans Semibold" panose="020B0706030804020204" pitchFamily="34" charset="0"/>
                <a:ea typeface="Open Sans Semibold" panose="020B0706030804020204" pitchFamily="34" charset="0"/>
                <a:cs typeface="Open Sans Semibold" panose="020B0706030804020204" pitchFamily="34" charset="0"/>
              </a:defRPr>
            </a:lvl5pPr>
          </a:lstStyle>
          <a:p>
            <a:pPr lvl="0"/>
            <a:r>
              <a:rPr lang="en-US" dirty="0"/>
              <a:t>Click to edit Master text styles</a:t>
            </a:r>
          </a:p>
          <a:p>
            <a:pPr lvl="1"/>
            <a:r>
              <a:rPr lang="en-US" dirty="0"/>
              <a:t>Second level</a:t>
            </a:r>
          </a:p>
          <a:p>
            <a:pPr lvl="2"/>
            <a:r>
              <a:rPr lang="en-US" dirty="0"/>
              <a:t>Third level</a:t>
            </a:r>
          </a:p>
        </p:txBody>
      </p:sp>
      <p:sp>
        <p:nvSpPr>
          <p:cNvPr id="4" name="Date Placeholder 3">
            <a:extLst>
              <a:ext uri="{FF2B5EF4-FFF2-40B4-BE49-F238E27FC236}">
                <a16:creationId xmlns:a16="http://schemas.microsoft.com/office/drawing/2014/main" id="{A11DF99F-74AC-FC71-9F7D-3DDB7877EDE1}"/>
              </a:ext>
            </a:extLst>
          </p:cNvPr>
          <p:cNvSpPr>
            <a:spLocks noGrp="1"/>
          </p:cNvSpPr>
          <p:nvPr>
            <p:ph type="dt" sz="half" idx="10"/>
          </p:nvPr>
        </p:nvSpPr>
        <p:spPr/>
        <p:txBody>
          <a:bodyPr/>
          <a:lstStyle>
            <a:lvl1pPr>
              <a:defRPr>
                <a:solidFill>
                  <a:srgbClr val="3C6280"/>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fld id="{04F986BC-E242-4C6C-9250-FCA5E441CE94}" type="datetimeFigureOut">
              <a:rPr lang="en-US" smtClean="0"/>
              <a:pPr/>
              <a:t>8/9/2024</a:t>
            </a:fld>
            <a:endParaRPr lang="en-US" dirty="0"/>
          </a:p>
        </p:txBody>
      </p:sp>
      <p:pic>
        <p:nvPicPr>
          <p:cNvPr id="7" name="Picture 6" descr="A close-up of a black background&#10;&#10;Description automatically generated">
            <a:extLst>
              <a:ext uri="{FF2B5EF4-FFF2-40B4-BE49-F238E27FC236}">
                <a16:creationId xmlns:a16="http://schemas.microsoft.com/office/drawing/2014/main" id="{58148293-25E7-6F6A-27D2-DB130DBFDA3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973991" y="6060857"/>
            <a:ext cx="2379809" cy="590986"/>
          </a:xfrm>
          <a:prstGeom prst="rect">
            <a:avLst/>
          </a:prstGeom>
        </p:spPr>
      </p:pic>
      <p:cxnSp>
        <p:nvCxnSpPr>
          <p:cNvPr id="10" name="Straight Connector 9">
            <a:extLst>
              <a:ext uri="{FF2B5EF4-FFF2-40B4-BE49-F238E27FC236}">
                <a16:creationId xmlns:a16="http://schemas.microsoft.com/office/drawing/2014/main" id="{17E8ED64-3E4D-DF64-8805-B7C82B9F1D19}"/>
              </a:ext>
            </a:extLst>
          </p:cNvPr>
          <p:cNvCxnSpPr/>
          <p:nvPr userDrawn="1"/>
        </p:nvCxnSpPr>
        <p:spPr>
          <a:xfrm>
            <a:off x="419878" y="1502229"/>
            <a:ext cx="11392677" cy="0"/>
          </a:xfrm>
          <a:prstGeom prst="line">
            <a:avLst/>
          </a:prstGeom>
          <a:ln>
            <a:solidFill>
              <a:srgbClr val="93979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953648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70E8EB-4B7C-3883-A2FF-483C4EB6B3A4}"/>
              </a:ext>
            </a:extLst>
          </p:cNvPr>
          <p:cNvSpPr>
            <a:spLocks noGrp="1"/>
          </p:cNvSpPr>
          <p:nvPr>
            <p:ph type="title"/>
          </p:nvPr>
        </p:nvSpPr>
        <p:spPr/>
        <p:txBody>
          <a:bodyPr/>
          <a:lstStyle>
            <a:lvl1pPr>
              <a:defRPr>
                <a:solidFill>
                  <a:srgbClr val="7D3443"/>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49CFEF7C-746A-4FCD-8A26-3CF329CE74AA}"/>
              </a:ext>
            </a:extLst>
          </p:cNvPr>
          <p:cNvSpPr>
            <a:spLocks noGrp="1"/>
          </p:cNvSpPr>
          <p:nvPr>
            <p:ph idx="1"/>
          </p:nvPr>
        </p:nvSpPr>
        <p:spPr/>
        <p:txBody>
          <a:bodyPr/>
          <a:lstStyle>
            <a:lvl1pPr>
              <a:defRPr sz="2000">
                <a:solidFill>
                  <a:srgbClr val="3C6280"/>
                </a:solidFill>
                <a:latin typeface="Open Sans Semibold" panose="020B0706030804020204" pitchFamily="34" charset="0"/>
                <a:ea typeface="Open Sans Semibold" panose="020B0706030804020204" pitchFamily="34" charset="0"/>
                <a:cs typeface="Open Sans Semibold" panose="020B0706030804020204" pitchFamily="34" charset="0"/>
              </a:defRPr>
            </a:lvl1pPr>
            <a:lvl2pPr>
              <a:defRPr sz="1600">
                <a:solidFill>
                  <a:srgbClr val="3C6280"/>
                </a:solidFill>
                <a:latin typeface="Open Sans Semibold" panose="020B0706030804020204" pitchFamily="34" charset="0"/>
                <a:ea typeface="Open Sans Semibold" panose="020B0706030804020204" pitchFamily="34" charset="0"/>
                <a:cs typeface="Open Sans Semibold" panose="020B0706030804020204" pitchFamily="34" charset="0"/>
              </a:defRPr>
            </a:lvl2pPr>
            <a:lvl3pPr>
              <a:defRPr sz="1400">
                <a:solidFill>
                  <a:srgbClr val="3C6280"/>
                </a:solidFill>
                <a:latin typeface="Open Sans Semibold" panose="020B0706030804020204" pitchFamily="34" charset="0"/>
                <a:ea typeface="Open Sans Semibold" panose="020B0706030804020204" pitchFamily="34" charset="0"/>
                <a:cs typeface="Open Sans Semibold" panose="020B0706030804020204" pitchFamily="34" charset="0"/>
              </a:defRPr>
            </a:lvl3pPr>
            <a:lvl4pPr>
              <a:defRPr>
                <a:solidFill>
                  <a:srgbClr val="3C6280"/>
                </a:solidFill>
                <a:latin typeface="Open Sans Semibold" panose="020B0706030804020204" pitchFamily="34" charset="0"/>
                <a:ea typeface="Open Sans Semibold" panose="020B0706030804020204" pitchFamily="34" charset="0"/>
                <a:cs typeface="Open Sans Semibold" panose="020B0706030804020204" pitchFamily="34" charset="0"/>
              </a:defRPr>
            </a:lvl4pPr>
            <a:lvl5pPr>
              <a:defRPr>
                <a:solidFill>
                  <a:srgbClr val="3C6280"/>
                </a:solidFill>
                <a:latin typeface="Open Sans Semibold" panose="020B0706030804020204" pitchFamily="34" charset="0"/>
                <a:ea typeface="Open Sans Semibold" panose="020B0706030804020204" pitchFamily="34" charset="0"/>
                <a:cs typeface="Open Sans Semibold" panose="020B0706030804020204" pitchFamily="34" charset="0"/>
              </a:defRPr>
            </a:lvl5pPr>
          </a:lstStyle>
          <a:p>
            <a:pPr lvl="0"/>
            <a:r>
              <a:rPr lang="en-US" dirty="0"/>
              <a:t>Click to edit Master text styles</a:t>
            </a:r>
          </a:p>
          <a:p>
            <a:pPr lvl="1"/>
            <a:r>
              <a:rPr lang="en-US" dirty="0"/>
              <a:t>Second level</a:t>
            </a:r>
          </a:p>
          <a:p>
            <a:pPr lvl="2"/>
            <a:r>
              <a:rPr lang="en-US" dirty="0"/>
              <a:t>Third level</a:t>
            </a:r>
          </a:p>
        </p:txBody>
      </p:sp>
      <p:sp>
        <p:nvSpPr>
          <p:cNvPr id="4" name="Date Placeholder 3">
            <a:extLst>
              <a:ext uri="{FF2B5EF4-FFF2-40B4-BE49-F238E27FC236}">
                <a16:creationId xmlns:a16="http://schemas.microsoft.com/office/drawing/2014/main" id="{A11DF99F-74AC-FC71-9F7D-3DDB7877EDE1}"/>
              </a:ext>
            </a:extLst>
          </p:cNvPr>
          <p:cNvSpPr>
            <a:spLocks noGrp="1"/>
          </p:cNvSpPr>
          <p:nvPr>
            <p:ph type="dt" sz="half" idx="10"/>
          </p:nvPr>
        </p:nvSpPr>
        <p:spPr/>
        <p:txBody>
          <a:bodyPr/>
          <a:lstStyle>
            <a:lvl1pPr>
              <a:defRPr>
                <a:solidFill>
                  <a:srgbClr val="3C6280"/>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fld id="{04F986BC-E242-4C6C-9250-FCA5E441CE94}" type="datetimeFigureOut">
              <a:rPr lang="en-US" smtClean="0"/>
              <a:pPr/>
              <a:t>8/9/2024</a:t>
            </a:fld>
            <a:endParaRPr lang="en-US" dirty="0"/>
          </a:p>
        </p:txBody>
      </p:sp>
      <p:sp>
        <p:nvSpPr>
          <p:cNvPr id="5" name="Footer Placeholder 4">
            <a:extLst>
              <a:ext uri="{FF2B5EF4-FFF2-40B4-BE49-F238E27FC236}">
                <a16:creationId xmlns:a16="http://schemas.microsoft.com/office/drawing/2014/main" id="{6F6AD825-1EAC-0465-4C05-AE5DFA6121C5}"/>
              </a:ext>
            </a:extLst>
          </p:cNvPr>
          <p:cNvSpPr>
            <a:spLocks noGrp="1"/>
          </p:cNvSpPr>
          <p:nvPr>
            <p:ph type="ftr" sz="quarter" idx="11"/>
          </p:nvPr>
        </p:nvSpPr>
        <p:spPr/>
        <p:txBody>
          <a:bodyPr/>
          <a:lstStyle>
            <a:lvl1pPr>
              <a:defRPr>
                <a:latin typeface="Open Sans Semibold" panose="020B0706030804020204" pitchFamily="34" charset="0"/>
                <a:ea typeface="Open Sans Semibold" panose="020B0706030804020204" pitchFamily="34" charset="0"/>
                <a:cs typeface="Open Sans Semibold" panose="020B0706030804020204" pitchFamily="34" charset="0"/>
              </a:defRPr>
            </a:lvl1pPr>
          </a:lstStyle>
          <a:p>
            <a:endParaRPr lang="en-US" dirty="0"/>
          </a:p>
        </p:txBody>
      </p:sp>
      <p:sp>
        <p:nvSpPr>
          <p:cNvPr id="6" name="Slide Number Placeholder 5">
            <a:extLst>
              <a:ext uri="{FF2B5EF4-FFF2-40B4-BE49-F238E27FC236}">
                <a16:creationId xmlns:a16="http://schemas.microsoft.com/office/drawing/2014/main" id="{0824BC75-0E70-653E-0806-C8202F371906}"/>
              </a:ext>
            </a:extLst>
          </p:cNvPr>
          <p:cNvSpPr>
            <a:spLocks noGrp="1"/>
          </p:cNvSpPr>
          <p:nvPr>
            <p:ph type="sldNum" sz="quarter" idx="12"/>
          </p:nvPr>
        </p:nvSpPr>
        <p:spPr/>
        <p:txBody>
          <a:bodyPr/>
          <a:lstStyle>
            <a:lvl1pPr>
              <a:defRPr>
                <a:solidFill>
                  <a:srgbClr val="3C6280"/>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fld id="{8579AA72-2643-4612-B55F-BCDE8BE56682}" type="slidenum">
              <a:rPr lang="en-US" smtClean="0"/>
              <a:pPr/>
              <a:t>‹#›</a:t>
            </a:fld>
            <a:endParaRPr lang="en-US" dirty="0"/>
          </a:p>
        </p:txBody>
      </p:sp>
      <p:pic>
        <p:nvPicPr>
          <p:cNvPr id="7" name="Picture 6" descr="A close-up of a black background&#10;&#10;Description automatically generated">
            <a:extLst>
              <a:ext uri="{FF2B5EF4-FFF2-40B4-BE49-F238E27FC236}">
                <a16:creationId xmlns:a16="http://schemas.microsoft.com/office/drawing/2014/main" id="{58148293-25E7-6F6A-27D2-DB130DBFDA3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973991" y="5518998"/>
            <a:ext cx="2379809" cy="590986"/>
          </a:xfrm>
          <a:prstGeom prst="rect">
            <a:avLst/>
          </a:prstGeom>
        </p:spPr>
      </p:pic>
      <p:cxnSp>
        <p:nvCxnSpPr>
          <p:cNvPr id="8" name="Straight Connector 7">
            <a:extLst>
              <a:ext uri="{FF2B5EF4-FFF2-40B4-BE49-F238E27FC236}">
                <a16:creationId xmlns:a16="http://schemas.microsoft.com/office/drawing/2014/main" id="{69A68E3D-2213-587D-04E2-0B2C1F72EA67}"/>
              </a:ext>
            </a:extLst>
          </p:cNvPr>
          <p:cNvCxnSpPr/>
          <p:nvPr userDrawn="1"/>
        </p:nvCxnSpPr>
        <p:spPr>
          <a:xfrm>
            <a:off x="419878" y="1502229"/>
            <a:ext cx="11392677" cy="0"/>
          </a:xfrm>
          <a:prstGeom prst="line">
            <a:avLst/>
          </a:prstGeom>
          <a:ln>
            <a:solidFill>
              <a:srgbClr val="93979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75245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ransition slide 1">
    <p:spTree>
      <p:nvGrpSpPr>
        <p:cNvPr id="1" name=""/>
        <p:cNvGrpSpPr/>
        <p:nvPr/>
      </p:nvGrpSpPr>
      <p:grpSpPr>
        <a:xfrm>
          <a:off x="0" y="0"/>
          <a:ext cx="0" cy="0"/>
          <a:chOff x="0" y="0"/>
          <a:chExt cx="0" cy="0"/>
        </a:xfrm>
      </p:grpSpPr>
      <p:pic>
        <p:nvPicPr>
          <p:cNvPr id="13" name="Picture 12" descr="A child holding a ball&#10;&#10;Description automatically generated">
            <a:extLst>
              <a:ext uri="{FF2B5EF4-FFF2-40B4-BE49-F238E27FC236}">
                <a16:creationId xmlns:a16="http://schemas.microsoft.com/office/drawing/2014/main" id="{7F048367-B005-64D5-3567-B0CBED5A386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itle 1">
            <a:extLst>
              <a:ext uri="{FF2B5EF4-FFF2-40B4-BE49-F238E27FC236}">
                <a16:creationId xmlns:a16="http://schemas.microsoft.com/office/drawing/2014/main" id="{674FF0A8-7423-3D38-4589-9C796098EB1E}"/>
              </a:ext>
            </a:extLst>
          </p:cNvPr>
          <p:cNvSpPr>
            <a:spLocks noGrp="1"/>
          </p:cNvSpPr>
          <p:nvPr>
            <p:ph type="ctrTitle" hasCustomPrompt="1"/>
          </p:nvPr>
        </p:nvSpPr>
        <p:spPr>
          <a:xfrm>
            <a:off x="6779490" y="2265837"/>
            <a:ext cx="4710546" cy="2326325"/>
          </a:xfrm>
        </p:spPr>
        <p:txBody>
          <a:bodyPr anchor="b"/>
          <a:lstStyle>
            <a:lvl1pPr algn="l">
              <a:lnSpc>
                <a:spcPct val="150000"/>
              </a:lnSpc>
              <a:defRPr sz="6000">
                <a:solidFill>
                  <a:schemeClr val="bg1"/>
                </a:solidFill>
              </a:defRPr>
            </a:lvl1pPr>
          </a:lstStyle>
          <a:p>
            <a:r>
              <a:rPr lang="en-US" dirty="0">
                <a:solidFill>
                  <a:srgbClr val="7D3443"/>
                </a:solidFill>
                <a:latin typeface="Open Sans Extrabold" panose="020B0906030804020204" pitchFamily="34" charset="0"/>
                <a:ea typeface="Open Sans Extrabold" panose="020B0906030804020204" pitchFamily="34" charset="0"/>
                <a:cs typeface="Open Sans Extrabold" panose="020B0906030804020204" pitchFamily="34" charset="0"/>
              </a:rPr>
              <a:t>Transition Slide #1</a:t>
            </a:r>
            <a:endParaRPr lang="en-US" dirty="0"/>
          </a:p>
        </p:txBody>
      </p:sp>
    </p:spTree>
    <p:extLst>
      <p:ext uri="{BB962C8B-B14F-4D97-AF65-F5344CB8AC3E}">
        <p14:creationId xmlns:p14="http://schemas.microsoft.com/office/powerpoint/2010/main" val="35357151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ransition slide #2">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F048367-B005-64D5-3567-B0CBED5A386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0"/>
            <a:ext cx="12191998" cy="6857999"/>
          </a:xfrm>
          <a:prstGeom prst="rect">
            <a:avLst/>
          </a:prstGeom>
        </p:spPr>
      </p:pic>
      <p:sp>
        <p:nvSpPr>
          <p:cNvPr id="2" name="TextBox 1">
            <a:extLst>
              <a:ext uri="{FF2B5EF4-FFF2-40B4-BE49-F238E27FC236}">
                <a16:creationId xmlns:a16="http://schemas.microsoft.com/office/drawing/2014/main" id="{4D7FC548-2672-12B3-58D4-8E66D944CE7A}"/>
              </a:ext>
            </a:extLst>
          </p:cNvPr>
          <p:cNvSpPr txBox="1"/>
          <p:nvPr userDrawn="1"/>
        </p:nvSpPr>
        <p:spPr>
          <a:xfrm>
            <a:off x="509443" y="2071640"/>
            <a:ext cx="4577946" cy="1329723"/>
          </a:xfrm>
          <a:prstGeom prst="rect">
            <a:avLst/>
          </a:prstGeom>
          <a:noFill/>
        </p:spPr>
        <p:txBody>
          <a:bodyPr wrap="square" rtlCol="0">
            <a:spAutoFit/>
          </a:bodyPr>
          <a:lstStyle/>
          <a:p>
            <a:pPr>
              <a:lnSpc>
                <a:spcPct val="150000"/>
              </a:lnSpc>
            </a:pPr>
            <a:r>
              <a:rPr lang="en-US" sz="6000" dirty="0">
                <a:solidFill>
                  <a:srgbClr val="FFFFFF"/>
                </a:solidFill>
                <a:latin typeface="Open Sans Extrabold" panose="020B0906030804020204" pitchFamily="34" charset="0"/>
                <a:ea typeface="Open Sans Extrabold" panose="020B0906030804020204" pitchFamily="34" charset="0"/>
                <a:cs typeface="Open Sans Extrabold" panose="020B0906030804020204" pitchFamily="34" charset="0"/>
              </a:rPr>
              <a:t>Definitions</a:t>
            </a:r>
          </a:p>
        </p:txBody>
      </p:sp>
    </p:spTree>
    <p:extLst>
      <p:ext uri="{BB962C8B-B14F-4D97-AF65-F5344CB8AC3E}">
        <p14:creationId xmlns:p14="http://schemas.microsoft.com/office/powerpoint/2010/main" val="14127857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ransition slide 3">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F048367-B005-64D5-3567-B0CBED5A386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0"/>
            <a:ext cx="12191998" cy="6857999"/>
          </a:xfrm>
          <a:prstGeom prst="rect">
            <a:avLst/>
          </a:prstGeom>
        </p:spPr>
      </p:pic>
      <p:sp>
        <p:nvSpPr>
          <p:cNvPr id="2" name="TextBox 1">
            <a:extLst>
              <a:ext uri="{FF2B5EF4-FFF2-40B4-BE49-F238E27FC236}">
                <a16:creationId xmlns:a16="http://schemas.microsoft.com/office/drawing/2014/main" id="{4D7FC548-2672-12B3-58D4-8E66D944CE7A}"/>
              </a:ext>
            </a:extLst>
          </p:cNvPr>
          <p:cNvSpPr txBox="1"/>
          <p:nvPr userDrawn="1"/>
        </p:nvSpPr>
        <p:spPr>
          <a:xfrm>
            <a:off x="694169" y="2071640"/>
            <a:ext cx="4476750" cy="2714718"/>
          </a:xfrm>
          <a:prstGeom prst="rect">
            <a:avLst/>
          </a:prstGeom>
          <a:noFill/>
        </p:spPr>
        <p:txBody>
          <a:bodyPr wrap="square" rtlCol="0">
            <a:spAutoFit/>
          </a:bodyPr>
          <a:lstStyle/>
          <a:p>
            <a:pPr>
              <a:lnSpc>
                <a:spcPct val="150000"/>
              </a:lnSpc>
            </a:pPr>
            <a:r>
              <a:rPr lang="en-US" sz="6000" dirty="0">
                <a:solidFill>
                  <a:srgbClr val="FFFFFF"/>
                </a:solidFill>
                <a:latin typeface="Open Sans Extrabold" panose="020B0906030804020204" pitchFamily="34" charset="0"/>
                <a:ea typeface="Open Sans Extrabold" panose="020B0906030804020204" pitchFamily="34" charset="0"/>
                <a:cs typeface="Open Sans Extrabold" panose="020B0906030804020204" pitchFamily="34" charset="0"/>
              </a:rPr>
              <a:t>Transition slide #3</a:t>
            </a:r>
          </a:p>
        </p:txBody>
      </p:sp>
    </p:spTree>
    <p:extLst>
      <p:ext uri="{BB962C8B-B14F-4D97-AF65-F5344CB8AC3E}">
        <p14:creationId xmlns:p14="http://schemas.microsoft.com/office/powerpoint/2010/main" val="2679911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ransition slide 4">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F048367-B005-64D5-3567-B0CBED5A386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0"/>
            <a:ext cx="12191998" cy="6857999"/>
          </a:xfrm>
          <a:prstGeom prst="rect">
            <a:avLst/>
          </a:prstGeom>
        </p:spPr>
      </p:pic>
      <p:sp>
        <p:nvSpPr>
          <p:cNvPr id="2" name="TextBox 1">
            <a:extLst>
              <a:ext uri="{FF2B5EF4-FFF2-40B4-BE49-F238E27FC236}">
                <a16:creationId xmlns:a16="http://schemas.microsoft.com/office/drawing/2014/main" id="{4D7FC548-2672-12B3-58D4-8E66D944CE7A}"/>
              </a:ext>
            </a:extLst>
          </p:cNvPr>
          <p:cNvSpPr txBox="1"/>
          <p:nvPr userDrawn="1"/>
        </p:nvSpPr>
        <p:spPr>
          <a:xfrm>
            <a:off x="407842" y="2071640"/>
            <a:ext cx="4545897" cy="1329723"/>
          </a:xfrm>
          <a:prstGeom prst="rect">
            <a:avLst/>
          </a:prstGeom>
          <a:noFill/>
        </p:spPr>
        <p:txBody>
          <a:bodyPr wrap="square" rtlCol="0">
            <a:spAutoFit/>
          </a:bodyPr>
          <a:lstStyle/>
          <a:p>
            <a:pPr>
              <a:lnSpc>
                <a:spcPct val="150000"/>
              </a:lnSpc>
            </a:pPr>
            <a:r>
              <a:rPr lang="en-US" sz="6000" dirty="0">
                <a:solidFill>
                  <a:srgbClr val="3C6280"/>
                </a:solidFill>
                <a:latin typeface="Open Sans Extrabold" panose="020B0906030804020204" pitchFamily="34" charset="0"/>
                <a:ea typeface="Open Sans Extrabold" panose="020B0906030804020204" pitchFamily="34" charset="0"/>
                <a:cs typeface="Open Sans Extrabold" panose="020B0906030804020204" pitchFamily="34" charset="0"/>
              </a:rPr>
              <a:t>Prevalence</a:t>
            </a:r>
          </a:p>
        </p:txBody>
      </p:sp>
    </p:spTree>
    <p:extLst>
      <p:ext uri="{BB962C8B-B14F-4D97-AF65-F5344CB8AC3E}">
        <p14:creationId xmlns:p14="http://schemas.microsoft.com/office/powerpoint/2010/main" val="6571831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ransition slide 5">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F048367-B005-64D5-3567-B0CBED5A386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0"/>
            <a:ext cx="12191998" cy="6857998"/>
          </a:xfrm>
          <a:prstGeom prst="rect">
            <a:avLst/>
          </a:prstGeom>
        </p:spPr>
      </p:pic>
      <p:sp>
        <p:nvSpPr>
          <p:cNvPr id="2" name="TextBox 1">
            <a:extLst>
              <a:ext uri="{FF2B5EF4-FFF2-40B4-BE49-F238E27FC236}">
                <a16:creationId xmlns:a16="http://schemas.microsoft.com/office/drawing/2014/main" id="{4D7FC548-2672-12B3-58D4-8E66D944CE7A}"/>
              </a:ext>
            </a:extLst>
          </p:cNvPr>
          <p:cNvSpPr txBox="1"/>
          <p:nvPr userDrawn="1"/>
        </p:nvSpPr>
        <p:spPr>
          <a:xfrm>
            <a:off x="407843" y="2071640"/>
            <a:ext cx="4476750" cy="2714718"/>
          </a:xfrm>
          <a:prstGeom prst="rect">
            <a:avLst/>
          </a:prstGeom>
          <a:noFill/>
        </p:spPr>
        <p:txBody>
          <a:bodyPr wrap="square" rtlCol="0">
            <a:spAutoFit/>
          </a:bodyPr>
          <a:lstStyle/>
          <a:p>
            <a:pPr>
              <a:lnSpc>
                <a:spcPct val="150000"/>
              </a:lnSpc>
            </a:pPr>
            <a:r>
              <a:rPr lang="en-US" sz="6000" dirty="0">
                <a:solidFill>
                  <a:srgbClr val="FFFFFF"/>
                </a:solidFill>
                <a:latin typeface="Open Sans Extrabold" panose="020B0906030804020204" pitchFamily="34" charset="0"/>
                <a:ea typeface="Open Sans Extrabold" panose="020B0906030804020204" pitchFamily="34" charset="0"/>
                <a:cs typeface="Open Sans Extrabold" panose="020B0906030804020204" pitchFamily="34" charset="0"/>
              </a:rPr>
              <a:t>Transition slide #5</a:t>
            </a:r>
          </a:p>
        </p:txBody>
      </p:sp>
      <p:sp>
        <p:nvSpPr>
          <p:cNvPr id="3" name="TextBox 2">
            <a:extLst>
              <a:ext uri="{FF2B5EF4-FFF2-40B4-BE49-F238E27FC236}">
                <a16:creationId xmlns:a16="http://schemas.microsoft.com/office/drawing/2014/main" id="{BB46D885-E39C-791A-2674-03CBE2F85D71}"/>
              </a:ext>
            </a:extLst>
          </p:cNvPr>
          <p:cNvSpPr txBox="1"/>
          <p:nvPr userDrawn="1"/>
        </p:nvSpPr>
        <p:spPr>
          <a:xfrm>
            <a:off x="7426036" y="701964"/>
            <a:ext cx="4451928" cy="3416320"/>
          </a:xfrm>
          <a:prstGeom prst="rect">
            <a:avLst/>
          </a:prstGeom>
          <a:noFill/>
        </p:spPr>
        <p:txBody>
          <a:bodyPr wrap="square" rtlCol="0">
            <a:spAutoFit/>
          </a:bodyPr>
          <a:lstStyle/>
          <a:p>
            <a:r>
              <a:rPr lang="en-US" dirty="0">
                <a:solidFill>
                  <a:srgbClr val="FFFFFF"/>
                </a:solidFill>
                <a:latin typeface="Open Sans Semibold" panose="020B0706030804020204" pitchFamily="34" charset="0"/>
                <a:ea typeface="Open Sans Semibold" panose="020B0706030804020204" pitchFamily="34" charset="0"/>
                <a:cs typeface="Open Sans Semibold" panose="020B0706030804020204" pitchFamily="34" charset="0"/>
              </a:rPr>
              <a:t>An alternate idea for a layout:</a:t>
            </a:r>
          </a:p>
          <a:p>
            <a:endParaRPr lang="en-US" dirty="0">
              <a:solidFill>
                <a:srgbClr val="FFFFFF"/>
              </a:solidFill>
              <a:latin typeface="Open Sans Semibold" panose="020B0706030804020204" pitchFamily="34" charset="0"/>
              <a:ea typeface="Open Sans Semibold" panose="020B0706030804020204" pitchFamily="34" charset="0"/>
              <a:cs typeface="Open Sans Semibold" panose="020B0706030804020204" pitchFamily="34" charset="0"/>
            </a:endParaRPr>
          </a:p>
          <a:p>
            <a:pPr marL="285750" indent="-285750">
              <a:buFont typeface="Arial" panose="020B0604020202020204" pitchFamily="34" charset="0"/>
              <a:buChar char="•"/>
            </a:pPr>
            <a:r>
              <a:rPr lang="en-US" dirty="0">
                <a:solidFill>
                  <a:srgbClr val="FFFFFF"/>
                </a:solidFill>
              </a:rPr>
              <a:t>Point 1</a:t>
            </a:r>
          </a:p>
          <a:p>
            <a:pPr marL="285750" indent="-285750">
              <a:buFont typeface="Arial" panose="020B0604020202020204" pitchFamily="34" charset="0"/>
              <a:buChar char="•"/>
            </a:pPr>
            <a:r>
              <a:rPr lang="en-US" dirty="0">
                <a:solidFill>
                  <a:srgbClr val="FFFFFF"/>
                </a:solidFill>
              </a:rPr>
              <a:t>Point 2</a:t>
            </a:r>
          </a:p>
          <a:p>
            <a:pPr marL="285750" indent="-285750">
              <a:buFont typeface="Arial" panose="020B0604020202020204" pitchFamily="34" charset="0"/>
              <a:buChar char="•"/>
            </a:pPr>
            <a:r>
              <a:rPr lang="en-US" dirty="0">
                <a:solidFill>
                  <a:srgbClr val="FFFFFF"/>
                </a:solidFill>
              </a:rPr>
              <a:t>Point 3</a:t>
            </a:r>
          </a:p>
          <a:p>
            <a:pPr marL="285750" indent="-285750">
              <a:buFont typeface="Arial" panose="020B0604020202020204" pitchFamily="34" charset="0"/>
              <a:buChar char="•"/>
            </a:pPr>
            <a:r>
              <a:rPr lang="en-US" dirty="0">
                <a:solidFill>
                  <a:srgbClr val="FFFFFF"/>
                </a:solidFill>
              </a:rPr>
              <a:t>Point 5</a:t>
            </a:r>
          </a:p>
          <a:p>
            <a:pPr marL="285750" indent="-285750">
              <a:buFont typeface="Arial" panose="020B0604020202020204" pitchFamily="34" charset="0"/>
              <a:buChar char="•"/>
            </a:pPr>
            <a:endParaRPr lang="en-US" dirty="0">
              <a:solidFill>
                <a:srgbClr val="FFFFFF"/>
              </a:solidFill>
            </a:endParaRPr>
          </a:p>
          <a:p>
            <a:pPr marL="285750" indent="-285750">
              <a:buFont typeface="Arial" panose="020B0604020202020204" pitchFamily="34" charset="0"/>
              <a:buChar char="•"/>
            </a:pPr>
            <a:endParaRPr lang="en-US" dirty="0">
              <a:solidFill>
                <a:srgbClr val="FFFFFF"/>
              </a:solidFill>
            </a:endParaRPr>
          </a:p>
          <a:p>
            <a:pPr marL="285750" indent="-285750">
              <a:buFont typeface="Arial" panose="020B0604020202020204" pitchFamily="34" charset="0"/>
              <a:buChar char="•"/>
            </a:pPr>
            <a:endParaRPr lang="en-US" dirty="0">
              <a:solidFill>
                <a:srgbClr val="FFFFFF"/>
              </a:solidFill>
            </a:endParaRPr>
          </a:p>
          <a:p>
            <a:pPr marL="285750" indent="-285750">
              <a:buFont typeface="Arial" panose="020B0604020202020204" pitchFamily="34" charset="0"/>
              <a:buChar char="•"/>
            </a:pPr>
            <a:endParaRPr lang="en-US" dirty="0">
              <a:solidFill>
                <a:srgbClr val="FFFFFF"/>
              </a:solidFill>
            </a:endParaRPr>
          </a:p>
          <a:p>
            <a:pPr marL="285750" indent="-285750">
              <a:buFont typeface="Arial" panose="020B0604020202020204" pitchFamily="34" charset="0"/>
              <a:buChar char="•"/>
            </a:pPr>
            <a:endParaRPr lang="en-US" dirty="0">
              <a:solidFill>
                <a:srgbClr val="FFFFFF"/>
              </a:solidFill>
            </a:endParaRPr>
          </a:p>
          <a:p>
            <a:pPr marL="0" indent="0">
              <a:buFont typeface="Arial" panose="020B0604020202020204" pitchFamily="34" charset="0"/>
              <a:buNone/>
            </a:pPr>
            <a:endParaRPr lang="en-US" dirty="0">
              <a:solidFill>
                <a:srgbClr val="FFFFFF"/>
              </a:solidFill>
            </a:endParaRPr>
          </a:p>
        </p:txBody>
      </p:sp>
    </p:spTree>
    <p:extLst>
      <p:ext uri="{BB962C8B-B14F-4D97-AF65-F5344CB8AC3E}">
        <p14:creationId xmlns:p14="http://schemas.microsoft.com/office/powerpoint/2010/main" val="11319313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F1DC9-4075-8A1E-03A4-8B0250397D2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E3D8499-9241-E483-519A-2D5A463EEEE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6627436-DFD0-A583-0796-75EC9FAA43F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81365DB-C547-03C3-9336-532B47C90105}"/>
              </a:ext>
            </a:extLst>
          </p:cNvPr>
          <p:cNvSpPr>
            <a:spLocks noGrp="1"/>
          </p:cNvSpPr>
          <p:nvPr>
            <p:ph type="dt" sz="half" idx="10"/>
          </p:nvPr>
        </p:nvSpPr>
        <p:spPr/>
        <p:txBody>
          <a:bodyPr/>
          <a:lstStyle/>
          <a:p>
            <a:fld id="{04F986BC-E242-4C6C-9250-FCA5E441CE94}" type="datetimeFigureOut">
              <a:rPr lang="en-US" smtClean="0"/>
              <a:t>8/9/2024</a:t>
            </a:fld>
            <a:endParaRPr lang="en-US"/>
          </a:p>
        </p:txBody>
      </p:sp>
      <p:sp>
        <p:nvSpPr>
          <p:cNvPr id="6" name="Footer Placeholder 5">
            <a:extLst>
              <a:ext uri="{FF2B5EF4-FFF2-40B4-BE49-F238E27FC236}">
                <a16:creationId xmlns:a16="http://schemas.microsoft.com/office/drawing/2014/main" id="{C229806C-AC16-DA64-32BA-CCC86D13BE4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FBE69FD-2BA1-2524-A172-8CAA8ECE0D9E}"/>
              </a:ext>
            </a:extLst>
          </p:cNvPr>
          <p:cNvSpPr>
            <a:spLocks noGrp="1"/>
          </p:cNvSpPr>
          <p:nvPr>
            <p:ph type="sldNum" sz="quarter" idx="12"/>
          </p:nvPr>
        </p:nvSpPr>
        <p:spPr/>
        <p:txBody>
          <a:bodyPr/>
          <a:lstStyle/>
          <a:p>
            <a:fld id="{8579AA72-2643-4612-B55F-BCDE8BE56682}" type="slidenum">
              <a:rPr lang="en-US" smtClean="0"/>
              <a:t>‹#›</a:t>
            </a:fld>
            <a:endParaRPr lang="en-US"/>
          </a:p>
        </p:txBody>
      </p:sp>
    </p:spTree>
    <p:extLst>
      <p:ext uri="{BB962C8B-B14F-4D97-AF65-F5344CB8AC3E}">
        <p14:creationId xmlns:p14="http://schemas.microsoft.com/office/powerpoint/2010/main" val="33394818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06B48-E2CF-2484-9BE9-480B76CD93C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53D70C2-15E3-3552-C2F3-BA47091D19B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66A7337-2483-4CB5-9CD2-F9719BC9299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1DE3A0F-E88F-7BBC-B98A-553D1D99CF2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EC31C28-B01A-5CF2-C628-FFB53AE7A26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7E412E1-D87C-8C06-BF45-20D731DA59A1}"/>
              </a:ext>
            </a:extLst>
          </p:cNvPr>
          <p:cNvSpPr>
            <a:spLocks noGrp="1"/>
          </p:cNvSpPr>
          <p:nvPr>
            <p:ph type="dt" sz="half" idx="10"/>
          </p:nvPr>
        </p:nvSpPr>
        <p:spPr/>
        <p:txBody>
          <a:bodyPr/>
          <a:lstStyle/>
          <a:p>
            <a:fld id="{04F986BC-E242-4C6C-9250-FCA5E441CE94}" type="datetimeFigureOut">
              <a:rPr lang="en-US" smtClean="0"/>
              <a:t>8/9/2024</a:t>
            </a:fld>
            <a:endParaRPr lang="en-US"/>
          </a:p>
        </p:txBody>
      </p:sp>
      <p:sp>
        <p:nvSpPr>
          <p:cNvPr id="8" name="Footer Placeholder 7">
            <a:extLst>
              <a:ext uri="{FF2B5EF4-FFF2-40B4-BE49-F238E27FC236}">
                <a16:creationId xmlns:a16="http://schemas.microsoft.com/office/drawing/2014/main" id="{433DCAD9-8909-9CBC-1A2F-3BF70C58FCB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C58CBEF-BA64-BCE8-C80D-279B4CFC65DB}"/>
              </a:ext>
            </a:extLst>
          </p:cNvPr>
          <p:cNvSpPr>
            <a:spLocks noGrp="1"/>
          </p:cNvSpPr>
          <p:nvPr>
            <p:ph type="sldNum" sz="quarter" idx="12"/>
          </p:nvPr>
        </p:nvSpPr>
        <p:spPr/>
        <p:txBody>
          <a:bodyPr/>
          <a:lstStyle/>
          <a:p>
            <a:fld id="{8579AA72-2643-4612-B55F-BCDE8BE56682}" type="slidenum">
              <a:rPr lang="en-US" smtClean="0"/>
              <a:t>‹#›</a:t>
            </a:fld>
            <a:endParaRPr lang="en-US"/>
          </a:p>
        </p:txBody>
      </p:sp>
    </p:spTree>
    <p:extLst>
      <p:ext uri="{BB962C8B-B14F-4D97-AF65-F5344CB8AC3E}">
        <p14:creationId xmlns:p14="http://schemas.microsoft.com/office/powerpoint/2010/main" val="15869750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12780-2A3C-9893-AD9B-17D0BE74060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D9748E4-DE44-223E-E1C3-0D9A0442E20B}"/>
              </a:ext>
            </a:extLst>
          </p:cNvPr>
          <p:cNvSpPr>
            <a:spLocks noGrp="1"/>
          </p:cNvSpPr>
          <p:nvPr>
            <p:ph type="dt" sz="half" idx="10"/>
          </p:nvPr>
        </p:nvSpPr>
        <p:spPr/>
        <p:txBody>
          <a:bodyPr/>
          <a:lstStyle/>
          <a:p>
            <a:fld id="{04F986BC-E242-4C6C-9250-FCA5E441CE94}" type="datetimeFigureOut">
              <a:rPr lang="en-US" smtClean="0"/>
              <a:t>8/9/2024</a:t>
            </a:fld>
            <a:endParaRPr lang="en-US"/>
          </a:p>
        </p:txBody>
      </p:sp>
      <p:sp>
        <p:nvSpPr>
          <p:cNvPr id="4" name="Footer Placeholder 3">
            <a:extLst>
              <a:ext uri="{FF2B5EF4-FFF2-40B4-BE49-F238E27FC236}">
                <a16:creationId xmlns:a16="http://schemas.microsoft.com/office/drawing/2014/main" id="{C33A9BDE-AE47-4D78-9E68-F656B042785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3188E23-E59D-4A72-DD4E-7566617C8EDE}"/>
              </a:ext>
            </a:extLst>
          </p:cNvPr>
          <p:cNvSpPr>
            <a:spLocks noGrp="1"/>
          </p:cNvSpPr>
          <p:nvPr>
            <p:ph type="sldNum" sz="quarter" idx="12"/>
          </p:nvPr>
        </p:nvSpPr>
        <p:spPr/>
        <p:txBody>
          <a:bodyPr/>
          <a:lstStyle/>
          <a:p>
            <a:fld id="{8579AA72-2643-4612-B55F-BCDE8BE56682}" type="slidenum">
              <a:rPr lang="en-US" smtClean="0"/>
              <a:t>‹#›</a:t>
            </a:fld>
            <a:endParaRPr lang="en-US"/>
          </a:p>
        </p:txBody>
      </p:sp>
    </p:spTree>
    <p:extLst>
      <p:ext uri="{BB962C8B-B14F-4D97-AF65-F5344CB8AC3E}">
        <p14:creationId xmlns:p14="http://schemas.microsoft.com/office/powerpoint/2010/main" val="41958809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B99D63-598F-A490-4073-517FEE585CCD}"/>
              </a:ext>
            </a:extLst>
          </p:cNvPr>
          <p:cNvSpPr>
            <a:spLocks noGrp="1"/>
          </p:cNvSpPr>
          <p:nvPr>
            <p:ph type="dt" sz="half" idx="10"/>
          </p:nvPr>
        </p:nvSpPr>
        <p:spPr/>
        <p:txBody>
          <a:bodyPr/>
          <a:lstStyle/>
          <a:p>
            <a:fld id="{04F986BC-E242-4C6C-9250-FCA5E441CE94}" type="datetimeFigureOut">
              <a:rPr lang="en-US" smtClean="0"/>
              <a:t>8/9/2024</a:t>
            </a:fld>
            <a:endParaRPr lang="en-US"/>
          </a:p>
        </p:txBody>
      </p:sp>
      <p:sp>
        <p:nvSpPr>
          <p:cNvPr id="3" name="Footer Placeholder 2">
            <a:extLst>
              <a:ext uri="{FF2B5EF4-FFF2-40B4-BE49-F238E27FC236}">
                <a16:creationId xmlns:a16="http://schemas.microsoft.com/office/drawing/2014/main" id="{D70A30BD-E47A-86E9-91D4-32EAD1DC72C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3E6B302-0DCD-9769-086C-73B854E35908}"/>
              </a:ext>
            </a:extLst>
          </p:cNvPr>
          <p:cNvSpPr>
            <a:spLocks noGrp="1"/>
          </p:cNvSpPr>
          <p:nvPr>
            <p:ph type="sldNum" sz="quarter" idx="12"/>
          </p:nvPr>
        </p:nvSpPr>
        <p:spPr/>
        <p:txBody>
          <a:bodyPr/>
          <a:lstStyle/>
          <a:p>
            <a:fld id="{8579AA72-2643-4612-B55F-BCDE8BE56682}" type="slidenum">
              <a:rPr lang="en-US" smtClean="0"/>
              <a:t>‹#›</a:t>
            </a:fld>
            <a:endParaRPr lang="en-US"/>
          </a:p>
        </p:txBody>
      </p:sp>
    </p:spTree>
    <p:extLst>
      <p:ext uri="{BB962C8B-B14F-4D97-AF65-F5344CB8AC3E}">
        <p14:creationId xmlns:p14="http://schemas.microsoft.com/office/powerpoint/2010/main" val="32386022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4216D2-AD59-0995-4ADD-B81C4E3F2BD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359EBB4-1224-E058-FF63-D0FA7156D48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565AD99-1463-0BD5-AF3A-BDC8F174BF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74B3CD3-6476-77FF-806D-035568C8974B}"/>
              </a:ext>
            </a:extLst>
          </p:cNvPr>
          <p:cNvSpPr>
            <a:spLocks noGrp="1"/>
          </p:cNvSpPr>
          <p:nvPr>
            <p:ph type="dt" sz="half" idx="10"/>
          </p:nvPr>
        </p:nvSpPr>
        <p:spPr/>
        <p:txBody>
          <a:bodyPr/>
          <a:lstStyle/>
          <a:p>
            <a:fld id="{04F986BC-E242-4C6C-9250-FCA5E441CE94}" type="datetimeFigureOut">
              <a:rPr lang="en-US" smtClean="0"/>
              <a:t>8/9/2024</a:t>
            </a:fld>
            <a:endParaRPr lang="en-US"/>
          </a:p>
        </p:txBody>
      </p:sp>
      <p:sp>
        <p:nvSpPr>
          <p:cNvPr id="6" name="Footer Placeholder 5">
            <a:extLst>
              <a:ext uri="{FF2B5EF4-FFF2-40B4-BE49-F238E27FC236}">
                <a16:creationId xmlns:a16="http://schemas.microsoft.com/office/drawing/2014/main" id="{D5D73EC7-3E42-95B9-5602-FCFDD49A346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60607C0-CC29-ABE1-85EA-4C69D1F5447F}"/>
              </a:ext>
            </a:extLst>
          </p:cNvPr>
          <p:cNvSpPr>
            <a:spLocks noGrp="1"/>
          </p:cNvSpPr>
          <p:nvPr>
            <p:ph type="sldNum" sz="quarter" idx="12"/>
          </p:nvPr>
        </p:nvSpPr>
        <p:spPr/>
        <p:txBody>
          <a:bodyPr/>
          <a:lstStyle/>
          <a:p>
            <a:fld id="{8579AA72-2643-4612-B55F-BCDE8BE56682}" type="slidenum">
              <a:rPr lang="en-US" smtClean="0"/>
              <a:t>‹#›</a:t>
            </a:fld>
            <a:endParaRPr lang="en-US"/>
          </a:p>
        </p:txBody>
      </p:sp>
    </p:spTree>
    <p:extLst>
      <p:ext uri="{BB962C8B-B14F-4D97-AF65-F5344CB8AC3E}">
        <p14:creationId xmlns:p14="http://schemas.microsoft.com/office/powerpoint/2010/main" val="40802910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1E7B8-DBF2-BA85-C80A-ABC39A1F275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F56183F-566B-9110-3EE8-519CA8E05EF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E69A1E0-28A8-4385-0B5B-85873178E5C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24F4D57-EBB8-4CE5-7945-D07924FA84B3}"/>
              </a:ext>
            </a:extLst>
          </p:cNvPr>
          <p:cNvSpPr>
            <a:spLocks noGrp="1"/>
          </p:cNvSpPr>
          <p:nvPr>
            <p:ph type="dt" sz="half" idx="10"/>
          </p:nvPr>
        </p:nvSpPr>
        <p:spPr/>
        <p:txBody>
          <a:bodyPr/>
          <a:lstStyle/>
          <a:p>
            <a:fld id="{04F986BC-E242-4C6C-9250-FCA5E441CE94}" type="datetimeFigureOut">
              <a:rPr lang="en-US" smtClean="0"/>
              <a:t>8/9/2024</a:t>
            </a:fld>
            <a:endParaRPr lang="en-US"/>
          </a:p>
        </p:txBody>
      </p:sp>
      <p:sp>
        <p:nvSpPr>
          <p:cNvPr id="6" name="Footer Placeholder 5">
            <a:extLst>
              <a:ext uri="{FF2B5EF4-FFF2-40B4-BE49-F238E27FC236}">
                <a16:creationId xmlns:a16="http://schemas.microsoft.com/office/drawing/2014/main" id="{7021ACEE-0A41-6D8E-98E8-C49AA396920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D75702E-372B-1106-0D01-5DE05CA86C5D}"/>
              </a:ext>
            </a:extLst>
          </p:cNvPr>
          <p:cNvSpPr>
            <a:spLocks noGrp="1"/>
          </p:cNvSpPr>
          <p:nvPr>
            <p:ph type="sldNum" sz="quarter" idx="12"/>
          </p:nvPr>
        </p:nvSpPr>
        <p:spPr/>
        <p:txBody>
          <a:bodyPr/>
          <a:lstStyle/>
          <a:p>
            <a:fld id="{8579AA72-2643-4612-B55F-BCDE8BE56682}" type="slidenum">
              <a:rPr lang="en-US" smtClean="0"/>
              <a:t>‹#›</a:t>
            </a:fld>
            <a:endParaRPr lang="en-US"/>
          </a:p>
        </p:txBody>
      </p:sp>
    </p:spTree>
    <p:extLst>
      <p:ext uri="{BB962C8B-B14F-4D97-AF65-F5344CB8AC3E}">
        <p14:creationId xmlns:p14="http://schemas.microsoft.com/office/powerpoint/2010/main" val="339406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E0FB99-06A1-A7D1-D541-922B52529B4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B35D530-A004-2550-C9C8-FFDCEC7139B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FC677FA-E407-5DB4-F86C-F79C449CB392}"/>
              </a:ext>
            </a:extLst>
          </p:cNvPr>
          <p:cNvSpPr>
            <a:spLocks noGrp="1"/>
          </p:cNvSpPr>
          <p:nvPr>
            <p:ph type="dt" sz="half" idx="10"/>
          </p:nvPr>
        </p:nvSpPr>
        <p:spPr/>
        <p:txBody>
          <a:bodyPr/>
          <a:lstStyle/>
          <a:p>
            <a:fld id="{04F986BC-E242-4C6C-9250-FCA5E441CE94}" type="datetimeFigureOut">
              <a:rPr lang="en-US" smtClean="0"/>
              <a:t>8/9/2024</a:t>
            </a:fld>
            <a:endParaRPr lang="en-US"/>
          </a:p>
        </p:txBody>
      </p:sp>
      <p:sp>
        <p:nvSpPr>
          <p:cNvPr id="5" name="Footer Placeholder 4">
            <a:extLst>
              <a:ext uri="{FF2B5EF4-FFF2-40B4-BE49-F238E27FC236}">
                <a16:creationId xmlns:a16="http://schemas.microsoft.com/office/drawing/2014/main" id="{16536D92-142C-EDDA-618E-2B27CCB6CB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D09433-7D62-A93B-0650-BFC70DD1E802}"/>
              </a:ext>
            </a:extLst>
          </p:cNvPr>
          <p:cNvSpPr>
            <a:spLocks noGrp="1"/>
          </p:cNvSpPr>
          <p:nvPr>
            <p:ph type="sldNum" sz="quarter" idx="12"/>
          </p:nvPr>
        </p:nvSpPr>
        <p:spPr/>
        <p:txBody>
          <a:bodyPr/>
          <a:lstStyle/>
          <a:p>
            <a:fld id="{8579AA72-2643-4612-B55F-BCDE8BE56682}" type="slidenum">
              <a:rPr lang="en-US" smtClean="0"/>
              <a:t>‹#›</a:t>
            </a:fld>
            <a:endParaRPr lang="en-US"/>
          </a:p>
        </p:txBody>
      </p:sp>
    </p:spTree>
    <p:extLst>
      <p:ext uri="{BB962C8B-B14F-4D97-AF65-F5344CB8AC3E}">
        <p14:creationId xmlns:p14="http://schemas.microsoft.com/office/powerpoint/2010/main" val="26703389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C3AB6BE-ABE2-CE3F-44F7-9A364E2E1E5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B0E17D1-CFEB-B983-6591-7FE29E9B2C1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5AB5CE2-56FB-29FB-91CD-2158D2ED4D74}"/>
              </a:ext>
            </a:extLst>
          </p:cNvPr>
          <p:cNvSpPr>
            <a:spLocks noGrp="1"/>
          </p:cNvSpPr>
          <p:nvPr>
            <p:ph type="dt" sz="half" idx="10"/>
          </p:nvPr>
        </p:nvSpPr>
        <p:spPr/>
        <p:txBody>
          <a:bodyPr/>
          <a:lstStyle/>
          <a:p>
            <a:fld id="{04F986BC-E242-4C6C-9250-FCA5E441CE94}" type="datetimeFigureOut">
              <a:rPr lang="en-US" smtClean="0"/>
              <a:t>8/9/2024</a:t>
            </a:fld>
            <a:endParaRPr lang="en-US"/>
          </a:p>
        </p:txBody>
      </p:sp>
      <p:sp>
        <p:nvSpPr>
          <p:cNvPr id="5" name="Footer Placeholder 4">
            <a:extLst>
              <a:ext uri="{FF2B5EF4-FFF2-40B4-BE49-F238E27FC236}">
                <a16:creationId xmlns:a16="http://schemas.microsoft.com/office/drawing/2014/main" id="{0CB5512D-BB4D-8370-D7F6-EB263640BF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ECB61E-F79B-8025-C153-87CBED24FE28}"/>
              </a:ext>
            </a:extLst>
          </p:cNvPr>
          <p:cNvSpPr>
            <a:spLocks noGrp="1"/>
          </p:cNvSpPr>
          <p:nvPr>
            <p:ph type="sldNum" sz="quarter" idx="12"/>
          </p:nvPr>
        </p:nvSpPr>
        <p:spPr/>
        <p:txBody>
          <a:bodyPr/>
          <a:lstStyle/>
          <a:p>
            <a:fld id="{8579AA72-2643-4612-B55F-BCDE8BE56682}" type="slidenum">
              <a:rPr lang="en-US" smtClean="0"/>
              <a:t>‹#›</a:t>
            </a:fld>
            <a:endParaRPr lang="en-US"/>
          </a:p>
        </p:txBody>
      </p:sp>
    </p:spTree>
    <p:extLst>
      <p:ext uri="{BB962C8B-B14F-4D97-AF65-F5344CB8AC3E}">
        <p14:creationId xmlns:p14="http://schemas.microsoft.com/office/powerpoint/2010/main" val="16112549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D179EB7-C310-1FC0-D2B1-3DCB416E211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F157960-8C16-41AE-632C-6A1E0EE3929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4FE7B34-6A24-4814-36A2-B4971B504C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F986BC-E242-4C6C-9250-FCA5E441CE94}" type="datetimeFigureOut">
              <a:rPr lang="en-US" smtClean="0"/>
              <a:t>8/9/2024</a:t>
            </a:fld>
            <a:endParaRPr lang="en-US"/>
          </a:p>
        </p:txBody>
      </p:sp>
      <p:sp>
        <p:nvSpPr>
          <p:cNvPr id="5" name="Footer Placeholder 4">
            <a:extLst>
              <a:ext uri="{FF2B5EF4-FFF2-40B4-BE49-F238E27FC236}">
                <a16:creationId xmlns:a16="http://schemas.microsoft.com/office/drawing/2014/main" id="{B1313009-8755-97F7-2CCE-8107E7FDBA1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933B4E8-B5F6-0A1A-8A09-CA3BB7C30B0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79AA72-2643-4612-B55F-BCDE8BE56682}" type="slidenum">
              <a:rPr lang="en-US" smtClean="0"/>
              <a:t>‹#›</a:t>
            </a:fld>
            <a:endParaRPr lang="en-US"/>
          </a:p>
        </p:txBody>
      </p:sp>
    </p:spTree>
    <p:extLst>
      <p:ext uri="{BB962C8B-B14F-4D97-AF65-F5344CB8AC3E}">
        <p14:creationId xmlns:p14="http://schemas.microsoft.com/office/powerpoint/2010/main" val="15052903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4" r:id="rId3"/>
    <p:sldLayoutId id="2147483651" r:id="rId4"/>
    <p:sldLayoutId id="2147483660" r:id="rId5"/>
    <p:sldLayoutId id="2147483663" r:id="rId6"/>
    <p:sldLayoutId id="2147483661" r:id="rId7"/>
    <p:sldLayoutId id="2147483662" r:id="rId8"/>
    <p:sldLayoutId id="2147483652" r:id="rId9"/>
    <p:sldLayoutId id="2147483653" r:id="rId10"/>
    <p:sldLayoutId id="2147483654" r:id="rId11"/>
    <p:sldLayoutId id="2147483655" r:id="rId12"/>
    <p:sldLayoutId id="2147483656" r:id="rId13"/>
    <p:sldLayoutId id="2147483657" r:id="rId14"/>
    <p:sldLayoutId id="2147483658" r:id="rId15"/>
    <p:sldLayoutId id="2147483659"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2.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9.xml"/><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www.who.int/disabilities/world_report/2011/en"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hyperlink" Target="https://sites.ed.gov/idea/statute-chapter-33/subchapter-i/1401" TargetMode="External"/><Relationship Id="rId4" Type="http://schemas.openxmlformats.org/officeDocument/2006/relationships/hyperlink" Target="https://www.who.int/classifications/international-classification-of-functioning-disability-and-health"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www.cdc.gov/ncbddd/disabilityandhealth/infographic-disability-impacts-all.html"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hyperlink" Target="https://grc.osu.edu/OMAS/2021Survey" TargetMode="External"/><Relationship Id="rId4" Type="http://schemas.openxmlformats.org/officeDocument/2006/relationships/hyperlink" Target="https://go.osu.edu/odhpassessment2022"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F8C82-5753-2852-596C-8788DDAD3C38}"/>
              </a:ext>
            </a:extLst>
          </p:cNvPr>
          <p:cNvSpPr>
            <a:spLocks noGrp="1"/>
          </p:cNvSpPr>
          <p:nvPr>
            <p:ph type="ctrTitle"/>
          </p:nvPr>
        </p:nvSpPr>
        <p:spPr>
          <a:xfrm>
            <a:off x="736823" y="1260894"/>
            <a:ext cx="7182976" cy="1382583"/>
          </a:xfrm>
        </p:spPr>
        <p:txBody>
          <a:bodyPr/>
          <a:lstStyle/>
          <a:p>
            <a:r>
              <a:rPr lang="en-US" dirty="0">
                <a:solidFill>
                  <a:srgbClr val="7D3443"/>
                </a:solidFill>
                <a:latin typeface="Open Sans Extrabold"/>
                <a:ea typeface="Open Sans Extrabold"/>
                <a:cs typeface="Open Sans Extrabold"/>
              </a:rPr>
              <a:t>Disability 101</a:t>
            </a:r>
            <a:endParaRPr lang="en-US" dirty="0">
              <a:solidFill>
                <a:srgbClr val="7D3443"/>
              </a:solidFill>
              <a:latin typeface="Open Sans Extrabold" panose="020B0906030804020204" pitchFamily="34" charset="0"/>
              <a:ea typeface="Open Sans Extrabold" panose="020B0906030804020204" pitchFamily="34" charset="0"/>
              <a:cs typeface="Open Sans Extrabold" panose="020B0906030804020204" pitchFamily="34" charset="0"/>
            </a:endParaRPr>
          </a:p>
        </p:txBody>
      </p:sp>
      <p:sp>
        <p:nvSpPr>
          <p:cNvPr id="3" name="Subtitle 2">
            <a:extLst>
              <a:ext uri="{FF2B5EF4-FFF2-40B4-BE49-F238E27FC236}">
                <a16:creationId xmlns:a16="http://schemas.microsoft.com/office/drawing/2014/main" id="{1058126A-546E-5238-579F-1D41E811F67F}"/>
              </a:ext>
            </a:extLst>
          </p:cNvPr>
          <p:cNvSpPr>
            <a:spLocks noGrp="1"/>
          </p:cNvSpPr>
          <p:nvPr>
            <p:ph type="subTitle" idx="1"/>
          </p:nvPr>
        </p:nvSpPr>
        <p:spPr>
          <a:xfrm>
            <a:off x="736823" y="3100040"/>
            <a:ext cx="6399205" cy="657920"/>
          </a:xfrm>
        </p:spPr>
        <p:txBody>
          <a:bodyPr vert="horz" lIns="91440" tIns="45720" rIns="91440" bIns="45720" rtlCol="0" anchor="t">
            <a:normAutofit/>
          </a:bodyPr>
          <a:lstStyle/>
          <a:p>
            <a:r>
              <a:rPr lang="en-US" dirty="0">
                <a:latin typeface="Open Sans Semibold"/>
                <a:ea typeface="Open Sans Semibold"/>
                <a:cs typeface="Open Sans Semibold"/>
              </a:rPr>
              <a:t>Introduction to Disability </a:t>
            </a:r>
            <a:endParaRPr lang="en-US" dirty="0"/>
          </a:p>
        </p:txBody>
      </p:sp>
      <p:sp>
        <p:nvSpPr>
          <p:cNvPr id="4" name="Date Placeholder 3">
            <a:extLst>
              <a:ext uri="{FF2B5EF4-FFF2-40B4-BE49-F238E27FC236}">
                <a16:creationId xmlns:a16="http://schemas.microsoft.com/office/drawing/2014/main" id="{9E108A43-431C-CEF1-32C9-E49313560C25}"/>
              </a:ext>
            </a:extLst>
          </p:cNvPr>
          <p:cNvSpPr>
            <a:spLocks noGrp="1"/>
          </p:cNvSpPr>
          <p:nvPr>
            <p:ph type="dt" sz="half" idx="10"/>
          </p:nvPr>
        </p:nvSpPr>
        <p:spPr>
          <a:xfrm>
            <a:off x="811468" y="3757960"/>
            <a:ext cx="2743200" cy="365125"/>
          </a:xfrm>
        </p:spPr>
        <p:txBody>
          <a:bodyPr/>
          <a:lstStyle/>
          <a:p>
            <a:fld id="{788206A9-CE27-49A2-9ADE-DD081F0169A3}" type="datetime1">
              <a:rPr lang="en-US" smtClean="0"/>
              <a:t>8/9/2024</a:t>
            </a:fld>
            <a:endParaRPr lang="en-US" dirty="0"/>
          </a:p>
        </p:txBody>
      </p:sp>
    </p:spTree>
    <p:extLst>
      <p:ext uri="{BB962C8B-B14F-4D97-AF65-F5344CB8AC3E}">
        <p14:creationId xmlns:p14="http://schemas.microsoft.com/office/powerpoint/2010/main" val="37487611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E09C91-5F9C-9157-D066-9D4F5CC7965C}"/>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t>Definitions</a:t>
            </a:r>
          </a:p>
        </p:txBody>
      </p:sp>
    </p:spTree>
    <p:extLst>
      <p:ext uri="{BB962C8B-B14F-4D97-AF65-F5344CB8AC3E}">
        <p14:creationId xmlns:p14="http://schemas.microsoft.com/office/powerpoint/2010/main" val="12993690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16C685-4899-351D-71AD-73476E18BE9E}"/>
              </a:ext>
            </a:extLst>
          </p:cNvPr>
          <p:cNvSpPr>
            <a:spLocks noGrp="1"/>
          </p:cNvSpPr>
          <p:nvPr>
            <p:ph type="title"/>
          </p:nvPr>
        </p:nvSpPr>
        <p:spPr/>
        <p:txBody>
          <a:bodyPr/>
          <a:lstStyle/>
          <a:p>
            <a:r>
              <a:rPr lang="en-US" dirty="0"/>
              <a:t>What is Disability?</a:t>
            </a:r>
          </a:p>
        </p:txBody>
      </p:sp>
      <p:sp>
        <p:nvSpPr>
          <p:cNvPr id="3" name="Content Placeholder 2">
            <a:extLst>
              <a:ext uri="{FF2B5EF4-FFF2-40B4-BE49-F238E27FC236}">
                <a16:creationId xmlns:a16="http://schemas.microsoft.com/office/drawing/2014/main" id="{7039AEE9-2596-AA02-F865-0C8CF1F02094}"/>
              </a:ext>
            </a:extLst>
          </p:cNvPr>
          <p:cNvSpPr>
            <a:spLocks noGrp="1"/>
          </p:cNvSpPr>
          <p:nvPr>
            <p:ph idx="1"/>
          </p:nvPr>
        </p:nvSpPr>
        <p:spPr/>
        <p:txBody>
          <a:bodyPr>
            <a:normAutofit/>
          </a:bodyPr>
          <a:lstStyle/>
          <a:p>
            <a:r>
              <a:rPr lang="en-US" sz="2400" dirty="0"/>
              <a:t>According to the World Health Organization (WHO), a disability is any cognitive or physical impairment, activity limitation, and/or participation restriction</a:t>
            </a:r>
          </a:p>
          <a:p>
            <a:r>
              <a:rPr lang="en-US" sz="2400" dirty="0"/>
              <a:t>Disability is the interaction between an individual's health condition and personal and environmental factors</a:t>
            </a:r>
          </a:p>
        </p:txBody>
      </p:sp>
      <p:cxnSp>
        <p:nvCxnSpPr>
          <p:cNvPr id="5" name="Straight Connector 4">
            <a:extLst>
              <a:ext uri="{FF2B5EF4-FFF2-40B4-BE49-F238E27FC236}">
                <a16:creationId xmlns:a16="http://schemas.microsoft.com/office/drawing/2014/main" id="{7704F559-7296-FE0A-D9DF-F0D80C789388}"/>
              </a:ext>
              <a:ext uri="{C183D7F6-B498-43B3-948B-1728B52AA6E4}">
                <adec:decorative xmlns:adec="http://schemas.microsoft.com/office/drawing/2017/decorative" val="1"/>
              </a:ext>
            </a:extLst>
          </p:cNvPr>
          <p:cNvCxnSpPr/>
          <p:nvPr/>
        </p:nvCxnSpPr>
        <p:spPr>
          <a:xfrm>
            <a:off x="419878" y="1502229"/>
            <a:ext cx="11392677" cy="0"/>
          </a:xfrm>
          <a:prstGeom prst="line">
            <a:avLst/>
          </a:prstGeom>
          <a:ln>
            <a:solidFill>
              <a:srgbClr val="939799"/>
            </a:solidFill>
          </a:ln>
        </p:spPr>
        <p:style>
          <a:lnRef idx="1">
            <a:schemeClr val="accent1"/>
          </a:lnRef>
          <a:fillRef idx="0">
            <a:schemeClr val="accent1"/>
          </a:fillRef>
          <a:effectRef idx="0">
            <a:schemeClr val="accent1"/>
          </a:effectRef>
          <a:fontRef idx="minor">
            <a:schemeClr val="tx1"/>
          </a:fontRef>
        </p:style>
      </p:cxnSp>
      <p:pic>
        <p:nvPicPr>
          <p:cNvPr id="1028" name="Picture 4" descr="A group of people that are standing or using a wheelchair.">
            <a:extLst>
              <a:ext uri="{FF2B5EF4-FFF2-40B4-BE49-F238E27FC236}">
                <a16:creationId xmlns:a16="http://schemas.microsoft.com/office/drawing/2014/main" id="{4F24C555-0555-C386-9397-4046A3F3C8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4151075"/>
            <a:ext cx="2905125" cy="19050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A person standing in front of a a shadow of a person using a wheelchair with the words &quot;not every disability is visible&quot; underneath.">
            <a:extLst>
              <a:ext uri="{FF2B5EF4-FFF2-40B4-BE49-F238E27FC236}">
                <a16:creationId xmlns:a16="http://schemas.microsoft.com/office/drawing/2014/main" id="{D371BDB0-4F51-CE6E-52F9-DB734AFB7FC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68748" y="3801571"/>
            <a:ext cx="2254504" cy="2254504"/>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A few icons of a person using a wheelchair, a brain, an ear, and an eye.">
            <a:extLst>
              <a:ext uri="{FF2B5EF4-FFF2-40B4-BE49-F238E27FC236}">
                <a16:creationId xmlns:a16="http://schemas.microsoft.com/office/drawing/2014/main" id="{A57E9FFD-C28E-A925-9D72-D04EFA267A5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40730" y="3574423"/>
            <a:ext cx="2409825" cy="248602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66700911-E633-FA19-9C8E-607E47A8058A}"/>
              </a:ext>
            </a:extLst>
          </p:cNvPr>
          <p:cNvSpPr txBox="1"/>
          <p:nvPr/>
        </p:nvSpPr>
        <p:spPr>
          <a:xfrm>
            <a:off x="3047189" y="6123543"/>
            <a:ext cx="6094378" cy="369332"/>
          </a:xfrm>
          <a:prstGeom prst="rect">
            <a:avLst/>
          </a:prstGeom>
          <a:noFill/>
        </p:spPr>
        <p:txBody>
          <a:bodyPr wrap="square">
            <a:spAutoFit/>
          </a:bodyPr>
          <a:lstStyle/>
          <a:p>
            <a:pPr algn="ctr"/>
            <a:r>
              <a:rPr lang="en-US" sz="1800" b="0" i="0" u="none" strike="noStrike" dirty="0">
                <a:solidFill>
                  <a:srgbClr val="8B8D97"/>
                </a:solidFill>
                <a:effectLst/>
                <a:latin typeface="Calibri" panose="020F0502020204030204" pitchFamily="34" charset="0"/>
              </a:rPr>
              <a:t>WHO (2011); WHO (2001)</a:t>
            </a:r>
            <a:endParaRPr lang="en-US" dirty="0"/>
          </a:p>
        </p:txBody>
      </p:sp>
    </p:spTree>
    <p:extLst>
      <p:ext uri="{BB962C8B-B14F-4D97-AF65-F5344CB8AC3E}">
        <p14:creationId xmlns:p14="http://schemas.microsoft.com/office/powerpoint/2010/main" val="9979095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E3C9C-C577-301B-1177-CB82CDA9DC8E}"/>
              </a:ext>
            </a:extLst>
          </p:cNvPr>
          <p:cNvSpPr>
            <a:spLocks noGrp="1"/>
          </p:cNvSpPr>
          <p:nvPr>
            <p:ph type="title"/>
          </p:nvPr>
        </p:nvSpPr>
        <p:spPr/>
        <p:txBody>
          <a:bodyPr/>
          <a:lstStyle/>
          <a:p>
            <a:r>
              <a:rPr lang="en-US" dirty="0"/>
              <a:t>ADA Definition</a:t>
            </a:r>
          </a:p>
        </p:txBody>
      </p:sp>
      <p:sp>
        <p:nvSpPr>
          <p:cNvPr id="3" name="Content Placeholder 2">
            <a:extLst>
              <a:ext uri="{FF2B5EF4-FFF2-40B4-BE49-F238E27FC236}">
                <a16:creationId xmlns:a16="http://schemas.microsoft.com/office/drawing/2014/main" id="{AE30AE44-F050-CE8B-3D63-7BE01A99825D}"/>
              </a:ext>
            </a:extLst>
          </p:cNvPr>
          <p:cNvSpPr>
            <a:spLocks noGrp="1"/>
          </p:cNvSpPr>
          <p:nvPr>
            <p:ph idx="1"/>
          </p:nvPr>
        </p:nvSpPr>
        <p:spPr/>
        <p:txBody>
          <a:bodyPr/>
          <a:lstStyle/>
          <a:p>
            <a:r>
              <a:rPr lang="en-US" sz="2400" dirty="0"/>
              <a:t>The Americans with Disabilities Act (ADA) states a “person with a disability is someone who:</a:t>
            </a:r>
          </a:p>
          <a:p>
            <a:pPr lvl="1"/>
            <a:r>
              <a:rPr lang="en-US" sz="2000" dirty="0"/>
              <a:t>has a physical or mental impairment that substantially limits one or more major life activities,</a:t>
            </a:r>
          </a:p>
          <a:p>
            <a:pPr marL="457200" lvl="1" indent="0">
              <a:buNone/>
            </a:pPr>
            <a:endParaRPr lang="en-US" sz="2000" dirty="0"/>
          </a:p>
          <a:p>
            <a:pPr lvl="1"/>
            <a:r>
              <a:rPr lang="en-US" sz="2000" dirty="0"/>
              <a:t>has a history or record of such an impairment (such as cancer that is in remission), or</a:t>
            </a:r>
          </a:p>
          <a:p>
            <a:pPr marL="457200" lvl="1" indent="0">
              <a:buNone/>
            </a:pPr>
            <a:endParaRPr lang="en-US" sz="2000" dirty="0"/>
          </a:p>
          <a:p>
            <a:pPr lvl="1"/>
            <a:r>
              <a:rPr lang="en-US" sz="2000" dirty="0"/>
              <a:t>is perceived by others as having such an impairment (such as a person who has scars from a severe burn).”</a:t>
            </a:r>
          </a:p>
        </p:txBody>
      </p:sp>
      <p:sp>
        <p:nvSpPr>
          <p:cNvPr id="4" name="TextBox 3">
            <a:extLst>
              <a:ext uri="{FF2B5EF4-FFF2-40B4-BE49-F238E27FC236}">
                <a16:creationId xmlns:a16="http://schemas.microsoft.com/office/drawing/2014/main" id="{007A3664-CF44-068C-2316-C11BFCC675B9}"/>
              </a:ext>
            </a:extLst>
          </p:cNvPr>
          <p:cNvSpPr txBox="1"/>
          <p:nvPr/>
        </p:nvSpPr>
        <p:spPr>
          <a:xfrm>
            <a:off x="3047189" y="6123543"/>
            <a:ext cx="6094378" cy="369332"/>
          </a:xfrm>
          <a:prstGeom prst="rect">
            <a:avLst/>
          </a:prstGeom>
          <a:noFill/>
        </p:spPr>
        <p:txBody>
          <a:bodyPr wrap="square">
            <a:spAutoFit/>
          </a:bodyPr>
          <a:lstStyle/>
          <a:p>
            <a:pPr algn="ctr"/>
            <a:r>
              <a:rPr lang="en-US" sz="1800" b="0" i="0" u="none" strike="noStrike" dirty="0">
                <a:solidFill>
                  <a:srgbClr val="8B8D97"/>
                </a:solidFill>
                <a:effectLst/>
                <a:latin typeface="Calibri" panose="020F0502020204030204" pitchFamily="34" charset="0"/>
              </a:rPr>
              <a:t>ADA 1990</a:t>
            </a:r>
            <a:endParaRPr lang="en-US" dirty="0"/>
          </a:p>
        </p:txBody>
      </p:sp>
    </p:spTree>
    <p:extLst>
      <p:ext uri="{BB962C8B-B14F-4D97-AF65-F5344CB8AC3E}">
        <p14:creationId xmlns:p14="http://schemas.microsoft.com/office/powerpoint/2010/main" val="19765372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E3C9C-C577-301B-1177-CB82CDA9DC8E}"/>
              </a:ext>
            </a:extLst>
          </p:cNvPr>
          <p:cNvSpPr>
            <a:spLocks noGrp="1"/>
          </p:cNvSpPr>
          <p:nvPr>
            <p:ph type="title"/>
          </p:nvPr>
        </p:nvSpPr>
        <p:spPr/>
        <p:txBody>
          <a:bodyPr/>
          <a:lstStyle/>
          <a:p>
            <a:r>
              <a:rPr lang="en-US" dirty="0"/>
              <a:t>IDEA Definition</a:t>
            </a:r>
          </a:p>
        </p:txBody>
      </p:sp>
      <p:sp>
        <p:nvSpPr>
          <p:cNvPr id="3" name="Content Placeholder 2">
            <a:extLst>
              <a:ext uri="{FF2B5EF4-FFF2-40B4-BE49-F238E27FC236}">
                <a16:creationId xmlns:a16="http://schemas.microsoft.com/office/drawing/2014/main" id="{AE30AE44-F050-CE8B-3D63-7BE01A99825D}"/>
              </a:ext>
            </a:extLst>
          </p:cNvPr>
          <p:cNvSpPr>
            <a:spLocks noGrp="1"/>
          </p:cNvSpPr>
          <p:nvPr>
            <p:ph idx="1"/>
          </p:nvPr>
        </p:nvSpPr>
        <p:spPr/>
        <p:txBody>
          <a:bodyPr/>
          <a:lstStyle/>
          <a:p>
            <a:r>
              <a:rPr lang="en-US" sz="2400" dirty="0"/>
              <a:t>The Individuals with Disabilities Education Act (IDEA) states that in general the “term ‘child with a disability’ means a child –</a:t>
            </a:r>
          </a:p>
          <a:p>
            <a:pPr lvl="1"/>
            <a:r>
              <a:rPr lang="en-US" sz="2000" dirty="0"/>
              <a:t>(</a:t>
            </a:r>
            <a:r>
              <a:rPr lang="en-US" sz="2000" dirty="0" err="1"/>
              <a:t>i</a:t>
            </a:r>
            <a:r>
              <a:rPr lang="en-US" sz="2000" dirty="0"/>
              <a:t>) with intellectual disabilities, hearing impairments (including deafness), speech or language impairments, visual impairments (including blindness), serious emotional disturbance, orthopedic impairments, autism, traumatic brain injury, other health impairments, or specific learning disabilities; and</a:t>
            </a:r>
          </a:p>
          <a:p>
            <a:pPr marL="457200" lvl="1" indent="0">
              <a:buNone/>
            </a:pPr>
            <a:endParaRPr lang="en-US" sz="2000" dirty="0"/>
          </a:p>
          <a:p>
            <a:pPr lvl="1"/>
            <a:r>
              <a:rPr lang="en-US" sz="2000" dirty="0"/>
              <a:t>(ii) who, by reason thereof, needs special education and related services.”</a:t>
            </a:r>
          </a:p>
        </p:txBody>
      </p:sp>
      <p:sp>
        <p:nvSpPr>
          <p:cNvPr id="4" name="TextBox 3">
            <a:extLst>
              <a:ext uri="{FF2B5EF4-FFF2-40B4-BE49-F238E27FC236}">
                <a16:creationId xmlns:a16="http://schemas.microsoft.com/office/drawing/2014/main" id="{9CBA2355-2034-B096-9172-0E7BBC9A035C}"/>
              </a:ext>
            </a:extLst>
          </p:cNvPr>
          <p:cNvSpPr txBox="1"/>
          <p:nvPr/>
        </p:nvSpPr>
        <p:spPr>
          <a:xfrm>
            <a:off x="3047189" y="6123543"/>
            <a:ext cx="6094378" cy="369332"/>
          </a:xfrm>
          <a:prstGeom prst="rect">
            <a:avLst/>
          </a:prstGeom>
          <a:noFill/>
        </p:spPr>
        <p:txBody>
          <a:bodyPr wrap="square" lIns="91440" tIns="45720" rIns="91440" bIns="45720" anchor="t">
            <a:spAutoFit/>
          </a:bodyPr>
          <a:lstStyle/>
          <a:p>
            <a:pPr algn="ctr"/>
            <a:r>
              <a:rPr lang="en-US" dirty="0">
                <a:solidFill>
                  <a:srgbClr val="8B8D97"/>
                </a:solidFill>
                <a:latin typeface="Calibri"/>
                <a:cs typeface="Calibri"/>
              </a:rPr>
              <a:t>US Department of Education, </a:t>
            </a:r>
            <a:r>
              <a:rPr lang="en-US" sz="1800" b="0" i="0" u="none" strike="noStrike" dirty="0">
                <a:solidFill>
                  <a:srgbClr val="8B8D97"/>
                </a:solidFill>
                <a:effectLst/>
                <a:latin typeface="Calibri"/>
                <a:cs typeface="Calibri"/>
              </a:rPr>
              <a:t>2019</a:t>
            </a:r>
            <a:endParaRPr lang="en-US" dirty="0">
              <a:latin typeface="Calibri"/>
              <a:cs typeface="Calibri"/>
            </a:endParaRPr>
          </a:p>
        </p:txBody>
      </p:sp>
    </p:spTree>
    <p:extLst>
      <p:ext uri="{BB962C8B-B14F-4D97-AF65-F5344CB8AC3E}">
        <p14:creationId xmlns:p14="http://schemas.microsoft.com/office/powerpoint/2010/main" val="33515747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E4726D-607E-2964-9F3A-F59881B02F71}"/>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t>Prevalence</a:t>
            </a:r>
          </a:p>
        </p:txBody>
      </p:sp>
    </p:spTree>
    <p:extLst>
      <p:ext uri="{BB962C8B-B14F-4D97-AF65-F5344CB8AC3E}">
        <p14:creationId xmlns:p14="http://schemas.microsoft.com/office/powerpoint/2010/main" val="10954318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Prevalence of Disability Globally</a:t>
            </a:r>
          </a:p>
        </p:txBody>
      </p:sp>
      <p:sp>
        <p:nvSpPr>
          <p:cNvPr id="3" name="Content Placeholder 2">
            <a:extLst>
              <a:ext uri="{C183D7F6-B498-43B3-948B-1728B52AA6E4}">
                <adec:decorative xmlns:adec="http://schemas.microsoft.com/office/drawing/2017/decorative" val="1"/>
              </a:ext>
            </a:extLst>
          </p:cNvPr>
          <p:cNvSpPr>
            <a:spLocks noGrp="1"/>
          </p:cNvSpPr>
          <p:nvPr>
            <p:ph idx="1"/>
          </p:nvPr>
        </p:nvSpPr>
        <p:spPr/>
        <p:txBody>
          <a:bodyPr vert="horz" lIns="121920" tIns="60960" rIns="121920" bIns="60960" rtlCol="0" anchor="t">
            <a:normAutofit/>
          </a:bodyPr>
          <a:lstStyle/>
          <a:p>
            <a:pPr marL="0" indent="0">
              <a:buNone/>
            </a:pPr>
            <a:endParaRPr lang="en-US" dirty="0">
              <a:highlight>
                <a:srgbClr val="FFFF00"/>
              </a:highlight>
              <a:cs typeface="Calibri"/>
            </a:endParaRPr>
          </a:p>
          <a:p>
            <a:endParaRPr lang="en-US" dirty="0">
              <a:cs typeface="Calibri"/>
            </a:endParaRPr>
          </a:p>
        </p:txBody>
      </p:sp>
      <p:sp>
        <p:nvSpPr>
          <p:cNvPr id="4" name="Slide Number Placeholder 3"/>
          <p:cNvSpPr>
            <a:spLocks noGrp="1"/>
          </p:cNvSpPr>
          <p:nvPr>
            <p:ph type="sldNum" sz="quarter" idx="12"/>
          </p:nvPr>
        </p:nvSpPr>
        <p:spPr>
          <a:xfrm>
            <a:off x="6553200" y="4767264"/>
            <a:ext cx="2133600" cy="273844"/>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7299947-1565-492F-829E-E650B82FE392}" type="slidenum">
              <a:rPr lang="en-US" smtClean="0"/>
              <a:pPr/>
              <a:t>7</a:t>
            </a:fld>
            <a:endParaRPr lang="en-US"/>
          </a:p>
        </p:txBody>
      </p:sp>
      <p:sp>
        <p:nvSpPr>
          <p:cNvPr id="5" name="TextBox 4">
            <a:extLst>
              <a:ext uri="{FF2B5EF4-FFF2-40B4-BE49-F238E27FC236}">
                <a16:creationId xmlns:a16="http://schemas.microsoft.com/office/drawing/2014/main" id="{F7A785DB-A680-4549-B883-BA624F0F7A40}"/>
              </a:ext>
              <a:ext uri="{C183D7F6-B498-43B3-948B-1728B52AA6E4}">
                <adec:decorative xmlns:adec="http://schemas.microsoft.com/office/drawing/2017/decorative" val="1"/>
              </a:ext>
            </a:extLst>
          </p:cNvPr>
          <p:cNvSpPr txBox="1"/>
          <p:nvPr/>
        </p:nvSpPr>
        <p:spPr>
          <a:xfrm>
            <a:off x="10217523" y="625289"/>
            <a:ext cx="1382805" cy="492443"/>
          </a:xfrm>
          <a:prstGeom prst="rect">
            <a:avLst/>
          </a:prstGeom>
          <a:solidFill>
            <a:schemeClr val="bg1"/>
          </a:solidFill>
          <a:ln>
            <a:solidFill>
              <a:schemeClr val="bg1"/>
            </a:solidFill>
          </a:ln>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algn="l"/>
            <a:endParaRPr lang="en-US" sz="2400">
              <a:cs typeface="Calibri"/>
            </a:endParaRPr>
          </a:p>
        </p:txBody>
      </p:sp>
      <p:pic>
        <p:nvPicPr>
          <p:cNvPr id="7" name="Picture 8" descr="Infographic from the World Health Organization that reads over 1 billion people globally experience disability(1 in 7 people). People with disabilities have the same general health care needs as others but the are two times more likely to find health care providers' skills and facilities inadequate, three times more likely to be denied healthcare, and four times more likely to be treated badly in the health care system. ">
            <a:extLst>
              <a:ext uri="{FF2B5EF4-FFF2-40B4-BE49-F238E27FC236}">
                <a16:creationId xmlns:a16="http://schemas.microsoft.com/office/drawing/2014/main" id="{DFDF89FE-5C3F-4FA7-8704-0B8F0215C932}"/>
              </a:ext>
            </a:extLst>
          </p:cNvPr>
          <p:cNvPicPr>
            <a:picLocks noChangeAspect="1"/>
          </p:cNvPicPr>
          <p:nvPr/>
        </p:nvPicPr>
        <p:blipFill>
          <a:blip r:embed="rId3"/>
          <a:stretch>
            <a:fillRect/>
          </a:stretch>
        </p:blipFill>
        <p:spPr>
          <a:xfrm>
            <a:off x="2386012" y="1538654"/>
            <a:ext cx="7419975" cy="4404248"/>
          </a:xfrm>
          <a:prstGeom prst="rect">
            <a:avLst/>
          </a:prstGeom>
        </p:spPr>
      </p:pic>
      <p:sp>
        <p:nvSpPr>
          <p:cNvPr id="6" name="TextBox 5">
            <a:extLst>
              <a:ext uri="{FF2B5EF4-FFF2-40B4-BE49-F238E27FC236}">
                <a16:creationId xmlns:a16="http://schemas.microsoft.com/office/drawing/2014/main" id="{9BBF715F-960F-6D7A-A601-77ED38682E90}"/>
              </a:ext>
            </a:extLst>
          </p:cNvPr>
          <p:cNvSpPr txBox="1"/>
          <p:nvPr/>
        </p:nvSpPr>
        <p:spPr>
          <a:xfrm>
            <a:off x="3047189" y="6123543"/>
            <a:ext cx="6094378" cy="369332"/>
          </a:xfrm>
          <a:prstGeom prst="rect">
            <a:avLst/>
          </a:prstGeom>
          <a:noFill/>
        </p:spPr>
        <p:txBody>
          <a:bodyPr wrap="square">
            <a:spAutoFit/>
          </a:bodyPr>
          <a:lstStyle/>
          <a:p>
            <a:pPr algn="ctr"/>
            <a:r>
              <a:rPr lang="en-US" sz="1800" b="0" i="0" u="none" strike="noStrike" dirty="0">
                <a:solidFill>
                  <a:srgbClr val="8B8D97"/>
                </a:solidFill>
                <a:effectLst/>
                <a:latin typeface="Calibri" panose="020F0502020204030204" pitchFamily="34" charset="0"/>
              </a:rPr>
              <a:t>WHO (2022)</a:t>
            </a:r>
            <a:endParaRPr lang="en-US" dirty="0"/>
          </a:p>
        </p:txBody>
      </p:sp>
    </p:spTree>
    <p:extLst>
      <p:ext uri="{BB962C8B-B14F-4D97-AF65-F5344CB8AC3E}">
        <p14:creationId xmlns:p14="http://schemas.microsoft.com/office/powerpoint/2010/main" val="32278293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Prevalence of Disability Nationally</a:t>
            </a:r>
          </a:p>
        </p:txBody>
      </p:sp>
      <p:sp>
        <p:nvSpPr>
          <p:cNvPr id="3" name="Content Placeholder 2">
            <a:extLst>
              <a:ext uri="{C183D7F6-B498-43B3-948B-1728B52AA6E4}">
                <adec:decorative xmlns:adec="http://schemas.microsoft.com/office/drawing/2017/decorative" val="1"/>
              </a:ext>
            </a:extLst>
          </p:cNvPr>
          <p:cNvSpPr>
            <a:spLocks noGrp="1"/>
          </p:cNvSpPr>
          <p:nvPr>
            <p:ph idx="1"/>
          </p:nvPr>
        </p:nvSpPr>
        <p:spPr/>
        <p:txBody>
          <a:bodyPr vert="horz" lIns="121920" tIns="60960" rIns="121920" bIns="60960" rtlCol="0" anchor="t">
            <a:normAutofit/>
          </a:bodyPr>
          <a:lstStyle/>
          <a:p>
            <a:endParaRPr lang="en-US">
              <a:highlight>
                <a:srgbClr val="FFFF00"/>
              </a:highlight>
              <a:cs typeface="Calibri"/>
            </a:endParaRPr>
          </a:p>
          <a:p>
            <a:endParaRPr lang="en-US">
              <a:cs typeface="Calibri"/>
            </a:endParaRPr>
          </a:p>
          <a:p>
            <a:endParaRPr lang="en-US">
              <a:cs typeface="Calibri"/>
            </a:endParaRPr>
          </a:p>
        </p:txBody>
      </p:sp>
      <p:pic>
        <p:nvPicPr>
          <p:cNvPr id="10" name="Picture 9" descr="Infographic from the CDC of a group of people with disabilities standing next to a map of the United States that reads &quot;disability impacts all of us, communities, health, and access; more than 1 in 4 or 28.7% of adults in the United states have some type of disability.&quot;">
            <a:extLst>
              <a:ext uri="{FF2B5EF4-FFF2-40B4-BE49-F238E27FC236}">
                <a16:creationId xmlns:a16="http://schemas.microsoft.com/office/drawing/2014/main" id="{568BEAA9-6013-EBAB-541A-0CF2073B23B7}"/>
              </a:ext>
            </a:extLst>
          </p:cNvPr>
          <p:cNvPicPr>
            <a:picLocks noChangeAspect="1"/>
          </p:cNvPicPr>
          <p:nvPr/>
        </p:nvPicPr>
        <p:blipFill>
          <a:blip r:embed="rId3"/>
          <a:stretch>
            <a:fillRect/>
          </a:stretch>
        </p:blipFill>
        <p:spPr>
          <a:xfrm>
            <a:off x="1657229" y="1566260"/>
            <a:ext cx="3273466" cy="5162671"/>
          </a:xfrm>
          <a:prstGeom prst="rect">
            <a:avLst/>
          </a:prstGeom>
        </p:spPr>
      </p:pic>
      <p:pic>
        <p:nvPicPr>
          <p:cNvPr id="12" name="Picture 11" descr="Infographic from the CDC that reads 13.9% of adults have a cognitive disability, 12.2% have a mobility disability, 7.7% have an independent living disability, 6.2% have a hearing disability, 5.5% have a vision disability, and 3.6% have a self-care disability.">
            <a:extLst>
              <a:ext uri="{FF2B5EF4-FFF2-40B4-BE49-F238E27FC236}">
                <a16:creationId xmlns:a16="http://schemas.microsoft.com/office/drawing/2014/main" id="{9E489410-1E75-8227-3EE1-360627B74813}"/>
              </a:ext>
            </a:extLst>
          </p:cNvPr>
          <p:cNvPicPr>
            <a:picLocks noChangeAspect="1"/>
          </p:cNvPicPr>
          <p:nvPr/>
        </p:nvPicPr>
        <p:blipFill>
          <a:blip r:embed="rId4"/>
          <a:stretch>
            <a:fillRect/>
          </a:stretch>
        </p:blipFill>
        <p:spPr>
          <a:xfrm>
            <a:off x="5174456" y="1562100"/>
            <a:ext cx="6200775" cy="4543425"/>
          </a:xfrm>
          <a:prstGeom prst="rect">
            <a:avLst/>
          </a:prstGeom>
        </p:spPr>
      </p:pic>
      <p:sp>
        <p:nvSpPr>
          <p:cNvPr id="5" name="Footer Placeholder 9">
            <a:extLst>
              <a:ext uri="{FF2B5EF4-FFF2-40B4-BE49-F238E27FC236}">
                <a16:creationId xmlns:a16="http://schemas.microsoft.com/office/drawing/2014/main" id="{5E46D87D-1CB5-4F99-9786-0852883A6E54}"/>
              </a:ext>
            </a:extLst>
          </p:cNvPr>
          <p:cNvSpPr>
            <a:spLocks noGrp="1"/>
          </p:cNvSpPr>
          <p:nvPr/>
        </p:nvSpPr>
        <p:spPr>
          <a:xfrm>
            <a:off x="5099710" y="6291264"/>
            <a:ext cx="2895600" cy="273844"/>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cs typeface="Calibri"/>
              </a:rPr>
              <a:t>Images: CDC (2024)</a:t>
            </a:r>
            <a:endParaRPr lang="en-US" dirty="0"/>
          </a:p>
        </p:txBody>
      </p:sp>
    </p:spTree>
    <p:extLst>
      <p:ext uri="{BB962C8B-B14F-4D97-AF65-F5344CB8AC3E}">
        <p14:creationId xmlns:p14="http://schemas.microsoft.com/office/powerpoint/2010/main" val="28799140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Prevalence of Disability in Ohio</a:t>
            </a:r>
          </a:p>
        </p:txBody>
      </p:sp>
      <p:sp>
        <p:nvSpPr>
          <p:cNvPr id="3" name="Content Placeholder 2">
            <a:extLst>
              <a:ext uri="{C183D7F6-B498-43B3-948B-1728B52AA6E4}">
                <adec:decorative xmlns:adec="http://schemas.microsoft.com/office/drawing/2017/decorative" val="1"/>
              </a:ext>
            </a:extLst>
          </p:cNvPr>
          <p:cNvSpPr>
            <a:spLocks noGrp="1"/>
          </p:cNvSpPr>
          <p:nvPr>
            <p:ph idx="1"/>
          </p:nvPr>
        </p:nvSpPr>
        <p:spPr/>
        <p:txBody>
          <a:bodyPr vert="horz" lIns="121920" tIns="60960" rIns="121920" bIns="60960" rtlCol="0" anchor="t">
            <a:normAutofit/>
          </a:bodyPr>
          <a:lstStyle/>
          <a:p>
            <a:pPr marL="0" indent="0">
              <a:buNone/>
            </a:pPr>
            <a:endParaRPr lang="en-US">
              <a:cs typeface="Calibri"/>
            </a:endParaRPr>
          </a:p>
          <a:p>
            <a:endParaRPr lang="en-US">
              <a:cs typeface="Calibri"/>
            </a:endParaRPr>
          </a:p>
          <a:p>
            <a:endParaRPr lang="en-US">
              <a:cs typeface="Calibri"/>
            </a:endParaRPr>
          </a:p>
        </p:txBody>
      </p:sp>
      <p:sp>
        <p:nvSpPr>
          <p:cNvPr id="4" name="Slide Number Placeholder 3">
            <a:extLst>
              <a:ext uri="{C183D7F6-B498-43B3-948B-1728B52AA6E4}">
                <adec:decorative xmlns:adec="http://schemas.microsoft.com/office/drawing/2017/decorative" val="1"/>
              </a:ext>
            </a:extLst>
          </p:cNvPr>
          <p:cNvSpPr>
            <a:spLocks noGrp="1"/>
          </p:cNvSpPr>
          <p:nvPr>
            <p:ph type="sldNum" sz="quarter" idx="12"/>
          </p:nvPr>
        </p:nvSpPr>
        <p:spPr>
          <a:xfrm>
            <a:off x="6553200" y="4767264"/>
            <a:ext cx="2133600" cy="273844"/>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7299947-1565-492F-829E-E650B82FE392}" type="slidenum">
              <a:rPr lang="en-US" smtClean="0"/>
              <a:pPr/>
              <a:t>9</a:t>
            </a:fld>
            <a:endParaRPr lang="en-US"/>
          </a:p>
        </p:txBody>
      </p:sp>
      <p:sp>
        <p:nvSpPr>
          <p:cNvPr id="5" name="TextBox 4">
            <a:extLst>
              <a:ext uri="{FF2B5EF4-FFF2-40B4-BE49-F238E27FC236}">
                <a16:creationId xmlns:a16="http://schemas.microsoft.com/office/drawing/2014/main" id="{F7A785DB-A680-4549-B883-BA624F0F7A40}"/>
              </a:ext>
              <a:ext uri="{C183D7F6-B498-43B3-948B-1728B52AA6E4}">
                <adec:decorative xmlns:adec="http://schemas.microsoft.com/office/drawing/2017/decorative" val="1"/>
              </a:ext>
            </a:extLst>
          </p:cNvPr>
          <p:cNvSpPr txBox="1"/>
          <p:nvPr/>
        </p:nvSpPr>
        <p:spPr>
          <a:xfrm>
            <a:off x="10217523" y="625289"/>
            <a:ext cx="1382805" cy="492443"/>
          </a:xfrm>
          <a:prstGeom prst="rect">
            <a:avLst/>
          </a:prstGeom>
          <a:solidFill>
            <a:schemeClr val="bg1"/>
          </a:solidFill>
          <a:ln>
            <a:solidFill>
              <a:schemeClr val="bg1"/>
            </a:solidFill>
          </a:ln>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algn="l"/>
            <a:endParaRPr lang="en-US" sz="2400">
              <a:cs typeface="Calibri"/>
            </a:endParaRPr>
          </a:p>
        </p:txBody>
      </p:sp>
      <p:pic>
        <p:nvPicPr>
          <p:cNvPr id="7" name="Picture 6" descr="Infographic from CDC that reads 2,791,694 adults in Ohio have a disability. This is equal to 31% or 1 in 3 adults in Ohio.">
            <a:extLst>
              <a:ext uri="{FF2B5EF4-FFF2-40B4-BE49-F238E27FC236}">
                <a16:creationId xmlns:a16="http://schemas.microsoft.com/office/drawing/2014/main" id="{05CC8D69-6BB3-D9C9-BE54-2CCA26025F60}"/>
              </a:ext>
            </a:extLst>
          </p:cNvPr>
          <p:cNvPicPr>
            <a:picLocks noChangeAspect="1"/>
          </p:cNvPicPr>
          <p:nvPr/>
        </p:nvPicPr>
        <p:blipFill>
          <a:blip r:embed="rId3"/>
          <a:stretch>
            <a:fillRect/>
          </a:stretch>
        </p:blipFill>
        <p:spPr>
          <a:xfrm>
            <a:off x="832227" y="1939871"/>
            <a:ext cx="4095750" cy="4114800"/>
          </a:xfrm>
          <a:prstGeom prst="rect">
            <a:avLst/>
          </a:prstGeom>
        </p:spPr>
      </p:pic>
      <p:pic>
        <p:nvPicPr>
          <p:cNvPr id="11" name="Picture 10" descr="Bar chart that shows 13% of Ohio adults have a mobility disability, 16% have a cognitive disability, 9% have an independent living disability, 6% have a hearing disability, 5% have a vision disability, and 4% have a self-care disability">
            <a:extLst>
              <a:ext uri="{FF2B5EF4-FFF2-40B4-BE49-F238E27FC236}">
                <a16:creationId xmlns:a16="http://schemas.microsoft.com/office/drawing/2014/main" id="{AD43B504-69B9-0643-B647-5B82F43B1002}"/>
              </a:ext>
            </a:extLst>
          </p:cNvPr>
          <p:cNvPicPr>
            <a:picLocks noChangeAspect="1"/>
          </p:cNvPicPr>
          <p:nvPr/>
        </p:nvPicPr>
        <p:blipFill>
          <a:blip r:embed="rId4"/>
          <a:stretch>
            <a:fillRect/>
          </a:stretch>
        </p:blipFill>
        <p:spPr>
          <a:xfrm>
            <a:off x="6094547" y="1541597"/>
            <a:ext cx="5698534" cy="4911349"/>
          </a:xfrm>
          <a:prstGeom prst="rect">
            <a:avLst/>
          </a:prstGeom>
        </p:spPr>
      </p:pic>
      <p:sp>
        <p:nvSpPr>
          <p:cNvPr id="6" name="Footer Placeholder 9">
            <a:extLst>
              <a:ext uri="{FF2B5EF4-FFF2-40B4-BE49-F238E27FC236}">
                <a16:creationId xmlns:a16="http://schemas.microsoft.com/office/drawing/2014/main" id="{5E46D87D-1CB5-4F99-9786-0852883A6E54}"/>
              </a:ext>
            </a:extLst>
          </p:cNvPr>
          <p:cNvSpPr>
            <a:spLocks noGrp="1"/>
          </p:cNvSpPr>
          <p:nvPr/>
        </p:nvSpPr>
        <p:spPr>
          <a:xfrm>
            <a:off x="4037529" y="6464446"/>
            <a:ext cx="2895600" cy="273844"/>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cs typeface="Calibri"/>
              </a:rPr>
              <a:t>Images: CDC (2024)</a:t>
            </a:r>
            <a:endParaRPr lang="en-US" dirty="0"/>
          </a:p>
        </p:txBody>
      </p:sp>
    </p:spTree>
    <p:extLst>
      <p:ext uri="{BB962C8B-B14F-4D97-AF65-F5344CB8AC3E}">
        <p14:creationId xmlns:p14="http://schemas.microsoft.com/office/powerpoint/2010/main" val="9989420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z="4400" b="0" i="0" u="none" strike="noStrike" kern="1200" cap="none" spc="0" normalizeH="0" baseline="0" noProof="0" dirty="0">
                <a:ln>
                  <a:noFill/>
                </a:ln>
                <a:solidFill>
                  <a:srgbClr val="7D3443"/>
                </a:solidFill>
                <a:effectLst/>
                <a:uLnTx/>
                <a:uFillTx/>
                <a:latin typeface="Open Sans Extrabold" panose="020B0906030804020204" pitchFamily="34" charset="0"/>
                <a:ea typeface="Open Sans Extrabold" panose="020B0906030804020204" pitchFamily="34" charset="0"/>
                <a:cs typeface="Open Sans Extrabold" panose="020B0906030804020204" pitchFamily="34" charset="0"/>
              </a:rPr>
              <a:t>Prevalence of Disability in Ohio </a:t>
            </a:r>
            <a:br>
              <a:rPr kumimoji="0" lang="en-US" sz="4400" b="0" i="0" u="none" strike="noStrike" kern="1200" cap="none" spc="0" normalizeH="0" baseline="0" noProof="0" dirty="0">
                <a:ln>
                  <a:noFill/>
                </a:ln>
                <a:solidFill>
                  <a:srgbClr val="7D3443"/>
                </a:solidFill>
                <a:effectLst/>
                <a:uLnTx/>
                <a:uFillTx/>
                <a:latin typeface="Open Sans Extrabold" panose="020B0906030804020204" pitchFamily="34" charset="0"/>
                <a:ea typeface="Open Sans Extrabold" panose="020B0906030804020204" pitchFamily="34" charset="0"/>
                <a:cs typeface="Open Sans Extrabold" panose="020B0906030804020204" pitchFamily="34" charset="0"/>
              </a:rPr>
            </a:br>
            <a:r>
              <a:rPr kumimoji="0" lang="en-US" sz="4400" b="0" i="0" u="none" strike="noStrike" kern="1200" cap="none" spc="0" normalizeH="0" baseline="0" noProof="0" dirty="0">
                <a:ln>
                  <a:noFill/>
                </a:ln>
                <a:solidFill>
                  <a:srgbClr val="7D3443"/>
                </a:solidFill>
                <a:effectLst/>
                <a:uLnTx/>
                <a:uFillTx/>
                <a:latin typeface="Open Sans Extrabold" panose="020B0906030804020204" pitchFamily="34" charset="0"/>
                <a:ea typeface="Open Sans Extrabold" panose="020B0906030804020204" pitchFamily="34" charset="0"/>
                <a:cs typeface="Open Sans Extrabold" panose="020B0906030804020204" pitchFamily="34" charset="0"/>
              </a:rPr>
              <a:t>by County</a:t>
            </a:r>
            <a:endParaRPr lang="en-US" dirty="0"/>
          </a:p>
        </p:txBody>
      </p:sp>
      <p:sp>
        <p:nvSpPr>
          <p:cNvPr id="3" name="Content Placeholder 2">
            <a:extLst>
              <a:ext uri="{C183D7F6-B498-43B3-948B-1728B52AA6E4}">
                <adec:decorative xmlns:adec="http://schemas.microsoft.com/office/drawing/2017/decorative" val="1"/>
              </a:ext>
            </a:extLst>
          </p:cNvPr>
          <p:cNvSpPr>
            <a:spLocks noGrp="1"/>
          </p:cNvSpPr>
          <p:nvPr>
            <p:ph sz="half" idx="1"/>
          </p:nvPr>
        </p:nvSpPr>
        <p:spPr/>
        <p:txBody>
          <a:bodyPr vert="horz" lIns="121920" tIns="60960" rIns="121920" bIns="60960" rtlCol="0" anchor="t">
            <a:normAutofit/>
          </a:bodyPr>
          <a:lstStyle/>
          <a:p>
            <a:pPr marL="0" indent="0" algn="ctr">
              <a:buNone/>
            </a:pPr>
            <a:r>
              <a:rPr lang="en-US" dirty="0">
                <a:cs typeface="Calibri"/>
              </a:rPr>
              <a:t>Count by County</a:t>
            </a:r>
          </a:p>
          <a:p>
            <a:pPr marL="0" indent="0" algn="ctr">
              <a:buNone/>
            </a:pPr>
            <a:endParaRPr lang="en-US" dirty="0">
              <a:cs typeface="Calibri"/>
            </a:endParaRPr>
          </a:p>
          <a:p>
            <a:pPr marL="0" indent="0">
              <a:buNone/>
            </a:pPr>
            <a:endParaRPr lang="en-US" dirty="0">
              <a:cs typeface="Calibri"/>
            </a:endParaRPr>
          </a:p>
          <a:p>
            <a:endParaRPr lang="en-US" dirty="0">
              <a:cs typeface="Calibri"/>
            </a:endParaRPr>
          </a:p>
        </p:txBody>
      </p:sp>
      <p:sp>
        <p:nvSpPr>
          <p:cNvPr id="6" name="Content Placeholder 5">
            <a:extLst>
              <a:ext uri="{FF2B5EF4-FFF2-40B4-BE49-F238E27FC236}">
                <a16:creationId xmlns:a16="http://schemas.microsoft.com/office/drawing/2014/main" id="{48150AA7-7CC8-E38B-2CC7-3701F6A77E98}"/>
              </a:ext>
              <a:ext uri="{C183D7F6-B498-43B3-948B-1728B52AA6E4}">
                <adec:decorative xmlns:adec="http://schemas.microsoft.com/office/drawing/2017/decorative" val="1"/>
              </a:ext>
            </a:extLst>
          </p:cNvPr>
          <p:cNvSpPr>
            <a:spLocks noGrp="1"/>
          </p:cNvSpPr>
          <p:nvPr>
            <p:ph sz="half" idx="2"/>
          </p:nvPr>
        </p:nvSpPr>
        <p:spPr/>
        <p:txBody>
          <a:bodyPr/>
          <a:lstStyle/>
          <a:p>
            <a:pPr marL="0" indent="0" algn="ctr">
              <a:buNone/>
            </a:pPr>
            <a:r>
              <a:rPr lang="en-US" dirty="0">
                <a:cs typeface="Calibri"/>
              </a:rPr>
              <a:t>Proportion by County</a:t>
            </a:r>
          </a:p>
          <a:p>
            <a:pPr marL="0" indent="0">
              <a:buNone/>
            </a:pPr>
            <a:endParaRPr lang="en-US" dirty="0"/>
          </a:p>
        </p:txBody>
      </p:sp>
      <p:sp>
        <p:nvSpPr>
          <p:cNvPr id="7" name="Content Placeholder 5">
            <a:extLst>
              <a:ext uri="{FF2B5EF4-FFF2-40B4-BE49-F238E27FC236}">
                <a16:creationId xmlns:a16="http://schemas.microsoft.com/office/drawing/2014/main" id="{45AFC4DA-69A8-F45F-76B2-6F0290F7D620}"/>
              </a:ext>
              <a:ext uri="{C183D7F6-B498-43B3-948B-1728B52AA6E4}">
                <adec:decorative xmlns:adec="http://schemas.microsoft.com/office/drawing/2017/decorative" val="1"/>
              </a:ext>
            </a:extLst>
          </p:cNvPr>
          <p:cNvSpPr txBox="1">
            <a:spLocks/>
          </p:cNvSpPr>
          <p:nvPr/>
        </p:nvSpPr>
        <p:spPr>
          <a:xfrm>
            <a:off x="914400" y="1960562"/>
            <a:ext cx="5181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pic>
        <p:nvPicPr>
          <p:cNvPr id="10" name="Picture 7" descr="Map of Ohio showing that most people with disabilities live in the major metropolitan areas of the state">
            <a:extLst>
              <a:ext uri="{FF2B5EF4-FFF2-40B4-BE49-F238E27FC236}">
                <a16:creationId xmlns:a16="http://schemas.microsoft.com/office/drawing/2014/main" id="{137ED742-A14B-ABC3-1368-25C0D1F34E1A}"/>
              </a:ext>
            </a:extLst>
          </p:cNvPr>
          <p:cNvPicPr>
            <a:picLocks noChangeAspect="1"/>
          </p:cNvPicPr>
          <p:nvPr/>
        </p:nvPicPr>
        <p:blipFill>
          <a:blip r:embed="rId3"/>
          <a:stretch>
            <a:fillRect/>
          </a:stretch>
        </p:blipFill>
        <p:spPr>
          <a:xfrm>
            <a:off x="1676400" y="2591808"/>
            <a:ext cx="3657600" cy="3720092"/>
          </a:xfrm>
          <a:prstGeom prst="rect">
            <a:avLst/>
          </a:prstGeom>
        </p:spPr>
      </p:pic>
      <p:pic>
        <p:nvPicPr>
          <p:cNvPr id="11" name="Picture 9" descr="Map of Ohio showing that the largest proportion of people with disabilities live in rural Appalachia">
            <a:extLst>
              <a:ext uri="{FF2B5EF4-FFF2-40B4-BE49-F238E27FC236}">
                <a16:creationId xmlns:a16="http://schemas.microsoft.com/office/drawing/2014/main" id="{A1A73A76-F7A4-899F-953B-8FE736200B2B}"/>
              </a:ext>
            </a:extLst>
          </p:cNvPr>
          <p:cNvPicPr>
            <a:picLocks noChangeAspect="1"/>
          </p:cNvPicPr>
          <p:nvPr/>
        </p:nvPicPr>
        <p:blipFill>
          <a:blip r:embed="rId4"/>
          <a:stretch>
            <a:fillRect/>
          </a:stretch>
        </p:blipFill>
        <p:spPr>
          <a:xfrm>
            <a:off x="6934200" y="2503781"/>
            <a:ext cx="3657600" cy="3808119"/>
          </a:xfrm>
          <a:prstGeom prst="rect">
            <a:avLst/>
          </a:prstGeom>
        </p:spPr>
      </p:pic>
      <p:sp>
        <p:nvSpPr>
          <p:cNvPr id="12" name="Footer Placeholder 6">
            <a:extLst>
              <a:ext uri="{FF2B5EF4-FFF2-40B4-BE49-F238E27FC236}">
                <a16:creationId xmlns:a16="http://schemas.microsoft.com/office/drawing/2014/main" id="{86DC8B3B-C40B-2779-72BE-ECB1791E33FD}"/>
              </a:ext>
            </a:extLst>
          </p:cNvPr>
          <p:cNvSpPr>
            <a:spLocks noGrp="1"/>
          </p:cNvSpPr>
          <p:nvPr>
            <p:ph type="ftr" sz="quarter" idx="11"/>
          </p:nvPr>
        </p:nvSpPr>
        <p:spPr>
          <a:xfrm>
            <a:off x="4038600" y="6356350"/>
            <a:ext cx="4114800" cy="365125"/>
          </a:xfrm>
        </p:spPr>
        <p:txBody>
          <a:bodyPr/>
          <a:lstStyle/>
          <a:p>
            <a:r>
              <a:rPr lang="en-US" dirty="0">
                <a:cs typeface="Calibri"/>
              </a:rPr>
              <a:t>Whalen Smith et al., 2022</a:t>
            </a:r>
          </a:p>
        </p:txBody>
      </p:sp>
    </p:spTree>
    <p:extLst>
      <p:ext uri="{BB962C8B-B14F-4D97-AF65-F5344CB8AC3E}">
        <p14:creationId xmlns:p14="http://schemas.microsoft.com/office/powerpoint/2010/main" val="17231597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725ECEA-8449-73BE-3AEB-9453105823ED}"/>
              </a:ext>
            </a:extLst>
          </p:cNvPr>
          <p:cNvSpPr>
            <a:spLocks noGrp="1"/>
          </p:cNvSpPr>
          <p:nvPr>
            <p:ph type="title"/>
          </p:nvPr>
        </p:nvSpPr>
        <p:spPr/>
        <p:txBody>
          <a:bodyPr/>
          <a:lstStyle/>
          <a:p>
            <a:r>
              <a:rPr lang="en-US" dirty="0"/>
              <a:t>Prevalence of Children with a Disability in Ohio</a:t>
            </a:r>
          </a:p>
        </p:txBody>
      </p:sp>
      <p:graphicFrame>
        <p:nvGraphicFramePr>
          <p:cNvPr id="13" name="Content Placeholder 12" descr="A bar chart that shows that in Ohio an estimated 18% of children age 0 -5 years old has a disability, 37.5% of 6 - 11 year old children has a disability,  and 44.5% of 12 - 17 year old children has a disability">
            <a:extLst>
              <a:ext uri="{FF2B5EF4-FFF2-40B4-BE49-F238E27FC236}">
                <a16:creationId xmlns:a16="http://schemas.microsoft.com/office/drawing/2014/main" id="{1F0A90EC-9E81-844E-3147-D6429668158D}"/>
              </a:ext>
            </a:extLst>
          </p:cNvPr>
          <p:cNvGraphicFramePr>
            <a:graphicFrameLocks noGrp="1"/>
          </p:cNvGraphicFramePr>
          <p:nvPr>
            <p:ph idx="1"/>
            <p:extLst>
              <p:ext uri="{D42A27DB-BD31-4B8C-83A1-F6EECF244321}">
                <p14:modId xmlns:p14="http://schemas.microsoft.com/office/powerpoint/2010/main" val="1220391079"/>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3"/>
          </a:graphicData>
        </a:graphic>
      </p:graphicFrame>
      <p:sp>
        <p:nvSpPr>
          <p:cNvPr id="14" name="TextBox 13">
            <a:extLst>
              <a:ext uri="{FF2B5EF4-FFF2-40B4-BE49-F238E27FC236}">
                <a16:creationId xmlns:a16="http://schemas.microsoft.com/office/drawing/2014/main" id="{C18FDE82-B1EC-1F9B-5E02-705F6D8962E9}"/>
              </a:ext>
            </a:extLst>
          </p:cNvPr>
          <p:cNvSpPr txBox="1"/>
          <p:nvPr/>
        </p:nvSpPr>
        <p:spPr>
          <a:xfrm>
            <a:off x="3521413" y="4931924"/>
            <a:ext cx="943583" cy="369332"/>
          </a:xfrm>
          <a:prstGeom prst="rect">
            <a:avLst/>
          </a:prstGeom>
          <a:noFill/>
        </p:spPr>
        <p:txBody>
          <a:bodyPr wrap="square" rtlCol="0">
            <a:spAutoFit/>
          </a:bodyPr>
          <a:lstStyle/>
          <a:p>
            <a:pPr algn="ctr"/>
            <a:r>
              <a:rPr lang="en-US" dirty="0">
                <a:solidFill>
                  <a:schemeClr val="bg1"/>
                </a:solidFill>
              </a:rPr>
              <a:t>18.0%</a:t>
            </a:r>
          </a:p>
        </p:txBody>
      </p:sp>
      <p:sp>
        <p:nvSpPr>
          <p:cNvPr id="15" name="TextBox 14">
            <a:extLst>
              <a:ext uri="{FF2B5EF4-FFF2-40B4-BE49-F238E27FC236}">
                <a16:creationId xmlns:a16="http://schemas.microsoft.com/office/drawing/2014/main" id="{E6591838-9C29-BA5E-8548-AC265295D7F2}"/>
              </a:ext>
            </a:extLst>
          </p:cNvPr>
          <p:cNvSpPr txBox="1"/>
          <p:nvPr/>
        </p:nvSpPr>
        <p:spPr>
          <a:xfrm>
            <a:off x="5745804" y="4315839"/>
            <a:ext cx="943583" cy="369332"/>
          </a:xfrm>
          <a:prstGeom prst="rect">
            <a:avLst/>
          </a:prstGeom>
          <a:noFill/>
        </p:spPr>
        <p:txBody>
          <a:bodyPr wrap="square" rtlCol="0">
            <a:spAutoFit/>
          </a:bodyPr>
          <a:lstStyle/>
          <a:p>
            <a:pPr algn="ctr"/>
            <a:r>
              <a:rPr lang="en-US" dirty="0">
                <a:solidFill>
                  <a:schemeClr val="bg1"/>
                </a:solidFill>
              </a:rPr>
              <a:t>37.5%</a:t>
            </a:r>
          </a:p>
        </p:txBody>
      </p:sp>
      <p:sp>
        <p:nvSpPr>
          <p:cNvPr id="16" name="TextBox 15">
            <a:extLst>
              <a:ext uri="{FF2B5EF4-FFF2-40B4-BE49-F238E27FC236}">
                <a16:creationId xmlns:a16="http://schemas.microsoft.com/office/drawing/2014/main" id="{0335BD4D-06CE-A8E5-43A8-81B0F4AA138F}"/>
              </a:ext>
            </a:extLst>
          </p:cNvPr>
          <p:cNvSpPr txBox="1"/>
          <p:nvPr/>
        </p:nvSpPr>
        <p:spPr>
          <a:xfrm>
            <a:off x="7960468" y="4001294"/>
            <a:ext cx="943583" cy="369332"/>
          </a:xfrm>
          <a:prstGeom prst="rect">
            <a:avLst/>
          </a:prstGeom>
          <a:noFill/>
        </p:spPr>
        <p:txBody>
          <a:bodyPr wrap="square" rtlCol="0">
            <a:spAutoFit/>
          </a:bodyPr>
          <a:lstStyle/>
          <a:p>
            <a:pPr algn="ctr"/>
            <a:r>
              <a:rPr lang="en-US" dirty="0">
                <a:solidFill>
                  <a:schemeClr val="bg1"/>
                </a:solidFill>
              </a:rPr>
              <a:t>44.5%</a:t>
            </a:r>
          </a:p>
        </p:txBody>
      </p:sp>
    </p:spTree>
    <p:extLst>
      <p:ext uri="{BB962C8B-B14F-4D97-AF65-F5344CB8AC3E}">
        <p14:creationId xmlns:p14="http://schemas.microsoft.com/office/powerpoint/2010/main" val="26957786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7527" y="438944"/>
            <a:ext cx="11366677" cy="914400"/>
          </a:xfrm>
        </p:spPr>
        <p:txBody>
          <a:bodyPr anchor="ctr">
            <a:normAutofit/>
          </a:bodyPr>
          <a:lstStyle/>
          <a:p>
            <a:r>
              <a:rPr lang="en-US" dirty="0"/>
              <a:t>Common Disability Classifications</a:t>
            </a:r>
          </a:p>
        </p:txBody>
      </p:sp>
      <p:sp>
        <p:nvSpPr>
          <p:cNvPr id="4" name="Slide Number Placeholder 3"/>
          <p:cNvSpPr>
            <a:spLocks noGrp="1"/>
          </p:cNvSpPr>
          <p:nvPr>
            <p:ph type="sldNum" sz="quarter" idx="12"/>
          </p:nvPr>
        </p:nvSpPr>
        <p:spPr>
          <a:xfrm>
            <a:off x="6553200" y="4767264"/>
            <a:ext cx="2133600" cy="273844"/>
          </a:xfrm>
          <a:prstGeom prst="rect">
            <a:avLst/>
          </a:prstGeom>
        </p:spPr>
        <p:txBody>
          <a:bodyPr vert="horz" lIns="91440" tIns="45720" rIns="91440" bIns="45720" rtlCol="0" anchor="ctr">
            <a:norm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spcAft>
                <a:spcPts val="800"/>
              </a:spcAft>
            </a:pPr>
            <a:fld id="{57299947-1565-492F-829E-E650B82FE392}" type="slidenum">
              <a:rPr lang="en-US" smtClean="0"/>
              <a:pPr>
                <a:lnSpc>
                  <a:spcPct val="90000"/>
                </a:lnSpc>
                <a:spcAft>
                  <a:spcPts val="800"/>
                </a:spcAft>
              </a:pPr>
              <a:t>12</a:t>
            </a:fld>
            <a:endParaRPr lang="en-US"/>
          </a:p>
        </p:txBody>
      </p:sp>
      <p:graphicFrame>
        <p:nvGraphicFramePr>
          <p:cNvPr id="11" name="Content Placeholder 2">
            <a:extLst>
              <a:ext uri="{FF2B5EF4-FFF2-40B4-BE49-F238E27FC236}">
                <a16:creationId xmlns:a16="http://schemas.microsoft.com/office/drawing/2014/main" id="{CA461BEA-EE28-48AD-9BDD-0CF5D971F797}"/>
              </a:ext>
              <a:ext uri="{C183D7F6-B498-43B3-948B-1728B52AA6E4}">
                <adec:decorative xmlns:adec="http://schemas.microsoft.com/office/drawing/2017/decorative" val="1"/>
              </a:ext>
            </a:extLst>
          </p:cNvPr>
          <p:cNvGraphicFramePr>
            <a:graphicFrameLocks noGrp="1"/>
          </p:cNvGraphicFramePr>
          <p:nvPr>
            <p:ph idx="1"/>
          </p:nvPr>
        </p:nvGraphicFramePr>
        <p:xfrm>
          <a:off x="609600" y="2362201"/>
          <a:ext cx="10972800" cy="36877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465961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Reflection</a:t>
            </a:r>
          </a:p>
        </p:txBody>
      </p:sp>
      <p:sp>
        <p:nvSpPr>
          <p:cNvPr id="3" name="Content Placeholder 2"/>
          <p:cNvSpPr>
            <a:spLocks noGrp="1"/>
          </p:cNvSpPr>
          <p:nvPr>
            <p:ph idx="1"/>
          </p:nvPr>
        </p:nvSpPr>
        <p:spPr/>
        <p:txBody>
          <a:bodyPr vert="horz" lIns="121920" tIns="60960" rIns="121920" bIns="60960" rtlCol="0" anchor="t">
            <a:noAutofit/>
          </a:bodyPr>
          <a:lstStyle/>
          <a:p>
            <a:r>
              <a:rPr lang="en-US" sz="3733" dirty="0">
                <a:cs typeface="Calibri"/>
              </a:rPr>
              <a:t>When you hear or see the words </a:t>
            </a:r>
            <a:r>
              <a:rPr lang="en-US" sz="3733" b="1" dirty="0">
                <a:cs typeface="Calibri"/>
              </a:rPr>
              <a:t>disability</a:t>
            </a:r>
            <a:r>
              <a:rPr lang="en-US" sz="3733" dirty="0">
                <a:cs typeface="Calibri"/>
              </a:rPr>
              <a:t> or </a:t>
            </a:r>
            <a:r>
              <a:rPr lang="en-US" sz="3733" b="1" dirty="0">
                <a:cs typeface="Calibri"/>
              </a:rPr>
              <a:t>disabled</a:t>
            </a:r>
            <a:r>
              <a:rPr lang="en-US" sz="3733" dirty="0">
                <a:cs typeface="Calibri"/>
              </a:rPr>
              <a:t>, what </a:t>
            </a:r>
            <a:r>
              <a:rPr lang="en-US" sz="3733" b="1" dirty="0">
                <a:cs typeface="Calibri"/>
              </a:rPr>
              <a:t>words</a:t>
            </a:r>
            <a:r>
              <a:rPr lang="en-US" sz="3733" dirty="0">
                <a:cs typeface="Calibri"/>
              </a:rPr>
              <a:t> or </a:t>
            </a:r>
            <a:r>
              <a:rPr lang="en-US" sz="3733" b="1" dirty="0">
                <a:cs typeface="Calibri"/>
              </a:rPr>
              <a:t>phrases</a:t>
            </a:r>
            <a:r>
              <a:rPr lang="en-US" sz="3733" dirty="0">
                <a:cs typeface="Calibri"/>
              </a:rPr>
              <a:t> immediately come to your mind?</a:t>
            </a:r>
          </a:p>
          <a:p>
            <a:endParaRPr lang="en-US" sz="2133">
              <a:cs typeface="Calibri"/>
            </a:endParaRPr>
          </a:p>
        </p:txBody>
      </p:sp>
      <p:sp>
        <p:nvSpPr>
          <p:cNvPr id="5" name="TextBox 4">
            <a:extLst>
              <a:ext uri="{FF2B5EF4-FFF2-40B4-BE49-F238E27FC236}">
                <a16:creationId xmlns:a16="http://schemas.microsoft.com/office/drawing/2014/main" id="{F7A785DB-A680-4549-B883-BA624F0F7A40}"/>
              </a:ext>
              <a:ext uri="{C183D7F6-B498-43B3-948B-1728B52AA6E4}">
                <adec:decorative xmlns:adec="http://schemas.microsoft.com/office/drawing/2017/decorative" val="1"/>
              </a:ext>
            </a:extLst>
          </p:cNvPr>
          <p:cNvSpPr txBox="1"/>
          <p:nvPr/>
        </p:nvSpPr>
        <p:spPr>
          <a:xfrm>
            <a:off x="10217523" y="625289"/>
            <a:ext cx="1382805" cy="492443"/>
          </a:xfrm>
          <a:prstGeom prst="rect">
            <a:avLst/>
          </a:prstGeom>
          <a:solidFill>
            <a:schemeClr val="bg1"/>
          </a:solidFill>
          <a:ln>
            <a:solidFill>
              <a:schemeClr val="bg1"/>
            </a:solidFill>
          </a:ln>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algn="l"/>
            <a:endParaRPr lang="en-US" sz="2400">
              <a:cs typeface="Calibri"/>
            </a:endParaRPr>
          </a:p>
        </p:txBody>
      </p:sp>
    </p:spTree>
    <p:extLst>
      <p:ext uri="{BB962C8B-B14F-4D97-AF65-F5344CB8AC3E}">
        <p14:creationId xmlns:p14="http://schemas.microsoft.com/office/powerpoint/2010/main" val="37131692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Open Sans Extrabold"/>
                <a:ea typeface="Open Sans Extrabold"/>
                <a:cs typeface="Open Sans Extrabold"/>
              </a:rPr>
              <a:t>References</a:t>
            </a:r>
            <a:endParaRPr lang="en-US" dirty="0"/>
          </a:p>
        </p:txBody>
      </p:sp>
      <p:sp>
        <p:nvSpPr>
          <p:cNvPr id="3" name="Content Placeholder 2"/>
          <p:cNvSpPr>
            <a:spLocks noGrp="1"/>
          </p:cNvSpPr>
          <p:nvPr>
            <p:ph idx="1"/>
          </p:nvPr>
        </p:nvSpPr>
        <p:spPr/>
        <p:txBody>
          <a:bodyPr vert="horz" lIns="121920" tIns="60960" rIns="121920" bIns="60960" rtlCol="0" anchor="t">
            <a:noAutofit/>
          </a:bodyPr>
          <a:lstStyle/>
          <a:p>
            <a:r>
              <a:rPr lang="en-US" dirty="0">
                <a:latin typeface="Open Sans Semibold"/>
                <a:ea typeface="Open Sans Semibold"/>
                <a:cs typeface="Calibri"/>
              </a:rPr>
              <a:t>World Health Organization (WHO) &amp; the World Bank. World Report on Disability. Published 2011. Accessed December 23, 2020. </a:t>
            </a:r>
            <a:r>
              <a:rPr lang="en-US" dirty="0">
                <a:latin typeface="Open Sans Semibold"/>
                <a:ea typeface="Open Sans Semibold"/>
                <a:cs typeface="Calibri"/>
                <a:hlinkClick r:id="rId3"/>
              </a:rPr>
              <a:t>http://www.who.int/disabilities/world_report/2011/en</a:t>
            </a:r>
            <a:r>
              <a:rPr lang="en-US" dirty="0">
                <a:latin typeface="Open Sans Semibold"/>
                <a:ea typeface="Open Sans Semibold"/>
                <a:cs typeface="Calibri"/>
              </a:rPr>
              <a:t> </a:t>
            </a:r>
          </a:p>
          <a:p>
            <a:r>
              <a:rPr lang="en-US" dirty="0">
                <a:latin typeface="Open Sans Semibold"/>
                <a:ea typeface="Open Sans Semibold"/>
                <a:cs typeface="Open Sans Semibold"/>
              </a:rPr>
              <a:t>World Health Organization (WHO). International Classification of Functioning, Disability and Health (ICF). Published Geneva: 2001. Accessed December 23, 2020. </a:t>
            </a:r>
            <a:r>
              <a:rPr lang="en-US" dirty="0">
                <a:latin typeface="Open Sans Semibold"/>
                <a:ea typeface="Open Sans Semibold"/>
                <a:cs typeface="Open Sans Semibold"/>
                <a:hlinkClick r:id="rId4"/>
              </a:rPr>
              <a:t>https://www.who.int/classifications/international-classification-of-functioning-disability-and-health</a:t>
            </a:r>
            <a:r>
              <a:rPr lang="en-US" dirty="0">
                <a:latin typeface="Open Sans Semibold"/>
                <a:ea typeface="Open Sans Semibold"/>
                <a:cs typeface="Open Sans Semibold"/>
              </a:rPr>
              <a:t>  </a:t>
            </a:r>
          </a:p>
          <a:p>
            <a:r>
              <a:rPr lang="en-US" dirty="0">
                <a:latin typeface="Open Sans Semibold"/>
                <a:ea typeface="Open Sans Semibold"/>
                <a:cs typeface="Open Sans Semibold"/>
              </a:rPr>
              <a:t>Americans With Disabilities Act of 1990, Pub. L. No. 101-336, 104 Stat. 328 (1990).</a:t>
            </a:r>
          </a:p>
          <a:p>
            <a:r>
              <a:rPr lang="en-US" dirty="0">
                <a:latin typeface="Open Sans Semibold"/>
                <a:ea typeface="Open Sans Semibold"/>
                <a:cs typeface="Open Sans Semibold"/>
              </a:rPr>
              <a:t>US Department of Education. IDEA: Individuals with Disabilities Education Act Section 1401 Definitions. Last modified 2019. Accessed July 30, 2024. </a:t>
            </a:r>
            <a:r>
              <a:rPr lang="en-US" dirty="0">
                <a:latin typeface="Open Sans Semibold"/>
                <a:ea typeface="Open Sans Semibold"/>
                <a:cs typeface="Open Sans Semibold"/>
                <a:hlinkClick r:id="rId5"/>
              </a:rPr>
              <a:t>https://sites.ed.gov/idea/statute-chapter-33/subchapter-i/1401</a:t>
            </a:r>
            <a:r>
              <a:rPr lang="en-US" dirty="0">
                <a:latin typeface="Open Sans Semibold"/>
                <a:ea typeface="Open Sans Semibold"/>
                <a:cs typeface="Open Sans Semibold"/>
              </a:rPr>
              <a:t> </a:t>
            </a:r>
          </a:p>
          <a:p>
            <a:endParaRPr lang="en-US" sz="2133">
              <a:cs typeface="Calibri"/>
            </a:endParaRPr>
          </a:p>
        </p:txBody>
      </p:sp>
      <p:sp>
        <p:nvSpPr>
          <p:cNvPr id="5" name="TextBox 4">
            <a:extLst>
              <a:ext uri="{FF2B5EF4-FFF2-40B4-BE49-F238E27FC236}">
                <a16:creationId xmlns:a16="http://schemas.microsoft.com/office/drawing/2014/main" id="{F7A785DB-A680-4549-B883-BA624F0F7A40}"/>
              </a:ext>
              <a:ext uri="{C183D7F6-B498-43B3-948B-1728B52AA6E4}">
                <adec:decorative xmlns:adec="http://schemas.microsoft.com/office/drawing/2017/decorative" val="1"/>
              </a:ext>
            </a:extLst>
          </p:cNvPr>
          <p:cNvSpPr txBox="1"/>
          <p:nvPr/>
        </p:nvSpPr>
        <p:spPr>
          <a:xfrm>
            <a:off x="10217523" y="625289"/>
            <a:ext cx="1382805" cy="492443"/>
          </a:xfrm>
          <a:prstGeom prst="rect">
            <a:avLst/>
          </a:prstGeom>
          <a:solidFill>
            <a:schemeClr val="bg1"/>
          </a:solidFill>
          <a:ln>
            <a:solidFill>
              <a:schemeClr val="bg1"/>
            </a:solidFill>
          </a:ln>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algn="l"/>
            <a:endParaRPr lang="en-US" sz="2400">
              <a:cs typeface="Calibri"/>
            </a:endParaRPr>
          </a:p>
        </p:txBody>
      </p:sp>
    </p:spTree>
    <p:extLst>
      <p:ext uri="{BB962C8B-B14F-4D97-AF65-F5344CB8AC3E}">
        <p14:creationId xmlns:p14="http://schemas.microsoft.com/office/powerpoint/2010/main" val="7946647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Open Sans Extrabold"/>
                <a:ea typeface="Open Sans Extrabold"/>
                <a:cs typeface="Open Sans Extrabold"/>
              </a:rPr>
              <a:t>References Continued</a:t>
            </a:r>
            <a:endParaRPr lang="en-US" dirty="0"/>
          </a:p>
        </p:txBody>
      </p:sp>
      <p:sp>
        <p:nvSpPr>
          <p:cNvPr id="3" name="Content Placeholder 2"/>
          <p:cNvSpPr>
            <a:spLocks noGrp="1"/>
          </p:cNvSpPr>
          <p:nvPr>
            <p:ph idx="1"/>
          </p:nvPr>
        </p:nvSpPr>
        <p:spPr/>
        <p:txBody>
          <a:bodyPr vert="horz" lIns="121920" tIns="60960" rIns="121920" bIns="60960" rtlCol="0" anchor="t">
            <a:noAutofit/>
          </a:bodyPr>
          <a:lstStyle/>
          <a:p>
            <a:r>
              <a:rPr lang="en-US" dirty="0">
                <a:latin typeface="Open Sans Semibold"/>
                <a:ea typeface="Open Sans Semibold"/>
                <a:cs typeface="Open Sans Semibold"/>
              </a:rPr>
              <a:t>World Health Organization. Global Report on Health Equity for Persons with Disabilities. Geneva: World Health Organization; 2022. License: CC BY-NC-SA 3.0 IGO. </a:t>
            </a:r>
          </a:p>
          <a:p>
            <a:r>
              <a:rPr lang="en-US" dirty="0">
                <a:latin typeface="Arial"/>
                <a:ea typeface="Open Sans Semibold"/>
                <a:cs typeface="Arial"/>
              </a:rPr>
              <a:t>Centers for Disease Control and Prevention (CDC). Disability Impacts all of Us. Last updated July 3, 2024. Accessed July 23, 2024. </a:t>
            </a:r>
            <a:r>
              <a:rPr lang="en-US" dirty="0">
                <a:latin typeface="Arial"/>
                <a:ea typeface="Open Sans Semibold"/>
                <a:cs typeface="Arial"/>
                <a:hlinkClick r:id="rId3"/>
              </a:rPr>
              <a:t>https://www.cdc.gov/ncbddd/disabilityandhealth/infographic-disability-impacts-all.html</a:t>
            </a:r>
            <a:r>
              <a:rPr lang="en-US" dirty="0">
                <a:latin typeface="Arial"/>
                <a:ea typeface="Open Sans Semibold"/>
                <a:cs typeface="Arial"/>
              </a:rPr>
              <a:t> </a:t>
            </a:r>
          </a:p>
          <a:p>
            <a:r>
              <a:rPr lang="en-US" dirty="0">
                <a:latin typeface="Arial"/>
                <a:ea typeface="Open Sans Semibold"/>
                <a:cs typeface="Arial"/>
              </a:rPr>
              <a:t>Whalen Smith CN, Tosun L, Shetterly S, Hackenberg L, Munir A, Randle K, Ellsworth D, Coleman E, Riddle I, Havercamp SM. Ohio Disability and Health Partnership Statewide Needs Assessment of Ohio Adults with Disabilities. Columbus, Ohio: The Ohio Disability and Health Partnership; July 2022. </a:t>
            </a:r>
            <a:r>
              <a:rPr lang="en-US" dirty="0">
                <a:latin typeface="Arial"/>
                <a:ea typeface="Open Sans Semibold"/>
                <a:cs typeface="Arial"/>
                <a:hlinkClick r:id="rId4"/>
              </a:rPr>
              <a:t>https://go.osu.edu/odhpassessment2022</a:t>
            </a:r>
            <a:r>
              <a:rPr lang="en-US" dirty="0">
                <a:latin typeface="Arial"/>
                <a:ea typeface="Open Sans Semibold"/>
                <a:cs typeface="Arial"/>
              </a:rPr>
              <a:t> </a:t>
            </a:r>
            <a:endParaRPr lang="en-US">
              <a:solidFill>
                <a:srgbClr val="000000"/>
              </a:solidFill>
              <a:latin typeface="Arial"/>
              <a:cs typeface="Arial"/>
            </a:endParaRPr>
          </a:p>
          <a:p>
            <a:r>
              <a:rPr lang="en-US" dirty="0">
                <a:latin typeface="Arial"/>
                <a:ea typeface="Open Sans Semibold"/>
                <a:cs typeface="Arial"/>
              </a:rPr>
              <a:t>Ohio Colleges of Medicine Government Resource Center. 2021 OMAS Survey. 2021. Accessed June 1, 2024. </a:t>
            </a:r>
            <a:r>
              <a:rPr lang="en-US" dirty="0">
                <a:latin typeface="Open Sans Semibold"/>
                <a:ea typeface="Open Sans Semibold"/>
                <a:cs typeface="Open Sans Semibold"/>
                <a:hlinkClick r:id="rId5"/>
              </a:rPr>
              <a:t>https://grc.osu.edu/OMAS/2021Survey</a:t>
            </a:r>
            <a:r>
              <a:rPr lang="en-US" dirty="0">
                <a:latin typeface="Open Sans Semibold"/>
                <a:ea typeface="Open Sans Semibold"/>
                <a:cs typeface="Open Sans Semibold"/>
              </a:rPr>
              <a:t> </a:t>
            </a:r>
            <a:endParaRPr lang="en-US" sz="2400">
              <a:ea typeface="Open Sans Semibold"/>
            </a:endParaRPr>
          </a:p>
          <a:p>
            <a:endParaRPr lang="en-US" sz="1800" dirty="0"/>
          </a:p>
          <a:p>
            <a:endParaRPr lang="en-US" sz="2133">
              <a:cs typeface="Calibri"/>
            </a:endParaRPr>
          </a:p>
        </p:txBody>
      </p:sp>
      <p:sp>
        <p:nvSpPr>
          <p:cNvPr id="5" name="TextBox 4">
            <a:extLst>
              <a:ext uri="{FF2B5EF4-FFF2-40B4-BE49-F238E27FC236}">
                <a16:creationId xmlns:a16="http://schemas.microsoft.com/office/drawing/2014/main" id="{F7A785DB-A680-4549-B883-BA624F0F7A40}"/>
              </a:ext>
              <a:ext uri="{C183D7F6-B498-43B3-948B-1728B52AA6E4}">
                <adec:decorative xmlns:adec="http://schemas.microsoft.com/office/drawing/2017/decorative" val="1"/>
              </a:ext>
            </a:extLst>
          </p:cNvPr>
          <p:cNvSpPr txBox="1"/>
          <p:nvPr/>
        </p:nvSpPr>
        <p:spPr>
          <a:xfrm>
            <a:off x="10217523" y="625289"/>
            <a:ext cx="1382805" cy="492443"/>
          </a:xfrm>
          <a:prstGeom prst="rect">
            <a:avLst/>
          </a:prstGeom>
          <a:solidFill>
            <a:schemeClr val="bg1"/>
          </a:solidFill>
          <a:ln>
            <a:solidFill>
              <a:schemeClr val="bg1"/>
            </a:solidFill>
          </a:ln>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algn="l"/>
            <a:endParaRPr lang="en-US" sz="2400">
              <a:cs typeface="Calibri"/>
            </a:endParaRPr>
          </a:p>
        </p:txBody>
      </p:sp>
    </p:spTree>
    <p:extLst>
      <p:ext uri="{BB962C8B-B14F-4D97-AF65-F5344CB8AC3E}">
        <p14:creationId xmlns:p14="http://schemas.microsoft.com/office/powerpoint/2010/main" val="3496723023"/>
      </p:ext>
    </p:extLst>
  </p:cSld>
  <p:clrMapOvr>
    <a:masterClrMapping/>
  </p:clrMapOvr>
</p:sld>
</file>

<file path=ppt/theme/theme1.xml><?xml version="1.0" encoding="utf-8"?>
<a:theme xmlns:a="http://schemas.openxmlformats.org/drawingml/2006/main" name="Office Theme">
  <a:themeElements>
    <a:clrScheme name="Inclusive Sports">
      <a:dk1>
        <a:sysClr val="windowText" lastClr="000000"/>
      </a:dk1>
      <a:lt1>
        <a:sysClr val="window" lastClr="FFFFFF"/>
      </a:lt1>
      <a:dk2>
        <a:srgbClr val="44546A"/>
      </a:dk2>
      <a:lt2>
        <a:srgbClr val="E7E6E6"/>
      </a:lt2>
      <a:accent1>
        <a:srgbClr val="7D3443"/>
      </a:accent1>
      <a:accent2>
        <a:srgbClr val="975D69"/>
      </a:accent2>
      <a:accent3>
        <a:srgbClr val="3C6280"/>
      </a:accent3>
      <a:accent4>
        <a:srgbClr val="243B4D"/>
      </a:accent4>
      <a:accent5>
        <a:srgbClr val="939799"/>
      </a:accent5>
      <a:accent6>
        <a:srgbClr val="191919"/>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4d3b7dd9-bbf5-427a-bc89-24bc5b1981ba">
      <Terms xmlns="http://schemas.microsoft.com/office/infopath/2007/PartnerControls"/>
    </lcf76f155ced4ddcb4097134ff3c332f>
    <TaxCatchAll xmlns="e3aabd22-7a30-4f0b-bcce-5fee61e64fac"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B924E43EAD1BF4DBF5985951EB9988C" ma:contentTypeVersion="17" ma:contentTypeDescription="Create a new document." ma:contentTypeScope="" ma:versionID="972a819810f1c1b56d7a9b047e83c41a">
  <xsd:schema xmlns:xsd="http://www.w3.org/2001/XMLSchema" xmlns:xs="http://www.w3.org/2001/XMLSchema" xmlns:p="http://schemas.microsoft.com/office/2006/metadata/properties" xmlns:ns2="4d3b7dd9-bbf5-427a-bc89-24bc5b1981ba" xmlns:ns3="e3aabd22-7a30-4f0b-bcce-5fee61e64fac" targetNamespace="http://schemas.microsoft.com/office/2006/metadata/properties" ma:root="true" ma:fieldsID="285af91c82124fb6cf28a3bfe9345d47" ns2:_="" ns3:_="">
    <xsd:import namespace="4d3b7dd9-bbf5-427a-bc89-24bc5b1981ba"/>
    <xsd:import namespace="e3aabd22-7a30-4f0b-bcce-5fee61e64fac"/>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SearchProperties" minOccurs="0"/>
                <xsd:element ref="ns2:MediaServiceDateTaken"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d3b7dd9-bbf5-427a-bc89-24bc5b1981b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f133747-7f49-46b8-8a37-07c8968d0231"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DateTaken" ma:index="22" nillable="true" ma:displayName="MediaServiceDateTaken" ma:hidden="true" ma:indexed="true" ma:internalName="MediaServiceDateTaken"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element name="MediaServiceLocation" ma:index="24"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3aabd22-7a30-4f0b-bcce-5fee61e64fac"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8c85e326-3506-4ecf-959a-2e9c21c49675}" ma:internalName="TaxCatchAll" ma:showField="CatchAllData" ma:web="e3aabd22-7a30-4f0b-bcce-5fee61e64fac">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296A2AB-74BA-47C6-B7ED-C50D6E5C6331}">
  <ds:schemaRefs>
    <ds:schemaRef ds:uri="http://purl.org/dc/terms/"/>
    <ds:schemaRef ds:uri="http://schemas.microsoft.com/office/2006/metadata/properties"/>
    <ds:schemaRef ds:uri="http://schemas.microsoft.com/office/2006/documentManagement/types"/>
    <ds:schemaRef ds:uri="e3aabd22-7a30-4f0b-bcce-5fee61e64fac"/>
    <ds:schemaRef ds:uri="4d3b7dd9-bbf5-427a-bc89-24bc5b1981ba"/>
    <ds:schemaRef ds:uri="http://purl.org/dc/elements/1.1/"/>
    <ds:schemaRef ds:uri="http://purl.org/dc/dcmitype/"/>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ECC0C291-3404-4692-9B28-E23D2D5ACD9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d3b7dd9-bbf5-427a-bc89-24bc5b1981ba"/>
    <ds:schemaRef ds:uri="e3aabd22-7a30-4f0b-bcce-5fee61e64fa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3ECBCD3-9128-4E36-A2C3-4628FE26D8C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3126</TotalTime>
  <Words>2786</Words>
  <Application>Microsoft Office PowerPoint</Application>
  <PresentationFormat>Widescreen</PresentationFormat>
  <Paragraphs>162</Paragraphs>
  <Slides>15</Slides>
  <Notes>15</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Disability 101</vt:lpstr>
      <vt:lpstr>Definitions</vt:lpstr>
      <vt:lpstr>What is Disability?</vt:lpstr>
      <vt:lpstr>ADA Definition</vt:lpstr>
      <vt:lpstr>IDEA Definition</vt:lpstr>
      <vt:lpstr>Prevalence</vt:lpstr>
      <vt:lpstr>Prevalence of Disability Globally</vt:lpstr>
      <vt:lpstr>Prevalence of Disability Nationally</vt:lpstr>
      <vt:lpstr>Prevalence of Disability in Ohio</vt:lpstr>
      <vt:lpstr>Prevalence of Disability in Ohio  by County</vt:lpstr>
      <vt:lpstr>Prevalence of Children with a Disability in Ohio</vt:lpstr>
      <vt:lpstr>Common Disability Classifications</vt:lpstr>
      <vt:lpstr>Reflection</vt:lpstr>
      <vt:lpstr>References</vt:lpstr>
      <vt:lpstr>References Continued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Inclusive Sports</dc:title>
  <dc:creator>Mack, Hannah</dc:creator>
  <cp:lastModifiedBy>Whalen Smith, Cara</cp:lastModifiedBy>
  <cp:revision>468</cp:revision>
  <dcterms:created xsi:type="dcterms:W3CDTF">2024-03-27T15:09:32Z</dcterms:created>
  <dcterms:modified xsi:type="dcterms:W3CDTF">2024-08-09T15:13:16Z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0x0101000B924E43EAD1BF4DBF5985951EB9988C</vt:lpwstr>
  </property>
  <property fmtid="{D5CDD505-2E9C-101B-9397-08002B2CF9AE}" pid="3" name="MediaServiceImageTags">
    <vt:lpwstr/>
  </property>
</Properties>
</file>