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3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3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3"/>
  </p:notesMasterIdLst>
  <p:handoutMasterIdLst>
    <p:handoutMasterId r:id="rId44"/>
  </p:handoutMasterIdLst>
  <p:sldIdLst>
    <p:sldId id="256" r:id="rId5"/>
    <p:sldId id="259" r:id="rId6"/>
    <p:sldId id="526" r:id="rId7"/>
    <p:sldId id="257" r:id="rId8"/>
    <p:sldId id="262" r:id="rId9"/>
    <p:sldId id="263" r:id="rId10"/>
    <p:sldId id="264" r:id="rId11"/>
    <p:sldId id="265" r:id="rId12"/>
    <p:sldId id="267" r:id="rId13"/>
    <p:sldId id="269" r:id="rId14"/>
    <p:sldId id="270" r:id="rId15"/>
    <p:sldId id="260" r:id="rId16"/>
    <p:sldId id="271" r:id="rId17"/>
    <p:sldId id="272" r:id="rId18"/>
    <p:sldId id="527" r:id="rId19"/>
    <p:sldId id="528" r:id="rId20"/>
    <p:sldId id="529" r:id="rId21"/>
    <p:sldId id="557" r:id="rId22"/>
    <p:sldId id="276" r:id="rId23"/>
    <p:sldId id="277" r:id="rId24"/>
    <p:sldId id="549" r:id="rId25"/>
    <p:sldId id="278" r:id="rId26"/>
    <p:sldId id="279" r:id="rId27"/>
    <p:sldId id="280" r:id="rId28"/>
    <p:sldId id="281" r:id="rId29"/>
    <p:sldId id="551" r:id="rId30"/>
    <p:sldId id="550" r:id="rId31"/>
    <p:sldId id="552" r:id="rId32"/>
    <p:sldId id="553" r:id="rId33"/>
    <p:sldId id="554" r:id="rId34"/>
    <p:sldId id="555" r:id="rId35"/>
    <p:sldId id="556" r:id="rId36"/>
    <p:sldId id="282" r:id="rId37"/>
    <p:sldId id="283" r:id="rId38"/>
    <p:sldId id="284" r:id="rId39"/>
    <p:sldId id="285" r:id="rId40"/>
    <p:sldId id="286" r:id="rId41"/>
    <p:sldId id="287"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623659-35DA-B45C-2D4F-76CC1E7602AF}" name="Presser, Brynne" initials="BP" userId="S::pres55@osumc.edu::23855725-9300-4efb-b6b4-ad5628b6b2b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6280"/>
    <a:srgbClr val="939799"/>
    <a:srgbClr val="243B4D"/>
    <a:srgbClr val="975D69"/>
    <a:srgbClr val="7D7F7C"/>
    <a:srgbClr val="191919"/>
    <a:srgbClr val="7D344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756419-3CDD-466C-AF9C-33F4570FCC44}" v="17" dt="2024-07-23T21:01:02.4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81904" autoAdjust="0"/>
  </p:normalViewPr>
  <p:slideViewPr>
    <p:cSldViewPr snapToGrid="0">
      <p:cViewPr varScale="1">
        <p:scale>
          <a:sx n="93" d="100"/>
          <a:sy n="93" d="100"/>
        </p:scale>
        <p:origin x="1236" y="90"/>
      </p:cViewPr>
      <p:guideLst/>
    </p:cSldViewPr>
  </p:slideViewPr>
  <p:outlineViewPr>
    <p:cViewPr>
      <p:scale>
        <a:sx n="33" d="100"/>
        <a:sy n="33" d="100"/>
      </p:scale>
      <p:origin x="0" y="-17371"/>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Agree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Athlete</c:v>
                </c:pt>
                <c:pt idx="1">
                  <c:v>School Professional</c:v>
                </c:pt>
              </c:strCache>
            </c:strRef>
          </c:cat>
          <c:val>
            <c:numRef>
              <c:f>Sheet1!$B$2:$B$3</c:f>
              <c:numCache>
                <c:formatCode>0%</c:formatCode>
                <c:ptCount val="2"/>
                <c:pt idx="0">
                  <c:v>0.15</c:v>
                </c:pt>
                <c:pt idx="1">
                  <c:v>0.25</c:v>
                </c:pt>
              </c:numCache>
            </c:numRef>
          </c:val>
          <c:extLst>
            <c:ext xmlns:c16="http://schemas.microsoft.com/office/drawing/2014/chart" uri="{C3380CC4-5D6E-409C-BE32-E72D297353CC}">
              <c16:uniqueId val="{00000000-8818-4AB5-A30B-D2433929C10E}"/>
            </c:ext>
          </c:extLst>
        </c:ser>
        <c:ser>
          <c:idx val="1"/>
          <c:order val="1"/>
          <c:tx>
            <c:strRef>
              <c:f>Sheet1!$C$1</c:f>
              <c:strCache>
                <c:ptCount val="1"/>
                <c:pt idx="0">
                  <c:v>Disagree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Athlete</c:v>
                </c:pt>
                <c:pt idx="1">
                  <c:v>School Professional</c:v>
                </c:pt>
              </c:strCache>
            </c:strRef>
          </c:cat>
          <c:val>
            <c:numRef>
              <c:f>Sheet1!$C$2:$C$3</c:f>
              <c:numCache>
                <c:formatCode>0%</c:formatCode>
                <c:ptCount val="2"/>
                <c:pt idx="0">
                  <c:v>0.59</c:v>
                </c:pt>
                <c:pt idx="1">
                  <c:v>0.4</c:v>
                </c:pt>
              </c:numCache>
            </c:numRef>
          </c:val>
          <c:extLst>
            <c:ext xmlns:c16="http://schemas.microsoft.com/office/drawing/2014/chart" uri="{C3380CC4-5D6E-409C-BE32-E72D297353CC}">
              <c16:uniqueId val="{00000001-8818-4AB5-A30B-D2433929C10E}"/>
            </c:ext>
          </c:extLst>
        </c:ser>
        <c:dLbls>
          <c:showLegendKey val="0"/>
          <c:showVal val="0"/>
          <c:showCatName val="0"/>
          <c:showSerName val="0"/>
          <c:showPercent val="0"/>
          <c:showBubbleSize val="0"/>
        </c:dLbls>
        <c:gapWidth val="219"/>
        <c:overlap val="-27"/>
        <c:axId val="783893632"/>
        <c:axId val="783896872"/>
      </c:barChart>
      <c:catAx>
        <c:axId val="783893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3896872"/>
        <c:crosses val="autoZero"/>
        <c:auto val="1"/>
        <c:lblAlgn val="ctr"/>
        <c:lblOffset val="100"/>
        <c:noMultiLvlLbl val="0"/>
      </c:catAx>
      <c:valAx>
        <c:axId val="783896872"/>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389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Agree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Athlete</c:v>
                </c:pt>
                <c:pt idx="1">
                  <c:v>School Professional</c:v>
                </c:pt>
              </c:strCache>
            </c:strRef>
          </c:cat>
          <c:val>
            <c:numRef>
              <c:f>Sheet1!$B$2:$B$3</c:f>
              <c:numCache>
                <c:formatCode>0%</c:formatCode>
                <c:ptCount val="2"/>
                <c:pt idx="0">
                  <c:v>0.22</c:v>
                </c:pt>
                <c:pt idx="1">
                  <c:v>0.32</c:v>
                </c:pt>
              </c:numCache>
            </c:numRef>
          </c:val>
          <c:extLst>
            <c:ext xmlns:c16="http://schemas.microsoft.com/office/drawing/2014/chart" uri="{C3380CC4-5D6E-409C-BE32-E72D297353CC}">
              <c16:uniqueId val="{00000000-1B25-42EC-A142-D4D917FE4546}"/>
            </c:ext>
          </c:extLst>
        </c:ser>
        <c:ser>
          <c:idx val="1"/>
          <c:order val="1"/>
          <c:tx>
            <c:strRef>
              <c:f>Sheet1!$C$1</c:f>
              <c:strCache>
                <c:ptCount val="1"/>
                <c:pt idx="0">
                  <c:v>Disagree</c:v>
                </c:pt>
              </c:strCache>
            </c:strRef>
          </c:tx>
          <c:spPr>
            <a:solidFill>
              <a:schemeClr val="accent2"/>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25-42EC-A142-D4D917FE4546}"/>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B25-42EC-A142-D4D917FE454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Athlete</c:v>
                </c:pt>
                <c:pt idx="1">
                  <c:v>School Professional</c:v>
                </c:pt>
              </c:strCache>
            </c:strRef>
          </c:cat>
          <c:val>
            <c:numRef>
              <c:f>Sheet1!$C$2:$C$3</c:f>
              <c:numCache>
                <c:formatCode>0%</c:formatCode>
                <c:ptCount val="2"/>
                <c:pt idx="0">
                  <c:v>0.61</c:v>
                </c:pt>
                <c:pt idx="1">
                  <c:v>0.43</c:v>
                </c:pt>
              </c:numCache>
            </c:numRef>
          </c:val>
          <c:extLst>
            <c:ext xmlns:c16="http://schemas.microsoft.com/office/drawing/2014/chart" uri="{C3380CC4-5D6E-409C-BE32-E72D297353CC}">
              <c16:uniqueId val="{00000003-1B25-42EC-A142-D4D917FE4546}"/>
            </c:ext>
          </c:extLst>
        </c:ser>
        <c:dLbls>
          <c:showLegendKey val="0"/>
          <c:showVal val="0"/>
          <c:showCatName val="0"/>
          <c:showSerName val="0"/>
          <c:showPercent val="0"/>
          <c:showBubbleSize val="0"/>
        </c:dLbls>
        <c:gapWidth val="219"/>
        <c:overlap val="-27"/>
        <c:axId val="518050584"/>
        <c:axId val="518051304"/>
      </c:barChart>
      <c:catAx>
        <c:axId val="51805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051304"/>
        <c:crosses val="autoZero"/>
        <c:auto val="1"/>
        <c:lblAlgn val="ctr"/>
        <c:lblOffset val="100"/>
        <c:noMultiLvlLbl val="0"/>
      </c:catAx>
      <c:valAx>
        <c:axId val="518051304"/>
        <c:scaling>
          <c:orientation val="minMax"/>
          <c:max val="1"/>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050584"/>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Agree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Athlete</c:v>
                </c:pt>
                <c:pt idx="1">
                  <c:v>School Professional</c:v>
                </c:pt>
              </c:strCache>
            </c:strRef>
          </c:cat>
          <c:val>
            <c:numRef>
              <c:f>Sheet1!$B$2:$B$3</c:f>
              <c:numCache>
                <c:formatCode>0%</c:formatCode>
                <c:ptCount val="2"/>
                <c:pt idx="0">
                  <c:v>0.28000000000000003</c:v>
                </c:pt>
                <c:pt idx="1">
                  <c:v>0.38</c:v>
                </c:pt>
              </c:numCache>
            </c:numRef>
          </c:val>
          <c:extLst>
            <c:ext xmlns:c16="http://schemas.microsoft.com/office/drawing/2014/chart" uri="{C3380CC4-5D6E-409C-BE32-E72D297353CC}">
              <c16:uniqueId val="{00000000-E74F-4499-A369-1E125F1D8088}"/>
            </c:ext>
          </c:extLst>
        </c:ser>
        <c:ser>
          <c:idx val="1"/>
          <c:order val="1"/>
          <c:tx>
            <c:strRef>
              <c:f>Sheet1!$C$1</c:f>
              <c:strCache>
                <c:ptCount val="1"/>
                <c:pt idx="0">
                  <c:v>Disagree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Athlete</c:v>
                </c:pt>
                <c:pt idx="1">
                  <c:v>School Professional</c:v>
                </c:pt>
              </c:strCache>
            </c:strRef>
          </c:cat>
          <c:val>
            <c:numRef>
              <c:f>Sheet1!$C$2:$C$3</c:f>
              <c:numCache>
                <c:formatCode>0%</c:formatCode>
                <c:ptCount val="2"/>
                <c:pt idx="0">
                  <c:v>0.56999999999999995</c:v>
                </c:pt>
                <c:pt idx="1">
                  <c:v>0.3</c:v>
                </c:pt>
              </c:numCache>
            </c:numRef>
          </c:val>
          <c:extLst>
            <c:ext xmlns:c16="http://schemas.microsoft.com/office/drawing/2014/chart" uri="{C3380CC4-5D6E-409C-BE32-E72D297353CC}">
              <c16:uniqueId val="{00000001-E74F-4499-A369-1E125F1D8088}"/>
            </c:ext>
          </c:extLst>
        </c:ser>
        <c:dLbls>
          <c:showLegendKey val="0"/>
          <c:showVal val="0"/>
          <c:showCatName val="0"/>
          <c:showSerName val="0"/>
          <c:showPercent val="0"/>
          <c:showBubbleSize val="0"/>
        </c:dLbls>
        <c:gapWidth val="219"/>
        <c:overlap val="-27"/>
        <c:axId val="543546456"/>
        <c:axId val="543543576"/>
      </c:barChart>
      <c:catAx>
        <c:axId val="54354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543576"/>
        <c:crosses val="autoZero"/>
        <c:auto val="1"/>
        <c:lblAlgn val="ctr"/>
        <c:lblOffset val="100"/>
        <c:noMultiLvlLbl val="0"/>
      </c:catAx>
      <c:valAx>
        <c:axId val="543543576"/>
        <c:scaling>
          <c:orientation val="minMax"/>
          <c:max val="1"/>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546456"/>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Agree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Athlete</c:v>
                </c:pt>
                <c:pt idx="1">
                  <c:v>School Professional</c:v>
                </c:pt>
              </c:strCache>
            </c:strRef>
          </c:cat>
          <c:val>
            <c:numRef>
              <c:f>Sheet1!$B$2:$B$3</c:f>
              <c:numCache>
                <c:formatCode>0%</c:formatCode>
                <c:ptCount val="2"/>
                <c:pt idx="0">
                  <c:v>0.21</c:v>
                </c:pt>
                <c:pt idx="1">
                  <c:v>0.39</c:v>
                </c:pt>
              </c:numCache>
            </c:numRef>
          </c:val>
          <c:extLst>
            <c:ext xmlns:c16="http://schemas.microsoft.com/office/drawing/2014/chart" uri="{C3380CC4-5D6E-409C-BE32-E72D297353CC}">
              <c16:uniqueId val="{00000000-D5C3-4D99-8B46-96EFD152CE3A}"/>
            </c:ext>
          </c:extLst>
        </c:ser>
        <c:ser>
          <c:idx val="1"/>
          <c:order val="1"/>
          <c:tx>
            <c:strRef>
              <c:f>Sheet1!$C$1</c:f>
              <c:strCache>
                <c:ptCount val="1"/>
                <c:pt idx="0">
                  <c:v>Disagree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Athlete</c:v>
                </c:pt>
                <c:pt idx="1">
                  <c:v>School Professional</c:v>
                </c:pt>
              </c:strCache>
            </c:strRef>
          </c:cat>
          <c:val>
            <c:numRef>
              <c:f>Sheet1!$C$2:$C$3</c:f>
              <c:numCache>
                <c:formatCode>0%</c:formatCode>
                <c:ptCount val="2"/>
                <c:pt idx="0">
                  <c:v>0.56000000000000005</c:v>
                </c:pt>
                <c:pt idx="1">
                  <c:v>0.28999999999999998</c:v>
                </c:pt>
              </c:numCache>
            </c:numRef>
          </c:val>
          <c:extLst>
            <c:ext xmlns:c16="http://schemas.microsoft.com/office/drawing/2014/chart" uri="{C3380CC4-5D6E-409C-BE32-E72D297353CC}">
              <c16:uniqueId val="{00000001-D5C3-4D99-8B46-96EFD152CE3A}"/>
            </c:ext>
          </c:extLst>
        </c:ser>
        <c:dLbls>
          <c:showLegendKey val="0"/>
          <c:showVal val="0"/>
          <c:showCatName val="0"/>
          <c:showSerName val="0"/>
          <c:showPercent val="0"/>
          <c:showBubbleSize val="0"/>
        </c:dLbls>
        <c:gapWidth val="219"/>
        <c:overlap val="-27"/>
        <c:axId val="778024312"/>
        <c:axId val="778024672"/>
      </c:barChart>
      <c:catAx>
        <c:axId val="77802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8024672"/>
        <c:crosses val="autoZero"/>
        <c:auto val="1"/>
        <c:lblAlgn val="ctr"/>
        <c:lblOffset val="100"/>
        <c:noMultiLvlLbl val="0"/>
      </c:catAx>
      <c:valAx>
        <c:axId val="778024672"/>
        <c:scaling>
          <c:orientation val="minMax"/>
          <c:max val="1"/>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802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Agree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Athlete</c:v>
                </c:pt>
                <c:pt idx="1">
                  <c:v>School Professional</c:v>
                </c:pt>
              </c:strCache>
            </c:strRef>
          </c:cat>
          <c:val>
            <c:numRef>
              <c:f>Sheet1!$B$2:$B$3</c:f>
              <c:numCache>
                <c:formatCode>0%</c:formatCode>
                <c:ptCount val="2"/>
                <c:pt idx="0">
                  <c:v>0.25</c:v>
                </c:pt>
                <c:pt idx="1">
                  <c:v>0.44</c:v>
                </c:pt>
              </c:numCache>
            </c:numRef>
          </c:val>
          <c:extLst>
            <c:ext xmlns:c16="http://schemas.microsoft.com/office/drawing/2014/chart" uri="{C3380CC4-5D6E-409C-BE32-E72D297353CC}">
              <c16:uniqueId val="{00000000-5FBB-4A49-A1AA-4CDFE2313BD2}"/>
            </c:ext>
          </c:extLst>
        </c:ser>
        <c:ser>
          <c:idx val="1"/>
          <c:order val="1"/>
          <c:tx>
            <c:strRef>
              <c:f>Sheet1!$C$1</c:f>
              <c:strCache>
                <c:ptCount val="1"/>
                <c:pt idx="0">
                  <c:v>Disagree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Athlete</c:v>
                </c:pt>
                <c:pt idx="1">
                  <c:v>School Professional</c:v>
                </c:pt>
              </c:strCache>
            </c:strRef>
          </c:cat>
          <c:val>
            <c:numRef>
              <c:f>Sheet1!$C$2:$C$3</c:f>
              <c:numCache>
                <c:formatCode>0%</c:formatCode>
                <c:ptCount val="2"/>
                <c:pt idx="0">
                  <c:v>0.53</c:v>
                </c:pt>
                <c:pt idx="1">
                  <c:v>0.24</c:v>
                </c:pt>
              </c:numCache>
            </c:numRef>
          </c:val>
          <c:extLst>
            <c:ext xmlns:c16="http://schemas.microsoft.com/office/drawing/2014/chart" uri="{C3380CC4-5D6E-409C-BE32-E72D297353CC}">
              <c16:uniqueId val="{00000001-5FBB-4A49-A1AA-4CDFE2313BD2}"/>
            </c:ext>
          </c:extLst>
        </c:ser>
        <c:dLbls>
          <c:showLegendKey val="0"/>
          <c:showVal val="0"/>
          <c:showCatName val="0"/>
          <c:showSerName val="0"/>
          <c:showPercent val="0"/>
          <c:showBubbleSize val="0"/>
        </c:dLbls>
        <c:gapWidth val="219"/>
        <c:overlap val="-27"/>
        <c:axId val="723910536"/>
        <c:axId val="723910896"/>
      </c:barChart>
      <c:catAx>
        <c:axId val="723910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3910896"/>
        <c:crosses val="autoZero"/>
        <c:auto val="1"/>
        <c:lblAlgn val="ctr"/>
        <c:lblOffset val="100"/>
        <c:noMultiLvlLbl val="0"/>
      </c:catAx>
      <c:valAx>
        <c:axId val="723910896"/>
        <c:scaling>
          <c:orientation val="minMax"/>
          <c:max val="1"/>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3910536"/>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890D3E-BD0F-4FC8-A872-3ABAA4BD66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30727C6-0AF2-8F01-97AB-A883E33A35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CE3289-0980-464D-BE37-4BC0A8ACA589}" type="datetimeFigureOut">
              <a:rPr lang="en-US" smtClean="0"/>
              <a:t>8/3/2024</a:t>
            </a:fld>
            <a:endParaRPr lang="en-US"/>
          </a:p>
        </p:txBody>
      </p:sp>
      <p:sp>
        <p:nvSpPr>
          <p:cNvPr id="4" name="Footer Placeholder 3">
            <a:extLst>
              <a:ext uri="{FF2B5EF4-FFF2-40B4-BE49-F238E27FC236}">
                <a16:creationId xmlns:a16="http://schemas.microsoft.com/office/drawing/2014/main" id="{D60219E8-C94B-B19D-9DE2-6D823522B81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4ED8981-82F1-3C24-5395-06B50FB80B6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9F47FC-EE8A-4D6C-95F0-D717A2BCDF5E}" type="slidenum">
              <a:rPr lang="en-US" smtClean="0"/>
              <a:t>‹#›</a:t>
            </a:fld>
            <a:endParaRPr lang="en-US"/>
          </a:p>
        </p:txBody>
      </p:sp>
    </p:spTree>
    <p:extLst>
      <p:ext uri="{BB962C8B-B14F-4D97-AF65-F5344CB8AC3E}">
        <p14:creationId xmlns:p14="http://schemas.microsoft.com/office/powerpoint/2010/main" val="3012293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04802E-B9B3-463E-85CF-2B1043231B25}" type="datetimeFigureOut">
              <a:rPr lang="en-US" smtClean="0"/>
              <a:t>8/3/2024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09E353-BA7C-4D7E-BA16-AC0E724475F0}" type="slidenum">
              <a:rPr lang="en-US" smtClean="0"/>
              <a:t>‹#›</a:t>
            </a:fld>
            <a:endParaRPr lang="en-US"/>
          </a:p>
        </p:txBody>
      </p:sp>
    </p:spTree>
    <p:extLst>
      <p:ext uri="{BB962C8B-B14F-4D97-AF65-F5344CB8AC3E}">
        <p14:creationId xmlns:p14="http://schemas.microsoft.com/office/powerpoint/2010/main" val="1014686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This PowerPoint presentation will go over the summary of the 2023 Ohio inclusive sports needs assessment. </a:t>
            </a:r>
          </a:p>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1</a:t>
            </a:fld>
            <a:endParaRPr lang="en-US"/>
          </a:p>
        </p:txBody>
      </p:sp>
    </p:spTree>
    <p:extLst>
      <p:ext uri="{BB962C8B-B14F-4D97-AF65-F5344CB8AC3E}">
        <p14:creationId xmlns:p14="http://schemas.microsoft.com/office/powerpoint/2010/main" val="3214477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begin by providing you with an overview of our needs assessment. </a:t>
            </a:r>
          </a:p>
        </p:txBody>
      </p:sp>
      <p:sp>
        <p:nvSpPr>
          <p:cNvPr id="4" name="Slide Number Placeholder 3"/>
          <p:cNvSpPr>
            <a:spLocks noGrp="1"/>
          </p:cNvSpPr>
          <p:nvPr>
            <p:ph type="sldNum" sz="quarter" idx="5"/>
          </p:nvPr>
        </p:nvSpPr>
        <p:spPr/>
        <p:txBody>
          <a:bodyPr/>
          <a:lstStyle/>
          <a:p>
            <a:fld id="{2C09E353-BA7C-4D7E-BA16-AC0E724475F0}" type="slidenum">
              <a:rPr lang="en-US" smtClean="0"/>
              <a:t>2</a:t>
            </a:fld>
            <a:endParaRPr lang="en-US"/>
          </a:p>
        </p:txBody>
      </p:sp>
    </p:spTree>
    <p:extLst>
      <p:ext uri="{BB962C8B-B14F-4D97-AF65-F5344CB8AC3E}">
        <p14:creationId xmlns:p14="http://schemas.microsoft.com/office/powerpoint/2010/main" val="2326114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would like to mention that this</a:t>
            </a:r>
            <a:r>
              <a:rPr lang="en-US" dirty="0"/>
              <a:t> assessment and</a:t>
            </a:r>
            <a:r>
              <a:rPr lang="en-US"/>
              <a:t> project is funded and supported by the Ohio Developmental Disabilities Council</a:t>
            </a:r>
          </a:p>
        </p:txBody>
      </p:sp>
      <p:sp>
        <p:nvSpPr>
          <p:cNvPr id="4" name="Slide Number Placeholder 3"/>
          <p:cNvSpPr>
            <a:spLocks noGrp="1"/>
          </p:cNvSpPr>
          <p:nvPr>
            <p:ph type="sldNum" sz="quarter" idx="10"/>
          </p:nvPr>
        </p:nvSpPr>
        <p:spPr/>
        <p:txBody>
          <a:bodyPr/>
          <a:lstStyle/>
          <a:p>
            <a:fld id="{5E7B0739-836B-4D32-92DF-8583FF793DE7}" type="slidenum">
              <a:rPr lang="en-US" smtClean="0"/>
              <a:t>3</a:t>
            </a:fld>
            <a:endParaRPr lang="en-US"/>
          </a:p>
        </p:txBody>
      </p:sp>
    </p:spTree>
    <p:extLst>
      <p:ext uri="{BB962C8B-B14F-4D97-AF65-F5344CB8AC3E}">
        <p14:creationId xmlns:p14="http://schemas.microsoft.com/office/powerpoint/2010/main" val="549932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conducted this assessment to better understand current inclusive sport options in schools for Ohio youth with disabilities.</a:t>
            </a:r>
          </a:p>
        </p:txBody>
      </p:sp>
      <p:sp>
        <p:nvSpPr>
          <p:cNvPr id="4" name="Slide Number Placeholder 3"/>
          <p:cNvSpPr>
            <a:spLocks noGrp="1"/>
          </p:cNvSpPr>
          <p:nvPr>
            <p:ph type="sldNum" sz="quarter" idx="5"/>
          </p:nvPr>
        </p:nvSpPr>
        <p:spPr/>
        <p:txBody>
          <a:bodyPr/>
          <a:lstStyle/>
          <a:p>
            <a:fld id="{2C09E353-BA7C-4D7E-BA16-AC0E724475F0}" type="slidenum">
              <a:rPr lang="en-US" smtClean="0"/>
              <a:t>4</a:t>
            </a:fld>
            <a:endParaRPr lang="en-US"/>
          </a:p>
        </p:txBody>
      </p:sp>
    </p:spTree>
    <p:extLst>
      <p:ext uri="{BB962C8B-B14F-4D97-AF65-F5344CB8AC3E}">
        <p14:creationId xmlns:p14="http://schemas.microsoft.com/office/powerpoint/2010/main" val="494167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complete this assessment, we gathered information from a variety of sources. We collected all our information through surveys for athletes with disabilities, family members of athletes with disabilities, and school professionals or staff. We also held interviews with experts from across Ohio and listening sessions with athletes with disabilities and their families. Further we searched online for different resources and programs.</a:t>
            </a:r>
          </a:p>
        </p:txBody>
      </p:sp>
      <p:sp>
        <p:nvSpPr>
          <p:cNvPr id="4" name="Slide Number Placeholder 3"/>
          <p:cNvSpPr>
            <a:spLocks noGrp="1"/>
          </p:cNvSpPr>
          <p:nvPr>
            <p:ph type="sldNum" sz="quarter" idx="5"/>
          </p:nvPr>
        </p:nvSpPr>
        <p:spPr/>
        <p:txBody>
          <a:bodyPr/>
          <a:lstStyle/>
          <a:p>
            <a:fld id="{2C09E353-BA7C-4D7E-BA16-AC0E724475F0}" type="slidenum">
              <a:rPr lang="en-US" smtClean="0"/>
              <a:t>5</a:t>
            </a:fld>
            <a:endParaRPr lang="en-US"/>
          </a:p>
        </p:txBody>
      </p:sp>
    </p:spTree>
    <p:extLst>
      <p:ext uri="{BB962C8B-B14F-4D97-AF65-F5344CB8AC3E}">
        <p14:creationId xmlns:p14="http://schemas.microsoft.com/office/powerpoint/2010/main" val="2336453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we had 428 responses for our survey. These responses included 8 athletes, 247 parents or caregivers of athletes with disabilities, and 173 school professionals. Participants represented 70 different counties across Ohio with 49% from rural and Appalachian counties, 37% from urban counties, and 14% from suburban counties.</a:t>
            </a:r>
          </a:p>
        </p:txBody>
      </p:sp>
      <p:sp>
        <p:nvSpPr>
          <p:cNvPr id="4" name="Slide Number Placeholder 3"/>
          <p:cNvSpPr>
            <a:spLocks noGrp="1"/>
          </p:cNvSpPr>
          <p:nvPr>
            <p:ph type="sldNum" sz="quarter" idx="5"/>
          </p:nvPr>
        </p:nvSpPr>
        <p:spPr/>
        <p:txBody>
          <a:bodyPr/>
          <a:lstStyle/>
          <a:p>
            <a:fld id="{2C09E353-BA7C-4D7E-BA16-AC0E724475F0}" type="slidenum">
              <a:rPr lang="en-US" smtClean="0"/>
              <a:t>6</a:t>
            </a:fld>
            <a:endParaRPr lang="en-US"/>
          </a:p>
        </p:txBody>
      </p:sp>
    </p:spTree>
    <p:extLst>
      <p:ext uri="{BB962C8B-B14F-4D97-AF65-F5344CB8AC3E}">
        <p14:creationId xmlns:p14="http://schemas.microsoft.com/office/powerpoint/2010/main" val="2490010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terms of who completed our survey, first, for the athlete and parent survey, a little more than half of the participants identified as boys or were responding on behalf of their son. For the grade level distribution, approximately 40% of the responses were from athletes and parents of athletes in elementary school, 27% were in middle school, and 26% were in high school. Most participants represented athletes with IDD or intellectual developmental disabilities and 19% represented black indigenous and people of color, which is similar to the proportion of the overall population in Ohio.</a:t>
            </a:r>
          </a:p>
        </p:txBody>
      </p:sp>
      <p:sp>
        <p:nvSpPr>
          <p:cNvPr id="4" name="Slide Number Placeholder 3"/>
          <p:cNvSpPr>
            <a:spLocks noGrp="1"/>
          </p:cNvSpPr>
          <p:nvPr>
            <p:ph type="sldNum" sz="quarter" idx="5"/>
          </p:nvPr>
        </p:nvSpPr>
        <p:spPr/>
        <p:txBody>
          <a:bodyPr/>
          <a:lstStyle/>
          <a:p>
            <a:fld id="{2C09E353-BA7C-4D7E-BA16-AC0E724475F0}" type="slidenum">
              <a:rPr lang="en-US" smtClean="0"/>
              <a:t>7</a:t>
            </a:fld>
            <a:endParaRPr lang="en-US"/>
          </a:p>
        </p:txBody>
      </p:sp>
    </p:spTree>
    <p:extLst>
      <p:ext uri="{BB962C8B-B14F-4D97-AF65-F5344CB8AC3E}">
        <p14:creationId xmlns:p14="http://schemas.microsoft.com/office/powerpoint/2010/main" val="1662430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had a lot of different kinds of school professionals respond to the survey. The top types of professional participants were special education teachers, school nurses, coaches, and administrators. Other school professional types included paraprofessionals, volunteers for school sports, athletic directors, school based physical therapists, physical education teachers, school-based speech therapists, school based occupational therapists, school-based psychologists, instructional resource consultants, and orientation and mobility specialists. Approximately 27% of the school professional participants worked in elementary through high school, with 24% working just in elementary schools, 14% working just in middle schools, and 18% working just in high schools.</a:t>
            </a:r>
          </a:p>
        </p:txBody>
      </p:sp>
      <p:sp>
        <p:nvSpPr>
          <p:cNvPr id="4" name="Slide Number Placeholder 3"/>
          <p:cNvSpPr>
            <a:spLocks noGrp="1"/>
          </p:cNvSpPr>
          <p:nvPr>
            <p:ph type="sldNum" sz="quarter" idx="5"/>
          </p:nvPr>
        </p:nvSpPr>
        <p:spPr/>
        <p:txBody>
          <a:bodyPr/>
          <a:lstStyle/>
          <a:p>
            <a:fld id="{2C09E353-BA7C-4D7E-BA16-AC0E724475F0}" type="slidenum">
              <a:rPr lang="en-US" smtClean="0"/>
              <a:t>8</a:t>
            </a:fld>
            <a:endParaRPr lang="en-US"/>
          </a:p>
        </p:txBody>
      </p:sp>
    </p:spTree>
    <p:extLst>
      <p:ext uri="{BB962C8B-B14F-4D97-AF65-F5344CB8AC3E}">
        <p14:creationId xmlns:p14="http://schemas.microsoft.com/office/powerpoint/2010/main" val="773744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held twelve different key informant interviews with 17 different key inclusive and adaptive sport, and dance stakeholders from across Ohio which included both adaptive and inclusive sports and dance programs and organizations, school-based physical and occupational therapists, adaptive physical education teachers, and public health professionals with expertise in physical activity. Several key informants also represented the lived experience perspectives of being an athlete with a disability or a family member of an athlete with a disability.</a:t>
            </a:r>
          </a:p>
        </p:txBody>
      </p:sp>
      <p:sp>
        <p:nvSpPr>
          <p:cNvPr id="4" name="Slide Number Placeholder 3"/>
          <p:cNvSpPr>
            <a:spLocks noGrp="1"/>
          </p:cNvSpPr>
          <p:nvPr>
            <p:ph type="sldNum" sz="quarter" idx="5"/>
          </p:nvPr>
        </p:nvSpPr>
        <p:spPr/>
        <p:txBody>
          <a:bodyPr/>
          <a:lstStyle/>
          <a:p>
            <a:fld id="{2C09E353-BA7C-4D7E-BA16-AC0E724475F0}" type="slidenum">
              <a:rPr lang="en-US" smtClean="0"/>
              <a:t>9</a:t>
            </a:fld>
            <a:endParaRPr lang="en-US"/>
          </a:p>
        </p:txBody>
      </p:sp>
    </p:spTree>
    <p:extLst>
      <p:ext uri="{BB962C8B-B14F-4D97-AF65-F5344CB8AC3E}">
        <p14:creationId xmlns:p14="http://schemas.microsoft.com/office/powerpoint/2010/main" val="325785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conducted listening sessions to gather the lived experiences of athletes with disabilities. Listening session participants provided in-depth information about their experiences with inclusive sports in Ohio. Overall, 6 sessions were held, 4 sessions with parents of athletes with disabilities and two sessions with athletes with disabilities. 17 people total participated in all the listening sessions. 12 of the participants were parents of athletes with disabilities and five of the participants were athletes with disabilities.; most of which representing athletes with intellectual and developmental disabilities, but also representing athletes with mobility disabilities and sensory disabilities.</a:t>
            </a:r>
          </a:p>
        </p:txBody>
      </p:sp>
      <p:sp>
        <p:nvSpPr>
          <p:cNvPr id="4" name="Slide Number Placeholder 3"/>
          <p:cNvSpPr>
            <a:spLocks noGrp="1"/>
          </p:cNvSpPr>
          <p:nvPr>
            <p:ph type="sldNum" sz="quarter" idx="5"/>
          </p:nvPr>
        </p:nvSpPr>
        <p:spPr/>
        <p:txBody>
          <a:bodyPr/>
          <a:lstStyle/>
          <a:p>
            <a:fld id="{2C09E353-BA7C-4D7E-BA16-AC0E724475F0}" type="slidenum">
              <a:rPr lang="en-US" smtClean="0"/>
              <a:t>10</a:t>
            </a:fld>
            <a:endParaRPr lang="en-US"/>
          </a:p>
        </p:txBody>
      </p:sp>
    </p:spTree>
    <p:extLst>
      <p:ext uri="{BB962C8B-B14F-4D97-AF65-F5344CB8AC3E}">
        <p14:creationId xmlns:p14="http://schemas.microsoft.com/office/powerpoint/2010/main" val="1229209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sought to answer five main questions with this assessment. The questions were: What makes it hard to play sports in Ohio schools and what are the top strengths around inclusive sports in Ohio schools? And conversely, What makes it easy to play sports in Ohio schools? Second, What do youth with disabilities, their families, school staff, and other stakeholders have to say about access to inclusive sports and opportunities in Ohio schools? Third, What is the status of the seven pillars of inclusion in school sports including access attitude choice partnerships communication policy and opportunities? Fourth, What are the current training needs and knowledge gaps for school staff and coaches around inclusive sports? And finally, what are the current opportunities and resources in Ohio that can help us with our project to expand inclusive sports in Ohio?</a:t>
            </a:r>
          </a:p>
        </p:txBody>
      </p:sp>
      <p:sp>
        <p:nvSpPr>
          <p:cNvPr id="4" name="Slide Number Placeholder 3"/>
          <p:cNvSpPr>
            <a:spLocks noGrp="1"/>
          </p:cNvSpPr>
          <p:nvPr>
            <p:ph type="sldNum" sz="quarter" idx="5"/>
          </p:nvPr>
        </p:nvSpPr>
        <p:spPr/>
        <p:txBody>
          <a:bodyPr/>
          <a:lstStyle/>
          <a:p>
            <a:fld id="{2C09E353-BA7C-4D7E-BA16-AC0E724475F0}" type="slidenum">
              <a:rPr lang="en-US" smtClean="0"/>
              <a:t>11</a:t>
            </a:fld>
            <a:endParaRPr lang="en-US"/>
          </a:p>
        </p:txBody>
      </p:sp>
    </p:spTree>
    <p:extLst>
      <p:ext uri="{BB962C8B-B14F-4D97-AF65-F5344CB8AC3E}">
        <p14:creationId xmlns:p14="http://schemas.microsoft.com/office/powerpoint/2010/main" val="1705153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go over what we found. The results will be organized by each of our five main assessment questions.</a:t>
            </a:r>
          </a:p>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12</a:t>
            </a:fld>
            <a:endParaRPr lang="en-US"/>
          </a:p>
        </p:txBody>
      </p:sp>
    </p:spTree>
    <p:extLst>
      <p:ext uri="{BB962C8B-B14F-4D97-AF65-F5344CB8AC3E}">
        <p14:creationId xmlns:p14="http://schemas.microsoft.com/office/powerpoint/2010/main" val="40440780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question that we wanted to answer is: What makes it hard to play sports in Ohio schools for youth with disabilities and also what is working well and what are our current strengths for inclusive sports in Ohio schools?</a:t>
            </a:r>
          </a:p>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13</a:t>
            </a:fld>
            <a:endParaRPr lang="en-US"/>
          </a:p>
        </p:txBody>
      </p:sp>
    </p:spTree>
    <p:extLst>
      <p:ext uri="{BB962C8B-B14F-4D97-AF65-F5344CB8AC3E}">
        <p14:creationId xmlns:p14="http://schemas.microsoft.com/office/powerpoint/2010/main" val="1858397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terms of what makes it hard, Participants shared the following three significant challenges to sports participation: limited accessibility to sports, misconceptions held by schools and coaches regarding the abilities of people with disabilities, and a shortage of trained coaches equipped to work with disabled athletes</a:t>
            </a:r>
          </a:p>
        </p:txBody>
      </p:sp>
      <p:sp>
        <p:nvSpPr>
          <p:cNvPr id="4" name="Slide Number Placeholder 3"/>
          <p:cNvSpPr>
            <a:spLocks noGrp="1"/>
          </p:cNvSpPr>
          <p:nvPr>
            <p:ph type="sldNum" sz="quarter" idx="5"/>
          </p:nvPr>
        </p:nvSpPr>
        <p:spPr/>
        <p:txBody>
          <a:bodyPr/>
          <a:lstStyle/>
          <a:p>
            <a:fld id="{2C09E353-BA7C-4D7E-BA16-AC0E724475F0}" type="slidenum">
              <a:rPr lang="en-US" smtClean="0"/>
              <a:t>14</a:t>
            </a:fld>
            <a:endParaRPr lang="en-US"/>
          </a:p>
        </p:txBody>
      </p:sp>
    </p:spTree>
    <p:extLst>
      <p:ext uri="{BB962C8B-B14F-4D97-AF65-F5344CB8AC3E}">
        <p14:creationId xmlns:p14="http://schemas.microsoft.com/office/powerpoint/2010/main" val="2151147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parent told us “They don’t know what to do with him…and at this point it’s easier for him to just feel [like] he doesn’t care.” ​</a:t>
            </a:r>
          </a:p>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15</a:t>
            </a:fld>
            <a:endParaRPr lang="en-US"/>
          </a:p>
        </p:txBody>
      </p:sp>
    </p:spTree>
    <p:extLst>
      <p:ext uri="{BB962C8B-B14F-4D97-AF65-F5344CB8AC3E}">
        <p14:creationId xmlns:p14="http://schemas.microsoft.com/office/powerpoint/2010/main" val="1147225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parent said “My typical son gets all the emails and notices about sports and clubs. My son with autism gets no notices or emails or invites. So, I can tell right there that kids with special needs are not invited or included.” </a:t>
            </a:r>
          </a:p>
        </p:txBody>
      </p:sp>
      <p:sp>
        <p:nvSpPr>
          <p:cNvPr id="4" name="Slide Number Placeholder 3"/>
          <p:cNvSpPr>
            <a:spLocks noGrp="1"/>
          </p:cNvSpPr>
          <p:nvPr>
            <p:ph type="sldNum" sz="quarter" idx="5"/>
          </p:nvPr>
        </p:nvSpPr>
        <p:spPr/>
        <p:txBody>
          <a:bodyPr/>
          <a:lstStyle/>
          <a:p>
            <a:fld id="{2C09E353-BA7C-4D7E-BA16-AC0E724475F0}" type="slidenum">
              <a:rPr lang="en-US" smtClean="0"/>
              <a:t>16</a:t>
            </a:fld>
            <a:endParaRPr lang="en-US"/>
          </a:p>
        </p:txBody>
      </p:sp>
    </p:spTree>
    <p:extLst>
      <p:ext uri="{BB962C8B-B14F-4D97-AF65-F5344CB8AC3E}">
        <p14:creationId xmlns:p14="http://schemas.microsoft.com/office/powerpoint/2010/main" val="338758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key informant told us that  “…The coaching staff are already short staffed, and it's very difficult and stressful for them. You know. I think they have good intentions, and they really want to be, but then they also feel like, I don't have the training, I don't have the knowledge, I don't have the time, or, you know, to be able to really provide the resources that these students sometimes need.”  ​</a:t>
            </a:r>
          </a:p>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17</a:t>
            </a:fld>
            <a:endParaRPr lang="en-US"/>
          </a:p>
        </p:txBody>
      </p:sp>
    </p:spTree>
    <p:extLst>
      <p:ext uri="{BB962C8B-B14F-4D97-AF65-F5344CB8AC3E}">
        <p14:creationId xmlns:p14="http://schemas.microsoft.com/office/powerpoint/2010/main" val="1432138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learned about the top strengths for inclusive sports in Ohio. We heard about examples of many community based inclusive and adaptive sports and dance programs outside of schools that have trained coaches and staff that are working well for youth with disabilities and are a very positive experience particularly for youth with intellectual and developmental disabilities and mobility disabilities. Successful sports and dance programs have strong partnerships and collaborations within the community and support from community leaders and have support from the organization and their teammates. Successful programs also Involve healthcare professionals like physical therapists and occupational therapists to help with adaptations  Having people with disabilities in leadership roles and robust parent advocacy also contribute to their success.</a:t>
            </a:r>
          </a:p>
        </p:txBody>
      </p:sp>
      <p:sp>
        <p:nvSpPr>
          <p:cNvPr id="4" name="Slide Number Placeholder 3"/>
          <p:cNvSpPr>
            <a:spLocks noGrp="1"/>
          </p:cNvSpPr>
          <p:nvPr>
            <p:ph type="sldNum" sz="quarter" idx="5"/>
          </p:nvPr>
        </p:nvSpPr>
        <p:spPr/>
        <p:txBody>
          <a:bodyPr/>
          <a:lstStyle/>
          <a:p>
            <a:fld id="{2C09E353-BA7C-4D7E-BA16-AC0E724475F0}" type="slidenum">
              <a:rPr lang="en-US" smtClean="0"/>
              <a:t>18</a:t>
            </a:fld>
            <a:endParaRPr lang="en-US"/>
          </a:p>
        </p:txBody>
      </p:sp>
    </p:spTree>
    <p:extLst>
      <p:ext uri="{BB962C8B-B14F-4D97-AF65-F5344CB8AC3E}">
        <p14:creationId xmlns:p14="http://schemas.microsoft.com/office/powerpoint/2010/main" val="716512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question that we wanted to answer with this assessment is: What do youth with disabilities, their families, schools, and other stakeholders have to say about access to inclusive sports and opportunities in Ohio schools?</a:t>
            </a:r>
          </a:p>
        </p:txBody>
      </p:sp>
      <p:sp>
        <p:nvSpPr>
          <p:cNvPr id="4" name="Slide Number Placeholder 3"/>
          <p:cNvSpPr>
            <a:spLocks noGrp="1"/>
          </p:cNvSpPr>
          <p:nvPr>
            <p:ph type="sldNum" sz="quarter" idx="5"/>
          </p:nvPr>
        </p:nvSpPr>
        <p:spPr/>
        <p:txBody>
          <a:bodyPr/>
          <a:lstStyle/>
          <a:p>
            <a:fld id="{2C09E353-BA7C-4D7E-BA16-AC0E724475F0}" type="slidenum">
              <a:rPr lang="en-US" smtClean="0"/>
              <a:t>19</a:t>
            </a:fld>
            <a:endParaRPr lang="en-US"/>
          </a:p>
        </p:txBody>
      </p:sp>
    </p:spTree>
    <p:extLst>
      <p:ext uri="{BB962C8B-B14F-4D97-AF65-F5344CB8AC3E}">
        <p14:creationId xmlns:p14="http://schemas.microsoft.com/office/powerpoint/2010/main" val="3389452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our participants felt that school sports were not inclusive, welcoming or accessible to youth with disabilities. Many participants said that when youth with disabilities are included, they are not meaningfully included in the sports. Instead of being treated like an equal member of the team, they are used as token mascots for the team, or as inspiration for others, and not valued as an athlete who's capable of meaningfully contributing to the team.</a:t>
            </a:r>
          </a:p>
        </p:txBody>
      </p:sp>
      <p:sp>
        <p:nvSpPr>
          <p:cNvPr id="4" name="Slide Number Placeholder 3"/>
          <p:cNvSpPr>
            <a:spLocks noGrp="1"/>
          </p:cNvSpPr>
          <p:nvPr>
            <p:ph type="sldNum" sz="quarter" idx="5"/>
          </p:nvPr>
        </p:nvSpPr>
        <p:spPr/>
        <p:txBody>
          <a:bodyPr/>
          <a:lstStyle/>
          <a:p>
            <a:fld id="{2C09E353-BA7C-4D7E-BA16-AC0E724475F0}" type="slidenum">
              <a:rPr lang="en-US" smtClean="0"/>
              <a:t>20</a:t>
            </a:fld>
            <a:endParaRPr lang="en-US"/>
          </a:p>
        </p:txBody>
      </p:sp>
    </p:spTree>
    <p:extLst>
      <p:ext uri="{BB962C8B-B14F-4D97-AF65-F5344CB8AC3E}">
        <p14:creationId xmlns:p14="http://schemas.microsoft.com/office/powerpoint/2010/main" val="4722259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As an example, we often saw a disconnect between the perspective of athletes with disabilities and school professionals. In this example many more athletes with disabilities feel that school sports are not inclusive and accessible to students with disabilities than school professionals.</a:t>
            </a:r>
            <a:r>
              <a:rPr lang="en-US" dirty="0">
                <a:ea typeface="Calibri"/>
                <a:cs typeface="Calibri"/>
              </a:rPr>
              <a:t> So while some school professionals may feel that they are being inclusive and welcoming, this may not always be the experience of the athlete and their family.</a:t>
            </a:r>
            <a:endParaRPr lang="en-US">
              <a:ea typeface="Calibri"/>
              <a:cs typeface="Calibri"/>
            </a:endParaRPr>
          </a:p>
        </p:txBody>
      </p:sp>
      <p:sp>
        <p:nvSpPr>
          <p:cNvPr id="4" name="Slide Number Placeholder 3"/>
          <p:cNvSpPr>
            <a:spLocks noGrp="1"/>
          </p:cNvSpPr>
          <p:nvPr>
            <p:ph type="sldNum" sz="quarter" idx="5"/>
          </p:nvPr>
        </p:nvSpPr>
        <p:spPr/>
        <p:txBody>
          <a:bodyPr/>
          <a:lstStyle/>
          <a:p>
            <a:fld id="{5E7B0739-836B-4D32-92DF-8583FF793DE7}" type="slidenum">
              <a:rPr lang="en-US" smtClean="0"/>
              <a:t>21</a:t>
            </a:fld>
            <a:endParaRPr lang="en-US"/>
          </a:p>
        </p:txBody>
      </p:sp>
    </p:spTree>
    <p:extLst>
      <p:ext uri="{BB962C8B-B14F-4D97-AF65-F5344CB8AC3E}">
        <p14:creationId xmlns:p14="http://schemas.microsoft.com/office/powerpoint/2010/main" val="3882582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participants in our needs assessment, the number one thing that schools can do better is to foster a culture of inclusion and acceptance for athletes with disabilities in schools.</a:t>
            </a:r>
          </a:p>
        </p:txBody>
      </p:sp>
      <p:sp>
        <p:nvSpPr>
          <p:cNvPr id="4" name="Slide Number Placeholder 3"/>
          <p:cNvSpPr>
            <a:spLocks noGrp="1"/>
          </p:cNvSpPr>
          <p:nvPr>
            <p:ph type="sldNum" sz="quarter" idx="5"/>
          </p:nvPr>
        </p:nvSpPr>
        <p:spPr/>
        <p:txBody>
          <a:bodyPr/>
          <a:lstStyle/>
          <a:p>
            <a:fld id="{2C09E353-BA7C-4D7E-BA16-AC0E724475F0}" type="slidenum">
              <a:rPr lang="en-US" smtClean="0"/>
              <a:t>22</a:t>
            </a:fld>
            <a:endParaRPr lang="en-US"/>
          </a:p>
        </p:txBody>
      </p:sp>
    </p:spTree>
    <p:extLst>
      <p:ext uri="{BB962C8B-B14F-4D97-AF65-F5344CB8AC3E}">
        <p14:creationId xmlns:p14="http://schemas.microsoft.com/office/powerpoint/2010/main" val="20081919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third question served to understand if the seven pillars of inclusion in school sports are present in schools. The seven pillars needed for inclusive sports are access, attitude, choice, partnerships, communication, policy, and opportunities.</a:t>
            </a:r>
          </a:p>
        </p:txBody>
      </p:sp>
      <p:sp>
        <p:nvSpPr>
          <p:cNvPr id="4" name="Slide Number Placeholder 3"/>
          <p:cNvSpPr>
            <a:spLocks noGrp="1"/>
          </p:cNvSpPr>
          <p:nvPr>
            <p:ph type="sldNum" sz="quarter" idx="5"/>
          </p:nvPr>
        </p:nvSpPr>
        <p:spPr/>
        <p:txBody>
          <a:bodyPr/>
          <a:lstStyle/>
          <a:p>
            <a:fld id="{2C09E353-BA7C-4D7E-BA16-AC0E724475F0}" type="slidenum">
              <a:rPr lang="en-US" smtClean="0"/>
              <a:t>23</a:t>
            </a:fld>
            <a:endParaRPr lang="en-US"/>
          </a:p>
        </p:txBody>
      </p:sp>
    </p:spTree>
    <p:extLst>
      <p:ext uri="{BB962C8B-B14F-4D97-AF65-F5344CB8AC3E}">
        <p14:creationId xmlns:p14="http://schemas.microsoft.com/office/powerpoint/2010/main" val="14895616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our participants told us that the seven pillars of inclusion are not adequately present in school sports.</a:t>
            </a:r>
          </a:p>
        </p:txBody>
      </p:sp>
      <p:sp>
        <p:nvSpPr>
          <p:cNvPr id="4" name="Slide Number Placeholder 3"/>
          <p:cNvSpPr>
            <a:spLocks noGrp="1"/>
          </p:cNvSpPr>
          <p:nvPr>
            <p:ph type="sldNum" sz="quarter" idx="5"/>
          </p:nvPr>
        </p:nvSpPr>
        <p:spPr/>
        <p:txBody>
          <a:bodyPr/>
          <a:lstStyle/>
          <a:p>
            <a:fld id="{2C09E353-BA7C-4D7E-BA16-AC0E724475F0}" type="slidenum">
              <a:rPr lang="en-US" smtClean="0"/>
              <a:t>24</a:t>
            </a:fld>
            <a:endParaRPr lang="en-US"/>
          </a:p>
        </p:txBody>
      </p:sp>
    </p:spTree>
    <p:extLst>
      <p:ext uri="{BB962C8B-B14F-4D97-AF65-F5344CB8AC3E}">
        <p14:creationId xmlns:p14="http://schemas.microsoft.com/office/powerpoint/2010/main" val="20525883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pillar of inclusion is access to inclusive sport, which includes a welcoming environment. Many athletes with disabilities said that coaches and other students did not make students with disabilities feel welcome in school sports. Further, participants across the entire needs assessment cited many examples of inaccessibility of school sports and many examples of unwelcoming and exclusionary behaviors.</a:t>
            </a:r>
          </a:p>
        </p:txBody>
      </p:sp>
      <p:sp>
        <p:nvSpPr>
          <p:cNvPr id="4" name="Slide Number Placeholder 3"/>
          <p:cNvSpPr>
            <a:spLocks noGrp="1"/>
          </p:cNvSpPr>
          <p:nvPr>
            <p:ph type="sldNum" sz="quarter" idx="5"/>
          </p:nvPr>
        </p:nvSpPr>
        <p:spPr/>
        <p:txBody>
          <a:bodyPr/>
          <a:lstStyle/>
          <a:p>
            <a:fld id="{2C09E353-BA7C-4D7E-BA16-AC0E724475F0}" type="slidenum">
              <a:rPr lang="en-US" smtClean="0"/>
              <a:t>25</a:t>
            </a:fld>
            <a:endParaRPr lang="en-US"/>
          </a:p>
        </p:txBody>
      </p:sp>
    </p:spTree>
    <p:extLst>
      <p:ext uri="{BB962C8B-B14F-4D97-AF65-F5344CB8AC3E}">
        <p14:creationId xmlns:p14="http://schemas.microsoft.com/office/powerpoint/2010/main" val="19969006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pillar of inclusion is attitude, which includes how willing schools are to embrace inclusion of students with disabilities in school sports. The top theme from our listening session participants and second top theme across all survey key informant and listening sessions was a biased attitude that prevented youth from participating in sports.</a:t>
            </a:r>
          </a:p>
        </p:txBody>
      </p:sp>
      <p:sp>
        <p:nvSpPr>
          <p:cNvPr id="4" name="Slide Number Placeholder 3"/>
          <p:cNvSpPr>
            <a:spLocks noGrp="1"/>
          </p:cNvSpPr>
          <p:nvPr>
            <p:ph type="sldNum" sz="quarter" idx="5"/>
          </p:nvPr>
        </p:nvSpPr>
        <p:spPr/>
        <p:txBody>
          <a:bodyPr/>
          <a:lstStyle/>
          <a:p>
            <a:fld id="{2C09E353-BA7C-4D7E-BA16-AC0E724475F0}" type="slidenum">
              <a:rPr lang="en-US" smtClean="0"/>
              <a:t>26</a:t>
            </a:fld>
            <a:endParaRPr lang="en-US"/>
          </a:p>
        </p:txBody>
      </p:sp>
    </p:spTree>
    <p:extLst>
      <p:ext uri="{BB962C8B-B14F-4D97-AF65-F5344CB8AC3E}">
        <p14:creationId xmlns:p14="http://schemas.microsoft.com/office/powerpoint/2010/main" val="2027366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pillar of inclusion is choice, which includes the choice or option to play sports. When asked in the survey if students with disabilities have the same choices and options to play sports in school as their peers without disabilities, most athletes and their families and school professionals disagreed with this statement, that no they do not have the same options as their peers.</a:t>
            </a:r>
          </a:p>
        </p:txBody>
      </p:sp>
      <p:sp>
        <p:nvSpPr>
          <p:cNvPr id="4" name="Slide Number Placeholder 3"/>
          <p:cNvSpPr>
            <a:spLocks noGrp="1"/>
          </p:cNvSpPr>
          <p:nvPr>
            <p:ph type="sldNum" sz="quarter" idx="5"/>
          </p:nvPr>
        </p:nvSpPr>
        <p:spPr/>
        <p:txBody>
          <a:bodyPr/>
          <a:lstStyle/>
          <a:p>
            <a:fld id="{2C09E353-BA7C-4D7E-BA16-AC0E724475F0}" type="slidenum">
              <a:rPr lang="en-US" smtClean="0"/>
              <a:t>27</a:t>
            </a:fld>
            <a:endParaRPr lang="en-US"/>
          </a:p>
        </p:txBody>
      </p:sp>
    </p:spTree>
    <p:extLst>
      <p:ext uri="{BB962C8B-B14F-4D97-AF65-F5344CB8AC3E}">
        <p14:creationId xmlns:p14="http://schemas.microsoft.com/office/powerpoint/2010/main" val="38281999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fourth pillar of inclusion is partnership. This was found to be a critically important component of current successful inclusive sports programs to have strong partnerships within the school and the community.</a:t>
            </a:r>
          </a:p>
        </p:txBody>
      </p:sp>
      <p:sp>
        <p:nvSpPr>
          <p:cNvPr id="4" name="Slide Number Placeholder 3"/>
          <p:cNvSpPr>
            <a:spLocks noGrp="1"/>
          </p:cNvSpPr>
          <p:nvPr>
            <p:ph type="sldNum" sz="quarter" idx="5"/>
          </p:nvPr>
        </p:nvSpPr>
        <p:spPr/>
        <p:txBody>
          <a:bodyPr/>
          <a:lstStyle/>
          <a:p>
            <a:fld id="{2C09E353-BA7C-4D7E-BA16-AC0E724475F0}" type="slidenum">
              <a:rPr lang="en-US" smtClean="0"/>
              <a:t>28</a:t>
            </a:fld>
            <a:endParaRPr lang="en-US"/>
          </a:p>
        </p:txBody>
      </p:sp>
    </p:spTree>
    <p:extLst>
      <p:ext uri="{BB962C8B-B14F-4D97-AF65-F5344CB8AC3E}">
        <p14:creationId xmlns:p14="http://schemas.microsoft.com/office/powerpoint/2010/main" val="30446975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fifth pillar of inclusion is communication, which includes letting athletes and families know about sports they can be a part of. When asked whether teachers and coaches inform students with disabilities about sports opportunities, a majority of both athletes and their families disagreed with this statement. Additionally, emphasizing good communication is crucial for successful inclusive school programs. </a:t>
            </a:r>
          </a:p>
        </p:txBody>
      </p:sp>
      <p:sp>
        <p:nvSpPr>
          <p:cNvPr id="4" name="Slide Number Placeholder 3"/>
          <p:cNvSpPr>
            <a:spLocks noGrp="1"/>
          </p:cNvSpPr>
          <p:nvPr>
            <p:ph type="sldNum" sz="quarter" idx="5"/>
          </p:nvPr>
        </p:nvSpPr>
        <p:spPr/>
        <p:txBody>
          <a:bodyPr/>
          <a:lstStyle/>
          <a:p>
            <a:fld id="{2C09E353-BA7C-4D7E-BA16-AC0E724475F0}" type="slidenum">
              <a:rPr lang="en-US" smtClean="0"/>
              <a:t>29</a:t>
            </a:fld>
            <a:endParaRPr lang="en-US"/>
          </a:p>
        </p:txBody>
      </p:sp>
    </p:spTree>
    <p:extLst>
      <p:ext uri="{BB962C8B-B14F-4D97-AF65-F5344CB8AC3E}">
        <p14:creationId xmlns:p14="http://schemas.microsoft.com/office/powerpoint/2010/main" val="24696106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sixth pillar of inclusion is policy, which includes how schools commit to and take responsibility for inclusion. A majority of Both athletes and their families expressed disagreement regarding schools’ commitment to and responsibility for including athletes with disabilities in school sports.</a:t>
            </a:r>
          </a:p>
        </p:txBody>
      </p:sp>
      <p:sp>
        <p:nvSpPr>
          <p:cNvPr id="4" name="Slide Number Placeholder 3"/>
          <p:cNvSpPr>
            <a:spLocks noGrp="1"/>
          </p:cNvSpPr>
          <p:nvPr>
            <p:ph type="sldNum" sz="quarter" idx="5"/>
          </p:nvPr>
        </p:nvSpPr>
        <p:spPr/>
        <p:txBody>
          <a:bodyPr/>
          <a:lstStyle/>
          <a:p>
            <a:fld id="{2C09E353-BA7C-4D7E-BA16-AC0E724475F0}" type="slidenum">
              <a:rPr lang="en-US" smtClean="0"/>
              <a:t>30</a:t>
            </a:fld>
            <a:endParaRPr lang="en-US"/>
          </a:p>
        </p:txBody>
      </p:sp>
    </p:spTree>
    <p:extLst>
      <p:ext uri="{BB962C8B-B14F-4D97-AF65-F5344CB8AC3E}">
        <p14:creationId xmlns:p14="http://schemas.microsoft.com/office/powerpoint/2010/main" val="22523911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the seventh pillar of inclusion is opportunity. According to the survey, most athletes and their families expressed disagreement regarding schools offering opportunities for students with disabilities to participate in sports. Additionally, during the listening sessions, a lack of opportunities for participation in school sports was identified as a significant barrier.</a:t>
            </a:r>
          </a:p>
        </p:txBody>
      </p:sp>
      <p:sp>
        <p:nvSpPr>
          <p:cNvPr id="4" name="Slide Number Placeholder 3"/>
          <p:cNvSpPr>
            <a:spLocks noGrp="1"/>
          </p:cNvSpPr>
          <p:nvPr>
            <p:ph type="sldNum" sz="quarter" idx="5"/>
          </p:nvPr>
        </p:nvSpPr>
        <p:spPr/>
        <p:txBody>
          <a:bodyPr/>
          <a:lstStyle/>
          <a:p>
            <a:fld id="{2C09E353-BA7C-4D7E-BA16-AC0E724475F0}" type="slidenum">
              <a:rPr lang="en-US" smtClean="0"/>
              <a:t>31</a:t>
            </a:fld>
            <a:endParaRPr lang="en-US"/>
          </a:p>
        </p:txBody>
      </p:sp>
    </p:spTree>
    <p:extLst>
      <p:ext uri="{BB962C8B-B14F-4D97-AF65-F5344CB8AC3E}">
        <p14:creationId xmlns:p14="http://schemas.microsoft.com/office/powerpoint/2010/main" val="6189337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To illustrate the lack of opportunity that athletes and families experience, One participant told us that </a:t>
            </a:r>
            <a:r>
              <a:rPr kumimoji="0" lang="en-US" sz="1200" b="0" i="1" u="none" strike="noStrike" kern="1200" cap="none" spc="0" normalizeH="0" baseline="0" noProof="0" dirty="0">
                <a:ln>
                  <a:noFill/>
                </a:ln>
                <a:effectLst/>
                <a:uLnTx/>
                <a:uFillTx/>
                <a:latin typeface="Calibri"/>
                <a:ea typeface="+mn-ea"/>
                <a:cs typeface="+mn-cs"/>
              </a:rPr>
              <a:t>“We currently drive an hour for almost any sport my son wants to play because there are not opportunities closer, save one, which doesn’t allow him to play independently and is not competitive.”</a:t>
            </a:r>
            <a:r>
              <a:rPr lang="en-US" i="1" dirty="0">
                <a:latin typeface="Calibri"/>
              </a:rPr>
              <a:t> </a:t>
            </a:r>
            <a:endParaRPr lang="en-US" sz="1050" i="1" dirty="0"/>
          </a:p>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32</a:t>
            </a:fld>
            <a:endParaRPr lang="en-US"/>
          </a:p>
        </p:txBody>
      </p:sp>
    </p:spTree>
    <p:extLst>
      <p:ext uri="{BB962C8B-B14F-4D97-AF65-F5344CB8AC3E}">
        <p14:creationId xmlns:p14="http://schemas.microsoft.com/office/powerpoint/2010/main" val="22051394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800" kern="100" dirty="0">
                <a:effectLst/>
                <a:latin typeface="Aptos"/>
                <a:ea typeface="Aptos" panose="020B0004020202020204" pitchFamily="34" charset="0"/>
                <a:cs typeface="Times New Roman" panose="02020603050405020304" pitchFamily="18" charset="0"/>
              </a:rPr>
              <a:t>Our 4th question </a:t>
            </a:r>
            <a:r>
              <a:rPr lang="en-US" sz="1800" kern="100" dirty="0">
                <a:latin typeface="Aptos"/>
                <a:ea typeface="Aptos" panose="020B0004020202020204" pitchFamily="34" charset="0"/>
                <a:cs typeface="Times New Roman" panose="02020603050405020304" pitchFamily="18" charset="0"/>
              </a:rPr>
              <a:t>in our assessment aimed</a:t>
            </a:r>
            <a:r>
              <a:rPr lang="en-US" sz="1800" kern="100" dirty="0">
                <a:effectLst/>
                <a:latin typeface="Aptos"/>
                <a:ea typeface="Aptos" panose="020B0004020202020204" pitchFamily="34" charset="0"/>
                <a:cs typeface="Times New Roman" panose="02020603050405020304" pitchFamily="18" charset="0"/>
              </a:rPr>
              <a:t> to answer: What are the current training needs and knowledge gaps for school staff and coaches around inclusive sports?</a:t>
            </a:r>
          </a:p>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33</a:t>
            </a:fld>
            <a:endParaRPr lang="en-US"/>
          </a:p>
        </p:txBody>
      </p:sp>
    </p:spTree>
    <p:extLst>
      <p:ext uri="{BB962C8B-B14F-4D97-AF65-F5344CB8AC3E}">
        <p14:creationId xmlns:p14="http://schemas.microsoft.com/office/powerpoint/2010/main" val="41121085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We found that most school professionals have not had any inclusive sports trainings but that most school professionals do want inclusive sports training. Participants also agreed that coaches and staff need to have inclusive sports training.</a:t>
            </a:r>
          </a:p>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34</a:t>
            </a:fld>
            <a:endParaRPr lang="en-US"/>
          </a:p>
        </p:txBody>
      </p:sp>
    </p:spTree>
    <p:extLst>
      <p:ext uri="{BB962C8B-B14F-4D97-AF65-F5344CB8AC3E}">
        <p14:creationId xmlns:p14="http://schemas.microsoft.com/office/powerpoint/2010/main" val="14718534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And finally, our fifth question was what are the current opportunities and resources in Ohio that can help us with this project?</a:t>
            </a:r>
          </a:p>
          <a:p>
            <a:endParaRPr lang="en-US" dirty="0"/>
          </a:p>
        </p:txBody>
      </p:sp>
      <p:sp>
        <p:nvSpPr>
          <p:cNvPr id="4" name="Slide Number Placeholder 3"/>
          <p:cNvSpPr>
            <a:spLocks noGrp="1"/>
          </p:cNvSpPr>
          <p:nvPr>
            <p:ph type="sldNum" sz="quarter" idx="5"/>
          </p:nvPr>
        </p:nvSpPr>
        <p:spPr/>
        <p:txBody>
          <a:bodyPr/>
          <a:lstStyle/>
          <a:p>
            <a:fld id="{2C09E353-BA7C-4D7E-BA16-AC0E724475F0}" type="slidenum">
              <a:rPr lang="en-US" smtClean="0"/>
              <a:t>35</a:t>
            </a:fld>
            <a:endParaRPr lang="en-US"/>
          </a:p>
        </p:txBody>
      </p:sp>
    </p:spTree>
    <p:extLst>
      <p:ext uri="{BB962C8B-B14F-4D97-AF65-F5344CB8AC3E}">
        <p14:creationId xmlns:p14="http://schemas.microsoft.com/office/powerpoint/2010/main" val="40647937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some communities, there are successful inclusive and adaptive sports programs, and dance programs. These programs have trained staff who serve as great resources for schools and partners in this work. Notably, the Special Olympics Unified Champion School program and the Move United program are excited to form more school partnerships. Schools can also benefit by collaborating with local physical therapy and occupational therapy clinics or training programs to assist with inclusive sports programs and physical activity. Lastly, we learned that strong programs connect schools with disability advocacy organizations and parent advocacy groups, while involving people with disabilities in leading the creation of inclusive sports opportunities.</a:t>
            </a:r>
          </a:p>
        </p:txBody>
      </p:sp>
      <p:sp>
        <p:nvSpPr>
          <p:cNvPr id="4" name="Slide Number Placeholder 3"/>
          <p:cNvSpPr>
            <a:spLocks noGrp="1"/>
          </p:cNvSpPr>
          <p:nvPr>
            <p:ph type="sldNum" sz="quarter" idx="5"/>
          </p:nvPr>
        </p:nvSpPr>
        <p:spPr/>
        <p:txBody>
          <a:bodyPr/>
          <a:lstStyle/>
          <a:p>
            <a:fld id="{2C09E353-BA7C-4D7E-BA16-AC0E724475F0}" type="slidenum">
              <a:rPr lang="en-US" smtClean="0"/>
              <a:t>36</a:t>
            </a:fld>
            <a:endParaRPr lang="en-US"/>
          </a:p>
        </p:txBody>
      </p:sp>
    </p:spTree>
    <p:extLst>
      <p:ext uri="{BB962C8B-B14F-4D97-AF65-F5344CB8AC3E}">
        <p14:creationId xmlns:p14="http://schemas.microsoft.com/office/powerpoint/2010/main" val="26867275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survey revealed that there is significant interest in this topic. We reached 70 out of Ohio’s 88 counties, spanning all regions, demonstrating statewide engagement. Notably, respondents who currently don’t participate in school sports expressed a desire to do so. Additionally, there’s a strong interest in expanding inclusive sports opportunities within Ohio schools. School professionals are eager to explore ways to enhance access for youth with disabilities, and they perceive school districts as supportive of inclusive sports training.</a:t>
            </a:r>
          </a:p>
        </p:txBody>
      </p:sp>
      <p:sp>
        <p:nvSpPr>
          <p:cNvPr id="4" name="Slide Number Placeholder 3"/>
          <p:cNvSpPr>
            <a:spLocks noGrp="1"/>
          </p:cNvSpPr>
          <p:nvPr>
            <p:ph type="sldNum" sz="quarter" idx="5"/>
          </p:nvPr>
        </p:nvSpPr>
        <p:spPr/>
        <p:txBody>
          <a:bodyPr/>
          <a:lstStyle/>
          <a:p>
            <a:fld id="{2C09E353-BA7C-4D7E-BA16-AC0E724475F0}" type="slidenum">
              <a:rPr lang="en-US" smtClean="0"/>
              <a:t>37</a:t>
            </a:fld>
            <a:endParaRPr lang="en-US"/>
          </a:p>
        </p:txBody>
      </p:sp>
    </p:spTree>
    <p:extLst>
      <p:ext uri="{BB962C8B-B14F-4D97-AF65-F5344CB8AC3E}">
        <p14:creationId xmlns:p14="http://schemas.microsoft.com/office/powerpoint/2010/main" val="39655593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Ohio, there are many resources available to connect schools and families. We’ve found that individual-based sports like swimming, diving, track and field, and dance work well in schools. These sports offer more flexibility for adaptations than team-based sports, can still allow for the opportunity to compete if there is an interest, and you don't need a certain number of student athletes with disabilities in your school or district to be able to form a team and therefore can be more easily included in current school teams. </a:t>
            </a:r>
            <a:endParaRPr lang="en-US" dirty="0"/>
          </a:p>
          <a:p>
            <a:endParaRPr lang="en-US" dirty="0"/>
          </a:p>
          <a:p>
            <a:r>
              <a:rPr lang="en-US"/>
              <a:t>Additionally, partnering with local dance studios and companies is another great opportunity to create dance teams or dance classes as physical education alternatives to increase inclusion in sport and physical activity. It's also important to keep in mind that not all sport opportunities need to be highly competitive. Participation in sports and physical activity have so many benefits such as having the opportunity to form social connections and friendships, building time management skills, learning how to work in a team, learning how to handle loss and disappointment, and all of the mental and physical health benefits that come with participation in sport and physical activity. </a:t>
            </a:r>
            <a:endParaRPr lang="en-US" dirty="0"/>
          </a:p>
          <a:p>
            <a:endParaRPr lang="en-US" dirty="0"/>
          </a:p>
          <a:p>
            <a:r>
              <a:rPr lang="en-US"/>
              <a:t>Participation in sports can also lead to more opportunities later in life with higher education and employment opportunities, which people with disabilities generally have less access to than their peers. So starting inclusion in sports often and early throughout their school career will be hugely beneficial to students with disabilities and their peers who will experience models of inclusion that they can carry into the rest of their lives. While it may feel daunting to include athletes with disabilities in school sports and physical activity, this training will offer simple actionable small steps that schools can take </a:t>
            </a:r>
            <a:r>
              <a:rPr lang="en-US" dirty="0"/>
              <a:t>and existing resources </a:t>
            </a:r>
            <a:r>
              <a:rPr lang="en-US"/>
              <a:t>to help foster more inclusive opportunities for athletes with disabilities.</a:t>
            </a:r>
          </a:p>
        </p:txBody>
      </p:sp>
      <p:sp>
        <p:nvSpPr>
          <p:cNvPr id="4" name="Slide Number Placeholder 3"/>
          <p:cNvSpPr>
            <a:spLocks noGrp="1"/>
          </p:cNvSpPr>
          <p:nvPr>
            <p:ph type="sldNum" sz="quarter" idx="5"/>
          </p:nvPr>
        </p:nvSpPr>
        <p:spPr/>
        <p:txBody>
          <a:bodyPr/>
          <a:lstStyle/>
          <a:p>
            <a:fld id="{2C09E353-BA7C-4D7E-BA16-AC0E724475F0}" type="slidenum">
              <a:rPr lang="en-US" smtClean="0"/>
              <a:t>38</a:t>
            </a:fld>
            <a:endParaRPr lang="en-US"/>
          </a:p>
        </p:txBody>
      </p:sp>
    </p:spTree>
    <p:extLst>
      <p:ext uri="{BB962C8B-B14F-4D97-AF65-F5344CB8AC3E}">
        <p14:creationId xmlns:p14="http://schemas.microsoft.com/office/powerpoint/2010/main" val="20677560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5" name="Picture 24" descr="A child athlete with a prosthetic leg kicking a soccer ball">
            <a:extLst>
              <a:ext uri="{FF2B5EF4-FFF2-40B4-BE49-F238E27FC236}">
                <a16:creationId xmlns:a16="http://schemas.microsoft.com/office/drawing/2014/main" id="{E2525A42-F857-DABC-2E1D-EC9BDDDCD1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8363" y="184726"/>
            <a:ext cx="11083637" cy="6234546"/>
          </a:xfrm>
          <a:prstGeom prst="rect">
            <a:avLst/>
          </a:prstGeom>
        </p:spPr>
      </p:pic>
      <p:sp>
        <p:nvSpPr>
          <p:cNvPr id="2" name="Title 1">
            <a:extLst>
              <a:ext uri="{FF2B5EF4-FFF2-40B4-BE49-F238E27FC236}">
                <a16:creationId xmlns:a16="http://schemas.microsoft.com/office/drawing/2014/main" id="{A7F69848-2AC5-CB8C-2C3F-A8E10CA1B35A}"/>
              </a:ext>
            </a:extLst>
          </p:cNvPr>
          <p:cNvSpPr>
            <a:spLocks noGrp="1"/>
          </p:cNvSpPr>
          <p:nvPr>
            <p:ph type="ctrTitle" hasCustomPrompt="1"/>
          </p:nvPr>
        </p:nvSpPr>
        <p:spPr>
          <a:xfrm>
            <a:off x="736823" y="973426"/>
            <a:ext cx="9144000" cy="1487199"/>
          </a:xfrm>
        </p:spPr>
        <p:txBody>
          <a:bodyPr anchor="b"/>
          <a:lstStyle>
            <a:lvl1pPr algn="l">
              <a:defRPr sz="6000">
                <a:solidFill>
                  <a:schemeClr val="bg1"/>
                </a:solidFill>
              </a:defRPr>
            </a:lvl1pPr>
          </a:lstStyle>
          <a:p>
            <a:r>
              <a:rPr lang="en-US">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rPr>
              <a:t>Inclusive Sports</a:t>
            </a:r>
            <a:endParaRPr lang="en-US"/>
          </a:p>
        </p:txBody>
      </p:sp>
      <p:sp>
        <p:nvSpPr>
          <p:cNvPr id="3" name="Subtitle 2">
            <a:extLst>
              <a:ext uri="{FF2B5EF4-FFF2-40B4-BE49-F238E27FC236}">
                <a16:creationId xmlns:a16="http://schemas.microsoft.com/office/drawing/2014/main" id="{E1EA87D1-D214-BB3F-1B47-3F3E594F9F66}"/>
              </a:ext>
            </a:extLst>
          </p:cNvPr>
          <p:cNvSpPr>
            <a:spLocks noGrp="1"/>
          </p:cNvSpPr>
          <p:nvPr>
            <p:ph type="subTitle" idx="1"/>
          </p:nvPr>
        </p:nvSpPr>
        <p:spPr>
          <a:xfrm>
            <a:off x="736823" y="2844503"/>
            <a:ext cx="9144000" cy="657920"/>
          </a:xfrm>
        </p:spPr>
        <p:txBody>
          <a:bodyPr/>
          <a:lstStyle>
            <a:lvl1pPr marL="0" indent="0" algn="l">
              <a:buNone/>
              <a:defRPr sz="24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353FAA-3125-0F54-43F5-FB1F330B06BE}"/>
              </a:ext>
            </a:extLst>
          </p:cNvPr>
          <p:cNvSpPr>
            <a:spLocks noGrp="1"/>
          </p:cNvSpPr>
          <p:nvPr>
            <p:ph type="dt" sz="half" idx="10"/>
          </p:nvPr>
        </p:nvSpPr>
        <p:spPr>
          <a:xfrm>
            <a:off x="736823" y="3932035"/>
            <a:ext cx="2743200" cy="365125"/>
          </a:xfrm>
        </p:spPr>
        <p:txBody>
          <a:bodyPr/>
          <a:lstStyle>
            <a:lvl1pPr>
              <a:defRPr sz="18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04F986BC-E242-4C6C-9250-FCA5E441CE94}" type="datetimeFigureOut">
              <a:rPr lang="en-US" smtClean="0"/>
              <a:pPr/>
              <a:t>8/3/2024</a:t>
            </a:fld>
            <a:endParaRPr lang="en-US"/>
          </a:p>
        </p:txBody>
      </p:sp>
      <p:pic>
        <p:nvPicPr>
          <p:cNvPr id="8" name="Picture 7" descr="Logo for the Ohio Inclusive Sports project">
            <a:extLst>
              <a:ext uri="{FF2B5EF4-FFF2-40B4-BE49-F238E27FC236}">
                <a16:creationId xmlns:a16="http://schemas.microsoft.com/office/drawing/2014/main" id="{631114D8-8305-0852-6D7A-37505DC4B9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6823" y="5759144"/>
            <a:ext cx="2379809" cy="590986"/>
          </a:xfrm>
          <a:prstGeom prst="rect">
            <a:avLst/>
          </a:prstGeom>
        </p:spPr>
      </p:pic>
      <p:pic>
        <p:nvPicPr>
          <p:cNvPr id="10" name="Picture 9" descr="Logo for the Ohio Colleges of Medicine Government Resource Center">
            <a:extLst>
              <a:ext uri="{FF2B5EF4-FFF2-40B4-BE49-F238E27FC236}">
                <a16:creationId xmlns:a16="http://schemas.microsoft.com/office/drawing/2014/main" id="{B6DC292A-376C-B942-4536-42DC2EF78D1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480023" y="5877344"/>
            <a:ext cx="2379809" cy="512186"/>
          </a:xfrm>
          <a:prstGeom prst="rect">
            <a:avLst/>
          </a:prstGeom>
        </p:spPr>
      </p:pic>
      <p:sp>
        <p:nvSpPr>
          <p:cNvPr id="12" name="Rectangle 11">
            <a:extLst>
              <a:ext uri="{FF2B5EF4-FFF2-40B4-BE49-F238E27FC236}">
                <a16:creationId xmlns:a16="http://schemas.microsoft.com/office/drawing/2014/main" id="{90B377AB-8F3D-74E7-316C-94527945C628}"/>
              </a:ext>
            </a:extLst>
          </p:cNvPr>
          <p:cNvSpPr/>
          <p:nvPr userDrawn="1"/>
        </p:nvSpPr>
        <p:spPr>
          <a:xfrm>
            <a:off x="0" y="58686"/>
            <a:ext cx="12192000" cy="126040"/>
          </a:xfrm>
          <a:prstGeom prst="rect">
            <a:avLst/>
          </a:prstGeom>
          <a:solidFill>
            <a:srgbClr val="7D3443"/>
          </a:solidFill>
          <a:ln>
            <a:solidFill>
              <a:srgbClr val="7D34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34E1ACFD-98EC-FB2A-9F1F-5C43E78FBEE0}"/>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231372" y="5835622"/>
            <a:ext cx="1689631" cy="561109"/>
          </a:xfrm>
          <a:prstGeom prst="rect">
            <a:avLst/>
          </a:prstGeom>
        </p:spPr>
      </p:pic>
      <p:sp>
        <p:nvSpPr>
          <p:cNvPr id="26" name="Rectangle 25">
            <a:extLst>
              <a:ext uri="{FF2B5EF4-FFF2-40B4-BE49-F238E27FC236}">
                <a16:creationId xmlns:a16="http://schemas.microsoft.com/office/drawing/2014/main" id="{E238F752-27F9-A258-8112-BE0284486B4C}"/>
              </a:ext>
            </a:extLst>
          </p:cNvPr>
          <p:cNvSpPr/>
          <p:nvPr userDrawn="1"/>
        </p:nvSpPr>
        <p:spPr>
          <a:xfrm>
            <a:off x="0" y="6630359"/>
            <a:ext cx="12192000" cy="126040"/>
          </a:xfrm>
          <a:prstGeom prst="rect">
            <a:avLst/>
          </a:prstGeom>
          <a:solidFill>
            <a:srgbClr val="7D3443"/>
          </a:solidFill>
          <a:ln>
            <a:solidFill>
              <a:srgbClr val="7D34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1966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E8EB-4B7C-3883-A2FF-483C4EB6B3A4}"/>
              </a:ext>
            </a:extLst>
          </p:cNvPr>
          <p:cNvSpPr>
            <a:spLocks noGrp="1"/>
          </p:cNvSpPr>
          <p:nvPr>
            <p:ph type="title"/>
          </p:nvPr>
        </p:nvSpPr>
        <p:spPr/>
        <p:txBody>
          <a:bodyPr/>
          <a:lstStyle>
            <a:lvl1pPr>
              <a:defRPr>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49CFEF7C-746A-4FCD-8A26-3CF329CE74AA}"/>
              </a:ext>
            </a:extLst>
          </p:cNvPr>
          <p:cNvSpPr>
            <a:spLocks noGrp="1"/>
          </p:cNvSpPr>
          <p:nvPr>
            <p:ph idx="1"/>
          </p:nvPr>
        </p:nvSpPr>
        <p:spPr/>
        <p:txBody>
          <a:bodyPr/>
          <a:lstStyle>
            <a:lvl1pPr>
              <a:defRPr sz="20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16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14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5pPr>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A11DF99F-74AC-FC71-9F7D-3DDB7877EDE1}"/>
              </a:ext>
            </a:extLst>
          </p:cNvPr>
          <p:cNvSpPr>
            <a:spLocks noGrp="1"/>
          </p:cNvSpPr>
          <p:nvPr>
            <p:ph type="dt" sz="half" idx="10"/>
          </p:nvPr>
        </p:nvSpPr>
        <p:spPr/>
        <p:txBody>
          <a:bodyPr/>
          <a:lstStyle>
            <a:lvl1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04F986BC-E242-4C6C-9250-FCA5E441CE94}" type="datetimeFigureOut">
              <a:rPr lang="en-US" smtClean="0"/>
              <a:pPr/>
              <a:t>8/3/2024</a:t>
            </a:fld>
            <a:endParaRPr lang="en-US"/>
          </a:p>
        </p:txBody>
      </p:sp>
      <p:pic>
        <p:nvPicPr>
          <p:cNvPr id="7" name="Picture 6" descr="A close-up of a black background&#10;&#10;Description automatically generated">
            <a:extLst>
              <a:ext uri="{FF2B5EF4-FFF2-40B4-BE49-F238E27FC236}">
                <a16:creationId xmlns:a16="http://schemas.microsoft.com/office/drawing/2014/main" id="{58148293-25E7-6F6A-27D2-DB130DBFDA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73991" y="6060857"/>
            <a:ext cx="2379809" cy="590986"/>
          </a:xfrm>
          <a:prstGeom prst="rect">
            <a:avLst/>
          </a:prstGeom>
        </p:spPr>
      </p:pic>
      <p:cxnSp>
        <p:nvCxnSpPr>
          <p:cNvPr id="10" name="Straight Connector 9">
            <a:extLst>
              <a:ext uri="{FF2B5EF4-FFF2-40B4-BE49-F238E27FC236}">
                <a16:creationId xmlns:a16="http://schemas.microsoft.com/office/drawing/2014/main" id="{17E8ED64-3E4D-DF64-8805-B7C82B9F1D19}"/>
              </a:ext>
            </a:extLst>
          </p:cNvPr>
          <p:cNvCxnSpPr/>
          <p:nvPr userDrawn="1"/>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5364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E8EB-4B7C-3883-A2FF-483C4EB6B3A4}"/>
              </a:ext>
            </a:extLst>
          </p:cNvPr>
          <p:cNvSpPr>
            <a:spLocks noGrp="1"/>
          </p:cNvSpPr>
          <p:nvPr>
            <p:ph type="title"/>
          </p:nvPr>
        </p:nvSpPr>
        <p:spPr/>
        <p:txBody>
          <a:bodyPr/>
          <a:lstStyle>
            <a:lvl1pPr>
              <a:defRPr>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49CFEF7C-746A-4FCD-8A26-3CF329CE74AA}"/>
              </a:ext>
            </a:extLst>
          </p:cNvPr>
          <p:cNvSpPr>
            <a:spLocks noGrp="1"/>
          </p:cNvSpPr>
          <p:nvPr>
            <p:ph idx="1"/>
          </p:nvPr>
        </p:nvSpPr>
        <p:spPr/>
        <p:txBody>
          <a:bodyPr/>
          <a:lstStyle>
            <a:lvl1pPr>
              <a:defRPr sz="20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16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1400">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5pPr>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A11DF99F-74AC-FC71-9F7D-3DDB7877EDE1}"/>
              </a:ext>
            </a:extLst>
          </p:cNvPr>
          <p:cNvSpPr>
            <a:spLocks noGrp="1"/>
          </p:cNvSpPr>
          <p:nvPr>
            <p:ph type="dt" sz="half" idx="10"/>
          </p:nvPr>
        </p:nvSpPr>
        <p:spPr/>
        <p:txBody>
          <a:bodyPr/>
          <a:lstStyle>
            <a:lvl1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04F986BC-E242-4C6C-9250-FCA5E441CE94}" type="datetimeFigureOut">
              <a:rPr lang="en-US" smtClean="0"/>
              <a:pPr/>
              <a:t>8/3/2024</a:t>
            </a:fld>
            <a:endParaRPr lang="en-US"/>
          </a:p>
        </p:txBody>
      </p:sp>
      <p:sp>
        <p:nvSpPr>
          <p:cNvPr id="5" name="Footer Placeholder 4">
            <a:extLst>
              <a:ext uri="{FF2B5EF4-FFF2-40B4-BE49-F238E27FC236}">
                <a16:creationId xmlns:a16="http://schemas.microsoft.com/office/drawing/2014/main" id="{6F6AD825-1EAC-0465-4C05-AE5DFA6121C5}"/>
              </a:ext>
            </a:extLst>
          </p:cNvPr>
          <p:cNvSpPr>
            <a:spLocks noGrp="1"/>
          </p:cNvSpPr>
          <p:nvPr>
            <p:ph type="ftr" sz="quarter" idx="11"/>
          </p:nvPr>
        </p:nvSpPr>
        <p:spPr/>
        <p:txBody>
          <a:bodyPr/>
          <a:lstStyle>
            <a:lvl1pPr>
              <a:defRPr>
                <a:latin typeface="Open Sans Semibold" panose="020B0706030804020204" pitchFamily="34" charset="0"/>
                <a:ea typeface="Open Sans Semibold" panose="020B0706030804020204" pitchFamily="34" charset="0"/>
                <a:cs typeface="Open Sans Semibold" panose="020B0706030804020204" pitchFamily="34" charset="0"/>
              </a:defRPr>
            </a:lvl1pPr>
          </a:lstStyle>
          <a:p>
            <a:endParaRPr lang="en-US"/>
          </a:p>
        </p:txBody>
      </p:sp>
      <p:sp>
        <p:nvSpPr>
          <p:cNvPr id="6" name="Slide Number Placeholder 5">
            <a:extLst>
              <a:ext uri="{FF2B5EF4-FFF2-40B4-BE49-F238E27FC236}">
                <a16:creationId xmlns:a16="http://schemas.microsoft.com/office/drawing/2014/main" id="{0824BC75-0E70-653E-0806-C8202F371906}"/>
              </a:ext>
            </a:extLst>
          </p:cNvPr>
          <p:cNvSpPr>
            <a:spLocks noGrp="1"/>
          </p:cNvSpPr>
          <p:nvPr>
            <p:ph type="sldNum" sz="quarter" idx="12"/>
          </p:nvPr>
        </p:nvSpPr>
        <p:spPr/>
        <p:txBody>
          <a:bodyPr/>
          <a:lstStyle>
            <a:lvl1pPr>
              <a:defRPr>
                <a:solidFill>
                  <a:srgbClr val="3C6280"/>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fld id="{8579AA72-2643-4612-B55F-BCDE8BE56682}" type="slidenum">
              <a:rPr lang="en-US" smtClean="0"/>
              <a:pPr/>
              <a:t>‹#›</a:t>
            </a:fld>
            <a:endParaRPr lang="en-US"/>
          </a:p>
        </p:txBody>
      </p:sp>
      <p:pic>
        <p:nvPicPr>
          <p:cNvPr id="7" name="Picture 6" descr="A close-up of a black background&#10;&#10;Description automatically generated">
            <a:extLst>
              <a:ext uri="{FF2B5EF4-FFF2-40B4-BE49-F238E27FC236}">
                <a16:creationId xmlns:a16="http://schemas.microsoft.com/office/drawing/2014/main" id="{58148293-25E7-6F6A-27D2-DB130DBFDA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73991" y="5518998"/>
            <a:ext cx="2379809" cy="590986"/>
          </a:xfrm>
          <a:prstGeom prst="rect">
            <a:avLst/>
          </a:prstGeom>
        </p:spPr>
      </p:pic>
      <p:cxnSp>
        <p:nvCxnSpPr>
          <p:cNvPr id="8" name="Straight Connector 7">
            <a:extLst>
              <a:ext uri="{FF2B5EF4-FFF2-40B4-BE49-F238E27FC236}">
                <a16:creationId xmlns:a16="http://schemas.microsoft.com/office/drawing/2014/main" id="{69A68E3D-2213-587D-04E2-0B2C1F72EA67}"/>
              </a:ext>
            </a:extLst>
          </p:cNvPr>
          <p:cNvCxnSpPr/>
          <p:nvPr userDrawn="1"/>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7524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slide 1">
    <p:spTree>
      <p:nvGrpSpPr>
        <p:cNvPr id="1" name=""/>
        <p:cNvGrpSpPr/>
        <p:nvPr/>
      </p:nvGrpSpPr>
      <p:grpSpPr>
        <a:xfrm>
          <a:off x="0" y="0"/>
          <a:ext cx="0" cy="0"/>
          <a:chOff x="0" y="0"/>
          <a:chExt cx="0" cy="0"/>
        </a:xfrm>
      </p:grpSpPr>
      <p:pic>
        <p:nvPicPr>
          <p:cNvPr id="13" name="Picture 12" descr="A child holding a basketball from their wheelchair">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674FF0A8-7423-3D38-4589-9C796098EB1E}"/>
              </a:ext>
            </a:extLst>
          </p:cNvPr>
          <p:cNvSpPr>
            <a:spLocks noGrp="1"/>
          </p:cNvSpPr>
          <p:nvPr>
            <p:ph type="ctrTitle" hasCustomPrompt="1"/>
          </p:nvPr>
        </p:nvSpPr>
        <p:spPr>
          <a:xfrm>
            <a:off x="6779490" y="2265837"/>
            <a:ext cx="4710546" cy="2326325"/>
          </a:xfrm>
        </p:spPr>
        <p:txBody>
          <a:bodyPr anchor="b"/>
          <a:lstStyle>
            <a:lvl1pPr algn="l">
              <a:lnSpc>
                <a:spcPct val="150000"/>
              </a:lnSpc>
              <a:defRPr sz="6000">
                <a:solidFill>
                  <a:schemeClr val="bg1"/>
                </a:solidFill>
              </a:defRPr>
            </a:lvl1pPr>
          </a:lstStyle>
          <a:p>
            <a:r>
              <a:rPr lang="en-US">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rPr>
              <a:t>Transition Slide #1</a:t>
            </a:r>
            <a:endParaRPr lang="en-US"/>
          </a:p>
        </p:txBody>
      </p:sp>
    </p:spTree>
    <p:extLst>
      <p:ext uri="{BB962C8B-B14F-4D97-AF65-F5344CB8AC3E}">
        <p14:creationId xmlns:p14="http://schemas.microsoft.com/office/powerpoint/2010/main" val="3535715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pic>
        <p:nvPicPr>
          <p:cNvPr id="13" name="Picture 12" descr="Children with Down syndrome doing Yoga poses">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509443" y="2071640"/>
            <a:ext cx="4476750" cy="1329723"/>
          </a:xfrm>
          <a:prstGeom prst="rect">
            <a:avLst/>
          </a:prstGeom>
          <a:noFill/>
        </p:spPr>
        <p:txBody>
          <a:bodyPr wrap="square" rtlCol="0">
            <a:spAutoFit/>
          </a:bodyPr>
          <a:lstStyle/>
          <a:p>
            <a:pPr algn="ctr">
              <a:lnSpc>
                <a:spcPct val="150000"/>
              </a:lnSpc>
            </a:pPr>
            <a:r>
              <a:rPr lang="en-US" sz="600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Results</a:t>
            </a:r>
          </a:p>
        </p:txBody>
      </p:sp>
    </p:spTree>
    <p:extLst>
      <p:ext uri="{BB962C8B-B14F-4D97-AF65-F5344CB8AC3E}">
        <p14:creationId xmlns:p14="http://schemas.microsoft.com/office/powerpoint/2010/main" val="1412785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slide 3">
    <p:spTree>
      <p:nvGrpSpPr>
        <p:cNvPr id="1" name=""/>
        <p:cNvGrpSpPr/>
        <p:nvPr/>
      </p:nvGrpSpPr>
      <p:grpSpPr>
        <a:xfrm>
          <a:off x="0" y="0"/>
          <a:ext cx="0" cy="0"/>
          <a:chOff x="0" y="0"/>
          <a:chExt cx="0" cy="0"/>
        </a:xfrm>
      </p:grpSpPr>
      <p:pic>
        <p:nvPicPr>
          <p:cNvPr id="13" name="Picture 12" descr="A child with cerebral palsy doing ballet with their instructor">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694169" y="2071640"/>
            <a:ext cx="4476750" cy="2714718"/>
          </a:xfrm>
          <a:prstGeom prst="rect">
            <a:avLst/>
          </a:prstGeom>
          <a:noFill/>
        </p:spPr>
        <p:txBody>
          <a:bodyPr wrap="square" rtlCol="0">
            <a:spAutoFit/>
          </a:bodyPr>
          <a:lstStyle/>
          <a:p>
            <a:pPr>
              <a:lnSpc>
                <a:spcPct val="150000"/>
              </a:lnSpc>
            </a:pPr>
            <a:r>
              <a:rPr lang="en-US" sz="600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Transition slide #3</a:t>
            </a:r>
          </a:p>
        </p:txBody>
      </p:sp>
    </p:spTree>
    <p:extLst>
      <p:ext uri="{BB962C8B-B14F-4D97-AF65-F5344CB8AC3E}">
        <p14:creationId xmlns:p14="http://schemas.microsoft.com/office/powerpoint/2010/main" val="267991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ansition slide 4">
    <p:spTree>
      <p:nvGrpSpPr>
        <p:cNvPr id="1" name=""/>
        <p:cNvGrpSpPr/>
        <p:nvPr/>
      </p:nvGrpSpPr>
      <p:grpSpPr>
        <a:xfrm>
          <a:off x="0" y="0"/>
          <a:ext cx="0" cy="0"/>
          <a:chOff x="0" y="0"/>
          <a:chExt cx="0" cy="0"/>
        </a:xfrm>
      </p:grpSpPr>
      <p:pic>
        <p:nvPicPr>
          <p:cNvPr id="13" name="Picture 12" descr="A child with prosthetics running in a field">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407843" y="2071640"/>
            <a:ext cx="4476750" cy="2714718"/>
          </a:xfrm>
          <a:prstGeom prst="rect">
            <a:avLst/>
          </a:prstGeom>
          <a:noFill/>
        </p:spPr>
        <p:txBody>
          <a:bodyPr wrap="square" rtlCol="0">
            <a:spAutoFit/>
          </a:bodyPr>
          <a:lstStyle/>
          <a:p>
            <a:pPr>
              <a:lnSpc>
                <a:spcPct val="150000"/>
              </a:lnSpc>
            </a:pPr>
            <a:r>
              <a:rPr lang="en-US" sz="6000">
                <a:solidFill>
                  <a:srgbClr val="3C6280"/>
                </a:solidFill>
                <a:latin typeface="Open Sans Extrabold" panose="020B0906030804020204" pitchFamily="34" charset="0"/>
                <a:ea typeface="Open Sans Extrabold" panose="020B0906030804020204" pitchFamily="34" charset="0"/>
                <a:cs typeface="Open Sans Extrabold" panose="020B0906030804020204" pitchFamily="34" charset="0"/>
              </a:rPr>
              <a:t>Transition slide #4</a:t>
            </a:r>
          </a:p>
        </p:txBody>
      </p:sp>
    </p:spTree>
    <p:extLst>
      <p:ext uri="{BB962C8B-B14F-4D97-AF65-F5344CB8AC3E}">
        <p14:creationId xmlns:p14="http://schemas.microsoft.com/office/powerpoint/2010/main" val="657183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 slide 5">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F048367-B005-64D5-3567-B0CBED5A38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2" name="TextBox 1">
            <a:extLst>
              <a:ext uri="{FF2B5EF4-FFF2-40B4-BE49-F238E27FC236}">
                <a16:creationId xmlns:a16="http://schemas.microsoft.com/office/drawing/2014/main" id="{4D7FC548-2672-12B3-58D4-8E66D944CE7A}"/>
              </a:ext>
            </a:extLst>
          </p:cNvPr>
          <p:cNvSpPr txBox="1"/>
          <p:nvPr userDrawn="1"/>
        </p:nvSpPr>
        <p:spPr>
          <a:xfrm>
            <a:off x="407843" y="2071640"/>
            <a:ext cx="4476750" cy="2714718"/>
          </a:xfrm>
          <a:prstGeom prst="rect">
            <a:avLst/>
          </a:prstGeom>
          <a:noFill/>
        </p:spPr>
        <p:txBody>
          <a:bodyPr wrap="square" rtlCol="0">
            <a:spAutoFit/>
          </a:bodyPr>
          <a:lstStyle/>
          <a:p>
            <a:pPr>
              <a:lnSpc>
                <a:spcPct val="150000"/>
              </a:lnSpc>
            </a:pPr>
            <a:r>
              <a:rPr lang="en-US" sz="600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Transition slide #5</a:t>
            </a:r>
          </a:p>
        </p:txBody>
      </p:sp>
      <p:sp>
        <p:nvSpPr>
          <p:cNvPr id="3" name="TextBox 2">
            <a:extLst>
              <a:ext uri="{FF2B5EF4-FFF2-40B4-BE49-F238E27FC236}">
                <a16:creationId xmlns:a16="http://schemas.microsoft.com/office/drawing/2014/main" id="{BB46D885-E39C-791A-2674-03CBE2F85D71}"/>
              </a:ext>
            </a:extLst>
          </p:cNvPr>
          <p:cNvSpPr txBox="1"/>
          <p:nvPr userDrawn="1"/>
        </p:nvSpPr>
        <p:spPr>
          <a:xfrm>
            <a:off x="7426036" y="701964"/>
            <a:ext cx="4451928" cy="3416320"/>
          </a:xfrm>
          <a:prstGeom prst="rect">
            <a:avLst/>
          </a:prstGeom>
          <a:noFill/>
        </p:spPr>
        <p:txBody>
          <a:bodyPr wrap="square" rtlCol="0">
            <a:spAutoFit/>
          </a:bodyPr>
          <a:lstStyle/>
          <a:p>
            <a:r>
              <a:rPr lang="en-US">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rPr>
              <a:t>An alternate idea for a layout:</a:t>
            </a:r>
          </a:p>
          <a:p>
            <a:endParaRPr lang="en-US">
              <a:solidFill>
                <a:srgbClr val="FFFFFF"/>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marL="285750" indent="-285750">
              <a:buFont typeface="Arial" panose="020B0604020202020204" pitchFamily="34" charset="0"/>
              <a:buChar char="•"/>
            </a:pPr>
            <a:r>
              <a:rPr lang="en-US">
                <a:solidFill>
                  <a:srgbClr val="FFFFFF"/>
                </a:solidFill>
              </a:rPr>
              <a:t>Point 1</a:t>
            </a:r>
          </a:p>
          <a:p>
            <a:pPr marL="285750" indent="-285750">
              <a:buFont typeface="Arial" panose="020B0604020202020204" pitchFamily="34" charset="0"/>
              <a:buChar char="•"/>
            </a:pPr>
            <a:r>
              <a:rPr lang="en-US">
                <a:solidFill>
                  <a:srgbClr val="FFFFFF"/>
                </a:solidFill>
              </a:rPr>
              <a:t>Point 2</a:t>
            </a:r>
          </a:p>
          <a:p>
            <a:pPr marL="285750" indent="-285750">
              <a:buFont typeface="Arial" panose="020B0604020202020204" pitchFamily="34" charset="0"/>
              <a:buChar char="•"/>
            </a:pPr>
            <a:r>
              <a:rPr lang="en-US">
                <a:solidFill>
                  <a:srgbClr val="FFFFFF"/>
                </a:solidFill>
              </a:rPr>
              <a:t>Point 3</a:t>
            </a:r>
          </a:p>
          <a:p>
            <a:pPr marL="285750" indent="-285750">
              <a:buFont typeface="Arial" panose="020B0604020202020204" pitchFamily="34" charset="0"/>
              <a:buChar char="•"/>
            </a:pPr>
            <a:r>
              <a:rPr lang="en-US">
                <a:solidFill>
                  <a:srgbClr val="FFFFFF"/>
                </a:solidFill>
              </a:rPr>
              <a:t>Point 5</a:t>
            </a:r>
          </a:p>
          <a:p>
            <a:pPr marL="285750" indent="-285750">
              <a:buFont typeface="Arial" panose="020B0604020202020204" pitchFamily="34" charset="0"/>
              <a:buChar char="•"/>
            </a:pPr>
            <a:endParaRPr lang="en-US">
              <a:solidFill>
                <a:srgbClr val="FFFFFF"/>
              </a:solidFill>
            </a:endParaRPr>
          </a:p>
          <a:p>
            <a:pPr marL="285750" indent="-285750">
              <a:buFont typeface="Arial" panose="020B0604020202020204" pitchFamily="34" charset="0"/>
              <a:buChar char="•"/>
            </a:pPr>
            <a:endParaRPr lang="en-US">
              <a:solidFill>
                <a:srgbClr val="FFFFFF"/>
              </a:solidFill>
            </a:endParaRPr>
          </a:p>
          <a:p>
            <a:pPr marL="285750" indent="-285750">
              <a:buFont typeface="Arial" panose="020B0604020202020204" pitchFamily="34" charset="0"/>
              <a:buChar char="•"/>
            </a:pPr>
            <a:endParaRPr lang="en-US">
              <a:solidFill>
                <a:srgbClr val="FFFFFF"/>
              </a:solidFill>
            </a:endParaRPr>
          </a:p>
          <a:p>
            <a:pPr marL="285750" indent="-285750">
              <a:buFont typeface="Arial" panose="020B0604020202020204" pitchFamily="34" charset="0"/>
              <a:buChar char="•"/>
            </a:pPr>
            <a:endParaRPr lang="en-US">
              <a:solidFill>
                <a:srgbClr val="FFFFFF"/>
              </a:solidFill>
            </a:endParaRPr>
          </a:p>
          <a:p>
            <a:pPr marL="285750" indent="-285750">
              <a:buFont typeface="Arial" panose="020B0604020202020204" pitchFamily="34" charset="0"/>
              <a:buChar char="•"/>
            </a:pPr>
            <a:endParaRPr lang="en-US">
              <a:solidFill>
                <a:srgbClr val="FFFFFF"/>
              </a:solidFill>
            </a:endParaRPr>
          </a:p>
          <a:p>
            <a:pPr marL="0" indent="0">
              <a:buFont typeface="Arial" panose="020B0604020202020204" pitchFamily="34" charset="0"/>
              <a:buNone/>
            </a:pPr>
            <a:endParaRPr lang="en-US">
              <a:solidFill>
                <a:srgbClr val="FFFFFF"/>
              </a:solidFill>
            </a:endParaRPr>
          </a:p>
        </p:txBody>
      </p:sp>
    </p:spTree>
    <p:extLst>
      <p:ext uri="{BB962C8B-B14F-4D97-AF65-F5344CB8AC3E}">
        <p14:creationId xmlns:p14="http://schemas.microsoft.com/office/powerpoint/2010/main" val="1131931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1DC9-4075-8A1E-03A4-8B0250397D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3D8499-9241-E483-519A-2D5A463EEE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627436-DFD0-A583-0796-75EC9FAA43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1365DB-C547-03C3-9336-532B47C90105}"/>
              </a:ext>
            </a:extLst>
          </p:cNvPr>
          <p:cNvSpPr>
            <a:spLocks noGrp="1"/>
          </p:cNvSpPr>
          <p:nvPr>
            <p:ph type="dt" sz="half" idx="10"/>
          </p:nvPr>
        </p:nvSpPr>
        <p:spPr/>
        <p:txBody>
          <a:bodyPr/>
          <a:lstStyle/>
          <a:p>
            <a:fld id="{04F986BC-E242-4C6C-9250-FCA5E441CE94}" type="datetimeFigureOut">
              <a:rPr lang="en-US" smtClean="0"/>
              <a:t>8/3/2024</a:t>
            </a:fld>
            <a:endParaRPr lang="en-US"/>
          </a:p>
        </p:txBody>
      </p:sp>
      <p:sp>
        <p:nvSpPr>
          <p:cNvPr id="6" name="Footer Placeholder 5">
            <a:extLst>
              <a:ext uri="{FF2B5EF4-FFF2-40B4-BE49-F238E27FC236}">
                <a16:creationId xmlns:a16="http://schemas.microsoft.com/office/drawing/2014/main" id="{C229806C-AC16-DA64-32BA-CCC86D13BE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BE69FD-2BA1-2524-A172-8CAA8ECE0D9E}"/>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3339481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06B48-E2CF-2484-9BE9-480B76CD93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3D70C2-15E3-3552-C2F3-BA47091D19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6A7337-2483-4CB5-9CD2-F9719BC929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DE3A0F-E88F-7BBC-B98A-553D1D99C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C31C28-B01A-5CF2-C628-FFB53AE7A2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E412E1-D87C-8C06-BF45-20D731DA59A1}"/>
              </a:ext>
            </a:extLst>
          </p:cNvPr>
          <p:cNvSpPr>
            <a:spLocks noGrp="1"/>
          </p:cNvSpPr>
          <p:nvPr>
            <p:ph type="dt" sz="half" idx="10"/>
          </p:nvPr>
        </p:nvSpPr>
        <p:spPr/>
        <p:txBody>
          <a:bodyPr/>
          <a:lstStyle/>
          <a:p>
            <a:fld id="{04F986BC-E242-4C6C-9250-FCA5E441CE94}" type="datetimeFigureOut">
              <a:rPr lang="en-US" smtClean="0"/>
              <a:t>8/3/2024</a:t>
            </a:fld>
            <a:endParaRPr lang="en-US"/>
          </a:p>
        </p:txBody>
      </p:sp>
      <p:sp>
        <p:nvSpPr>
          <p:cNvPr id="8" name="Footer Placeholder 7">
            <a:extLst>
              <a:ext uri="{FF2B5EF4-FFF2-40B4-BE49-F238E27FC236}">
                <a16:creationId xmlns:a16="http://schemas.microsoft.com/office/drawing/2014/main" id="{433DCAD9-8909-9CBC-1A2F-3BF70C58FC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C58CBEF-BA64-BCE8-C80D-279B4CFC65DB}"/>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1586975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12780-2A3C-9893-AD9B-17D0BE7406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9748E4-DE44-223E-E1C3-0D9A0442E20B}"/>
              </a:ext>
            </a:extLst>
          </p:cNvPr>
          <p:cNvSpPr>
            <a:spLocks noGrp="1"/>
          </p:cNvSpPr>
          <p:nvPr>
            <p:ph type="dt" sz="half" idx="10"/>
          </p:nvPr>
        </p:nvSpPr>
        <p:spPr/>
        <p:txBody>
          <a:bodyPr/>
          <a:lstStyle/>
          <a:p>
            <a:fld id="{04F986BC-E242-4C6C-9250-FCA5E441CE94}" type="datetimeFigureOut">
              <a:rPr lang="en-US" smtClean="0"/>
              <a:t>8/3/2024</a:t>
            </a:fld>
            <a:endParaRPr lang="en-US"/>
          </a:p>
        </p:txBody>
      </p:sp>
      <p:sp>
        <p:nvSpPr>
          <p:cNvPr id="4" name="Footer Placeholder 3">
            <a:extLst>
              <a:ext uri="{FF2B5EF4-FFF2-40B4-BE49-F238E27FC236}">
                <a16:creationId xmlns:a16="http://schemas.microsoft.com/office/drawing/2014/main" id="{C33A9BDE-AE47-4D78-9E68-F656B04278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188E23-E59D-4A72-DD4E-7566617C8EDE}"/>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4195880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B99D63-598F-A490-4073-517FEE585CCD}"/>
              </a:ext>
            </a:extLst>
          </p:cNvPr>
          <p:cNvSpPr>
            <a:spLocks noGrp="1"/>
          </p:cNvSpPr>
          <p:nvPr>
            <p:ph type="dt" sz="half" idx="10"/>
          </p:nvPr>
        </p:nvSpPr>
        <p:spPr/>
        <p:txBody>
          <a:bodyPr/>
          <a:lstStyle/>
          <a:p>
            <a:fld id="{04F986BC-E242-4C6C-9250-FCA5E441CE94}" type="datetimeFigureOut">
              <a:rPr lang="en-US" smtClean="0"/>
              <a:t>8/3/2024</a:t>
            </a:fld>
            <a:endParaRPr lang="en-US"/>
          </a:p>
        </p:txBody>
      </p:sp>
      <p:sp>
        <p:nvSpPr>
          <p:cNvPr id="3" name="Footer Placeholder 2">
            <a:extLst>
              <a:ext uri="{FF2B5EF4-FFF2-40B4-BE49-F238E27FC236}">
                <a16:creationId xmlns:a16="http://schemas.microsoft.com/office/drawing/2014/main" id="{D70A30BD-E47A-86E9-91D4-32EAD1DC72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E6B302-0DCD-9769-086C-73B854E35908}"/>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3238602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216D2-AD59-0995-4ADD-B81C4E3F2B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59EBB4-1224-E058-FF63-D0FA7156D4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65AD99-1463-0BD5-AF3A-BDC8F174BF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4B3CD3-6476-77FF-806D-035568C8974B}"/>
              </a:ext>
            </a:extLst>
          </p:cNvPr>
          <p:cNvSpPr>
            <a:spLocks noGrp="1"/>
          </p:cNvSpPr>
          <p:nvPr>
            <p:ph type="dt" sz="half" idx="10"/>
          </p:nvPr>
        </p:nvSpPr>
        <p:spPr/>
        <p:txBody>
          <a:bodyPr/>
          <a:lstStyle/>
          <a:p>
            <a:fld id="{04F986BC-E242-4C6C-9250-FCA5E441CE94}" type="datetimeFigureOut">
              <a:rPr lang="en-US" smtClean="0"/>
              <a:t>8/3/2024</a:t>
            </a:fld>
            <a:endParaRPr lang="en-US"/>
          </a:p>
        </p:txBody>
      </p:sp>
      <p:sp>
        <p:nvSpPr>
          <p:cNvPr id="6" name="Footer Placeholder 5">
            <a:extLst>
              <a:ext uri="{FF2B5EF4-FFF2-40B4-BE49-F238E27FC236}">
                <a16:creationId xmlns:a16="http://schemas.microsoft.com/office/drawing/2014/main" id="{D5D73EC7-3E42-95B9-5602-FCFDD49A34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0607C0-CC29-ABE1-85EA-4C69D1F5447F}"/>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4080291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1E7B8-DBF2-BA85-C80A-ABC39A1F27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56183F-566B-9110-3EE8-519CA8E05E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69A1E0-28A8-4385-0B5B-85873178E5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4F4D57-EBB8-4CE5-7945-D07924FA84B3}"/>
              </a:ext>
            </a:extLst>
          </p:cNvPr>
          <p:cNvSpPr>
            <a:spLocks noGrp="1"/>
          </p:cNvSpPr>
          <p:nvPr>
            <p:ph type="dt" sz="half" idx="10"/>
          </p:nvPr>
        </p:nvSpPr>
        <p:spPr/>
        <p:txBody>
          <a:bodyPr/>
          <a:lstStyle/>
          <a:p>
            <a:fld id="{04F986BC-E242-4C6C-9250-FCA5E441CE94}" type="datetimeFigureOut">
              <a:rPr lang="en-US" smtClean="0"/>
              <a:t>8/3/2024</a:t>
            </a:fld>
            <a:endParaRPr lang="en-US"/>
          </a:p>
        </p:txBody>
      </p:sp>
      <p:sp>
        <p:nvSpPr>
          <p:cNvPr id="6" name="Footer Placeholder 5">
            <a:extLst>
              <a:ext uri="{FF2B5EF4-FFF2-40B4-BE49-F238E27FC236}">
                <a16:creationId xmlns:a16="http://schemas.microsoft.com/office/drawing/2014/main" id="{7021ACEE-0A41-6D8E-98E8-C49AA39692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75702E-372B-1106-0D01-5DE05CA86C5D}"/>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339406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0FB99-06A1-A7D1-D541-922B52529B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35D530-A004-2550-C9C8-FFDCEC7139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677FA-E407-5DB4-F86C-F79C449CB392}"/>
              </a:ext>
            </a:extLst>
          </p:cNvPr>
          <p:cNvSpPr>
            <a:spLocks noGrp="1"/>
          </p:cNvSpPr>
          <p:nvPr>
            <p:ph type="dt" sz="half" idx="10"/>
          </p:nvPr>
        </p:nvSpPr>
        <p:spPr/>
        <p:txBody>
          <a:bodyPr/>
          <a:lstStyle/>
          <a:p>
            <a:fld id="{04F986BC-E242-4C6C-9250-FCA5E441CE94}" type="datetimeFigureOut">
              <a:rPr lang="en-US" smtClean="0"/>
              <a:t>8/3/2024</a:t>
            </a:fld>
            <a:endParaRPr lang="en-US"/>
          </a:p>
        </p:txBody>
      </p:sp>
      <p:sp>
        <p:nvSpPr>
          <p:cNvPr id="5" name="Footer Placeholder 4">
            <a:extLst>
              <a:ext uri="{FF2B5EF4-FFF2-40B4-BE49-F238E27FC236}">
                <a16:creationId xmlns:a16="http://schemas.microsoft.com/office/drawing/2014/main" id="{16536D92-142C-EDDA-618E-2B27CCB6CB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D09433-7D62-A93B-0650-BFC70DD1E802}"/>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2670338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3AB6BE-ABE2-CE3F-44F7-9A364E2E1E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0E17D1-CFEB-B983-6591-7FE29E9B2C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AB5CE2-56FB-29FB-91CD-2158D2ED4D74}"/>
              </a:ext>
            </a:extLst>
          </p:cNvPr>
          <p:cNvSpPr>
            <a:spLocks noGrp="1"/>
          </p:cNvSpPr>
          <p:nvPr>
            <p:ph type="dt" sz="half" idx="10"/>
          </p:nvPr>
        </p:nvSpPr>
        <p:spPr/>
        <p:txBody>
          <a:bodyPr/>
          <a:lstStyle/>
          <a:p>
            <a:fld id="{04F986BC-E242-4C6C-9250-FCA5E441CE94}" type="datetimeFigureOut">
              <a:rPr lang="en-US" smtClean="0"/>
              <a:t>8/3/2024</a:t>
            </a:fld>
            <a:endParaRPr lang="en-US"/>
          </a:p>
        </p:txBody>
      </p:sp>
      <p:sp>
        <p:nvSpPr>
          <p:cNvPr id="5" name="Footer Placeholder 4">
            <a:extLst>
              <a:ext uri="{FF2B5EF4-FFF2-40B4-BE49-F238E27FC236}">
                <a16:creationId xmlns:a16="http://schemas.microsoft.com/office/drawing/2014/main" id="{0CB5512D-BB4D-8370-D7F6-EB263640BF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ECB61E-F79B-8025-C153-87CBED24FE28}"/>
              </a:ext>
            </a:extLst>
          </p:cNvPr>
          <p:cNvSpPr>
            <a:spLocks noGrp="1"/>
          </p:cNvSpPr>
          <p:nvPr>
            <p:ph type="sldNum" sz="quarter" idx="12"/>
          </p:nvPr>
        </p:nvSpPr>
        <p:spPr/>
        <p:txBody>
          <a:bodyPr/>
          <a:lstStyle/>
          <a:p>
            <a:fld id="{8579AA72-2643-4612-B55F-BCDE8BE56682}" type="slidenum">
              <a:rPr lang="en-US" smtClean="0"/>
              <a:t>‹#›</a:t>
            </a:fld>
            <a:endParaRPr lang="en-US"/>
          </a:p>
        </p:txBody>
      </p:sp>
    </p:spTree>
    <p:extLst>
      <p:ext uri="{BB962C8B-B14F-4D97-AF65-F5344CB8AC3E}">
        <p14:creationId xmlns:p14="http://schemas.microsoft.com/office/powerpoint/2010/main" val="1611254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179EB7-C310-1FC0-D2B1-3DCB416E21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157960-8C16-41AE-632C-6A1E0EE392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E7B34-6A24-4814-36A2-B4971B504C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F986BC-E242-4C6C-9250-FCA5E441CE94}" type="datetimeFigureOut">
              <a:rPr lang="en-US" smtClean="0"/>
              <a:t>8/3/2024</a:t>
            </a:fld>
            <a:endParaRPr lang="en-US"/>
          </a:p>
        </p:txBody>
      </p:sp>
      <p:sp>
        <p:nvSpPr>
          <p:cNvPr id="5" name="Footer Placeholder 4">
            <a:extLst>
              <a:ext uri="{FF2B5EF4-FFF2-40B4-BE49-F238E27FC236}">
                <a16:creationId xmlns:a16="http://schemas.microsoft.com/office/drawing/2014/main" id="{B1313009-8755-97F7-2CCE-8107E7FDB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933B4E8-B5F6-0A1A-8A09-CA3BB7C30B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79AA72-2643-4612-B55F-BCDE8BE56682}" type="slidenum">
              <a:rPr lang="en-US" smtClean="0"/>
              <a:t>‹#›</a:t>
            </a:fld>
            <a:endParaRPr lang="en-US"/>
          </a:p>
        </p:txBody>
      </p:sp>
    </p:spTree>
    <p:extLst>
      <p:ext uri="{BB962C8B-B14F-4D97-AF65-F5344CB8AC3E}">
        <p14:creationId xmlns:p14="http://schemas.microsoft.com/office/powerpoint/2010/main" val="1505290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51" r:id="rId4"/>
    <p:sldLayoutId id="2147483660" r:id="rId5"/>
    <p:sldLayoutId id="2147483663" r:id="rId6"/>
    <p:sldLayoutId id="2147483661" r:id="rId7"/>
    <p:sldLayoutId id="2147483662"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F8C82-5753-2852-596C-8788DDAD3C38}"/>
              </a:ext>
            </a:extLst>
          </p:cNvPr>
          <p:cNvSpPr>
            <a:spLocks noGrp="1"/>
          </p:cNvSpPr>
          <p:nvPr>
            <p:ph type="ctrTitle"/>
          </p:nvPr>
        </p:nvSpPr>
        <p:spPr>
          <a:xfrm>
            <a:off x="736823" y="1294265"/>
            <a:ext cx="7834522" cy="1382583"/>
          </a:xfrm>
        </p:spPr>
        <p:txBody>
          <a:bodyPr>
            <a:noAutofit/>
          </a:bodyPr>
          <a:lstStyle/>
          <a:p>
            <a:r>
              <a:rPr lang="en-US" sz="4400" dirty="0">
                <a:solidFill>
                  <a:srgbClr val="7D3443"/>
                </a:solidFill>
                <a:latin typeface="Open Sans Extrabold"/>
                <a:ea typeface="Open Sans Extrabold"/>
                <a:cs typeface="Open Sans Extrabold"/>
              </a:rPr>
              <a:t>Summary of 2023 </a:t>
            </a:r>
            <a:br>
              <a:rPr lang="en-US" sz="4400" dirty="0">
                <a:solidFill>
                  <a:srgbClr val="7D3443"/>
                </a:solidFill>
                <a:latin typeface="Open Sans Extrabold"/>
                <a:ea typeface="Open Sans Extrabold"/>
                <a:cs typeface="Open Sans Extrabold"/>
              </a:rPr>
            </a:br>
            <a:r>
              <a:rPr lang="en-US" sz="4400" dirty="0">
                <a:solidFill>
                  <a:srgbClr val="7D3443"/>
                </a:solidFill>
                <a:latin typeface="Open Sans Extrabold"/>
                <a:ea typeface="Open Sans Extrabold"/>
                <a:cs typeface="Open Sans Extrabold"/>
              </a:rPr>
              <a:t>Ohio Inclusive Sports Needs Assessment</a:t>
            </a:r>
            <a:endParaRPr lang="en-US" sz="4400" dirty="0">
              <a:solidFill>
                <a:srgbClr val="7D3443"/>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 name="Subtitle 2">
            <a:extLst>
              <a:ext uri="{FF2B5EF4-FFF2-40B4-BE49-F238E27FC236}">
                <a16:creationId xmlns:a16="http://schemas.microsoft.com/office/drawing/2014/main" id="{1058126A-546E-5238-579F-1D41E811F67F}"/>
              </a:ext>
            </a:extLst>
          </p:cNvPr>
          <p:cNvSpPr>
            <a:spLocks noGrp="1"/>
          </p:cNvSpPr>
          <p:nvPr>
            <p:ph type="subTitle" idx="1"/>
          </p:nvPr>
        </p:nvSpPr>
        <p:spPr>
          <a:xfrm>
            <a:off x="736823" y="3100040"/>
            <a:ext cx="6785767" cy="657920"/>
          </a:xfrm>
        </p:spPr>
        <p:txBody>
          <a:bodyPr>
            <a:normAutofit fontScale="92500" lnSpcReduction="10000"/>
          </a:bodyPr>
          <a:lstStyle/>
          <a:p>
            <a:r>
              <a:rPr lang="en-US" dirty="0"/>
              <a:t>Cara Whalen Smith, Brynne Presser Funderburg, and David Ellsworth </a:t>
            </a:r>
          </a:p>
        </p:txBody>
      </p:sp>
      <p:sp>
        <p:nvSpPr>
          <p:cNvPr id="4" name="Date Placeholder 3">
            <a:extLst>
              <a:ext uri="{FF2B5EF4-FFF2-40B4-BE49-F238E27FC236}">
                <a16:creationId xmlns:a16="http://schemas.microsoft.com/office/drawing/2014/main" id="{9E108A43-431C-CEF1-32C9-E49313560C25}"/>
              </a:ext>
            </a:extLst>
          </p:cNvPr>
          <p:cNvSpPr>
            <a:spLocks noGrp="1"/>
          </p:cNvSpPr>
          <p:nvPr>
            <p:ph type="dt" sz="half" idx="10"/>
          </p:nvPr>
        </p:nvSpPr>
        <p:spPr>
          <a:xfrm>
            <a:off x="811468" y="3757960"/>
            <a:ext cx="2743200" cy="365125"/>
          </a:xfrm>
        </p:spPr>
        <p:txBody>
          <a:bodyPr/>
          <a:lstStyle/>
          <a:p>
            <a:r>
              <a:rPr lang="en-US" dirty="0"/>
              <a:t>2024</a:t>
            </a:r>
          </a:p>
        </p:txBody>
      </p:sp>
    </p:spTree>
    <p:extLst>
      <p:ext uri="{BB962C8B-B14F-4D97-AF65-F5344CB8AC3E}">
        <p14:creationId xmlns:p14="http://schemas.microsoft.com/office/powerpoint/2010/main" val="3748761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99A78-4C9F-CEF6-67E0-70D50B79B04F}"/>
              </a:ext>
            </a:extLst>
          </p:cNvPr>
          <p:cNvSpPr>
            <a:spLocks noGrp="1"/>
          </p:cNvSpPr>
          <p:nvPr>
            <p:ph type="ctrTitle"/>
          </p:nvPr>
        </p:nvSpPr>
        <p:spPr>
          <a:xfrm>
            <a:off x="6779490" y="1533237"/>
            <a:ext cx="5116946" cy="1895763"/>
          </a:xfrm>
        </p:spPr>
        <p:txBody>
          <a:bodyPr>
            <a:normAutofit/>
          </a:bodyPr>
          <a:lstStyle/>
          <a:p>
            <a:pPr algn="ctr">
              <a:lnSpc>
                <a:spcPct val="100000"/>
              </a:lnSpc>
            </a:pPr>
            <a:r>
              <a:rPr kumimoji="0" lang="en-US" sz="4000" b="0" i="0" u="none" strike="noStrike" kern="1200" cap="none" spc="0" normalizeH="0" baseline="0" noProof="0" dirty="0">
                <a:ln>
                  <a:noFill/>
                </a:ln>
                <a:solidFill>
                  <a:srgbClr val="7D3443"/>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Background</a:t>
            </a:r>
            <a:endParaRPr lang="en-US" sz="5400" dirty="0"/>
          </a:p>
        </p:txBody>
      </p:sp>
    </p:spTree>
    <p:extLst>
      <p:ext uri="{BB962C8B-B14F-4D97-AF65-F5344CB8AC3E}">
        <p14:creationId xmlns:p14="http://schemas.microsoft.com/office/powerpoint/2010/main" val="1095431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Funding Acknowledgements</a:t>
            </a:r>
            <a:endParaRPr lang="en-US" dirty="0"/>
          </a:p>
        </p:txBody>
      </p:sp>
      <p:sp>
        <p:nvSpPr>
          <p:cNvPr id="3" name="Content Placeholder 2"/>
          <p:cNvSpPr>
            <a:spLocks noGrp="1"/>
          </p:cNvSpPr>
          <p:nvPr>
            <p:ph idx="1"/>
          </p:nvPr>
        </p:nvSpPr>
        <p:spPr>
          <a:xfrm>
            <a:off x="838200" y="2008980"/>
            <a:ext cx="10515599" cy="3360085"/>
          </a:xfrm>
        </p:spPr>
        <p:txBody>
          <a:bodyPr vert="horz" lIns="91440" tIns="45720" rIns="91440" bIns="45720" rtlCol="0" anchor="t">
            <a:normAutofit/>
          </a:bodyPr>
          <a:lstStyle/>
          <a:p>
            <a:pPr marL="0" indent="0">
              <a:spcAft>
                <a:spcPts val="600"/>
              </a:spcAft>
              <a:buNone/>
            </a:pPr>
            <a:r>
              <a:rPr lang="en-US" sz="2400">
                <a:ea typeface="Calibri"/>
                <a:cs typeface="Calibri"/>
              </a:rPr>
              <a:t>This project is supported, in part by the Ohio Developmental Disabilities Council, under grant number 23CH01FA23 from the U.S. Administration for Community Living, Department of Health and Human Services, Washington, D.C. 20201. Grantees undertaking projects with government sponsorship are encouraged to express freely their findings and conclusions. Points of view or opinions do not, therefore, necessarily represent official ACL policy. </a:t>
            </a:r>
            <a:endParaRPr lang="en-US">
              <a:ea typeface="Calibri"/>
              <a:cs typeface="Calibri"/>
            </a:endParaRPr>
          </a:p>
          <a:p>
            <a:pPr marL="0" indent="0">
              <a:buNone/>
            </a:pPr>
            <a:endParaRPr lang="en-US" sz="2400">
              <a:ea typeface="Calibri"/>
              <a:cs typeface="Calibri"/>
            </a:endParaRPr>
          </a:p>
        </p:txBody>
      </p:sp>
      <p:pic>
        <p:nvPicPr>
          <p:cNvPr id="7" name="Picture 6" descr="Logo for the Ohio Developmental Disabilities Council">
            <a:extLst>
              <a:ext uri="{FF2B5EF4-FFF2-40B4-BE49-F238E27FC236}">
                <a16:creationId xmlns:a16="http://schemas.microsoft.com/office/drawing/2014/main" id="{792BD40F-E487-88EB-BCB5-59ADAE9C2C94}"/>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4323424" y="5232541"/>
            <a:ext cx="3150355" cy="1123810"/>
          </a:xfrm>
          <a:prstGeom prst="rect">
            <a:avLst/>
          </a:prstGeom>
        </p:spPr>
      </p:pic>
    </p:spTree>
    <p:extLst>
      <p:ext uri="{BB962C8B-B14F-4D97-AF65-F5344CB8AC3E}">
        <p14:creationId xmlns:p14="http://schemas.microsoft.com/office/powerpoint/2010/main" val="2380027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6C685-4899-351D-71AD-73476E18BE9E}"/>
              </a:ext>
            </a:extLst>
          </p:cNvPr>
          <p:cNvSpPr>
            <a:spLocks noGrp="1"/>
          </p:cNvSpPr>
          <p:nvPr>
            <p:ph type="title"/>
          </p:nvPr>
        </p:nvSpPr>
        <p:spPr/>
        <p:txBody>
          <a:bodyPr>
            <a:normAutofit/>
          </a:bodyPr>
          <a:lstStyle/>
          <a:p>
            <a:r>
              <a:rPr lang="en-US" sz="4000" dirty="0"/>
              <a:t>Why did we do a needs assessment?</a:t>
            </a:r>
          </a:p>
        </p:txBody>
      </p:sp>
      <p:sp>
        <p:nvSpPr>
          <p:cNvPr id="3" name="Content Placeholder 2">
            <a:extLst>
              <a:ext uri="{FF2B5EF4-FFF2-40B4-BE49-F238E27FC236}">
                <a16:creationId xmlns:a16="http://schemas.microsoft.com/office/drawing/2014/main" id="{7039AEE9-2596-AA02-F865-0C8CF1F02094}"/>
              </a:ext>
            </a:extLst>
          </p:cNvPr>
          <p:cNvSpPr>
            <a:spLocks noGrp="1"/>
          </p:cNvSpPr>
          <p:nvPr>
            <p:ph idx="1"/>
          </p:nvPr>
        </p:nvSpPr>
        <p:spPr/>
        <p:txBody>
          <a:bodyPr>
            <a:normAutofit/>
          </a:bodyPr>
          <a:lstStyle/>
          <a:p>
            <a:pPr marL="0" indent="0">
              <a:buNone/>
            </a:pPr>
            <a:r>
              <a:rPr lang="en-US" sz="2400"/>
              <a:t>To better understand current inclusive sport options in schools for Ohio youth with disabilities</a:t>
            </a:r>
            <a:endParaRPr lang="en-US" sz="2400" dirty="0"/>
          </a:p>
        </p:txBody>
      </p:sp>
      <p:cxnSp>
        <p:nvCxnSpPr>
          <p:cNvPr id="5" name="Straight Connector 4">
            <a:extLst>
              <a:ext uri="{FF2B5EF4-FFF2-40B4-BE49-F238E27FC236}">
                <a16:creationId xmlns:a16="http://schemas.microsoft.com/office/drawing/2014/main" id="{7704F559-7296-FE0A-D9DF-F0D80C789388}"/>
              </a:ext>
              <a:ext uri="{C183D7F6-B498-43B3-948B-1728B52AA6E4}">
                <adec:decorative xmlns:adec="http://schemas.microsoft.com/office/drawing/2017/decorative" val="1"/>
              </a:ext>
            </a:extLst>
          </p:cNvPr>
          <p:cNvCxnSpPr/>
          <p:nvPr/>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7909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6C685-4899-351D-71AD-73476E18BE9E}"/>
              </a:ext>
            </a:extLst>
          </p:cNvPr>
          <p:cNvSpPr>
            <a:spLocks noGrp="1"/>
          </p:cNvSpPr>
          <p:nvPr>
            <p:ph type="title"/>
          </p:nvPr>
        </p:nvSpPr>
        <p:spPr/>
        <p:txBody>
          <a:bodyPr>
            <a:normAutofit/>
          </a:bodyPr>
          <a:lstStyle/>
          <a:p>
            <a:r>
              <a:rPr lang="en-US" sz="4000" dirty="0"/>
              <a:t>How did we collect information?</a:t>
            </a:r>
          </a:p>
        </p:txBody>
      </p:sp>
      <p:sp>
        <p:nvSpPr>
          <p:cNvPr id="3" name="Content Placeholder 2">
            <a:extLst>
              <a:ext uri="{FF2B5EF4-FFF2-40B4-BE49-F238E27FC236}">
                <a16:creationId xmlns:a16="http://schemas.microsoft.com/office/drawing/2014/main" id="{7039AEE9-2596-AA02-F865-0C8CF1F02094}"/>
              </a:ext>
            </a:extLst>
          </p:cNvPr>
          <p:cNvSpPr>
            <a:spLocks noGrp="1"/>
          </p:cNvSpPr>
          <p:nvPr>
            <p:ph idx="1"/>
          </p:nvPr>
        </p:nvSpPr>
        <p:spPr/>
        <p:txBody>
          <a:bodyPr>
            <a:normAutofit/>
          </a:bodyPr>
          <a:lstStyle/>
          <a:p>
            <a:pPr marL="514350" marR="0" lvl="0" indent="-514350" algn="l" defTabSz="914400" rtl="0" eaLnBrk="1" fontAlgn="auto" latinLnBrk="0" hangingPunct="1">
              <a:lnSpc>
                <a:spcPct val="100000"/>
              </a:lnSpc>
              <a:spcBef>
                <a:spcPct val="20000"/>
              </a:spcBef>
              <a:spcAft>
                <a:spcPts val="600"/>
              </a:spcAft>
              <a:buClrTx/>
              <a:buSzTx/>
              <a:buFont typeface="+mj-lt"/>
              <a:buAutoNum type="arabicPeriod"/>
              <a:tabLst/>
              <a:defRPr/>
            </a:pPr>
            <a:r>
              <a:rPr kumimoji="0" lang="en-US" sz="2800" b="1" i="0" u="none" strike="noStrike" kern="1200" cap="none" spc="0" normalizeH="0" baseline="0" noProof="0">
                <a:ln>
                  <a:noFill/>
                </a:ln>
                <a:effectLst/>
                <a:uLnTx/>
                <a:uFillTx/>
                <a:latin typeface="Calibri"/>
                <a:ea typeface="+mn-ea"/>
                <a:cs typeface="+mn-cs"/>
              </a:rPr>
              <a:t>Surveys </a:t>
            </a:r>
            <a:r>
              <a:rPr kumimoji="0" lang="en-US" sz="2800" b="0" i="0" u="none" strike="noStrike" kern="1200" cap="none" spc="0" normalizeH="0" baseline="0" noProof="0">
                <a:ln>
                  <a:noFill/>
                </a:ln>
                <a:effectLst/>
                <a:uLnTx/>
                <a:uFillTx/>
                <a:latin typeface="Calibri"/>
                <a:ea typeface="+mn-ea"/>
                <a:cs typeface="+mn-cs"/>
              </a:rPr>
              <a:t>for athletes with disabilities, family  members of athletes with disabilities, and school professionals</a:t>
            </a:r>
          </a:p>
          <a:p>
            <a:pPr marL="514350" marR="0" lvl="0" indent="-514350" algn="l" defTabSz="914400" rtl="0" eaLnBrk="1" fontAlgn="auto" latinLnBrk="0" hangingPunct="1">
              <a:lnSpc>
                <a:spcPct val="100000"/>
              </a:lnSpc>
              <a:spcBef>
                <a:spcPct val="20000"/>
              </a:spcBef>
              <a:spcAft>
                <a:spcPts val="600"/>
              </a:spcAft>
              <a:buClrTx/>
              <a:buSzTx/>
              <a:buFont typeface="+mj-lt"/>
              <a:buAutoNum type="arabicPeriod"/>
              <a:tabLst/>
              <a:defRPr/>
            </a:pPr>
            <a:r>
              <a:rPr kumimoji="0" lang="en-US" sz="2800" b="1" i="0" u="none" strike="noStrike" kern="1200" cap="none" spc="0" normalizeH="0" baseline="0" noProof="0">
                <a:ln>
                  <a:noFill/>
                </a:ln>
                <a:effectLst/>
                <a:uLnTx/>
                <a:uFillTx/>
                <a:latin typeface="Calibri"/>
                <a:ea typeface="+mn-ea"/>
                <a:cs typeface="+mn-cs"/>
              </a:rPr>
              <a:t>Interviews </a:t>
            </a:r>
            <a:r>
              <a:rPr kumimoji="0" lang="en-US" sz="2800" b="0" i="0" u="none" strike="noStrike" kern="1200" cap="none" spc="0" normalizeH="0" baseline="0" noProof="0">
                <a:ln>
                  <a:noFill/>
                </a:ln>
                <a:effectLst/>
                <a:uLnTx/>
                <a:uFillTx/>
                <a:latin typeface="Calibri"/>
                <a:ea typeface="+mn-ea"/>
                <a:cs typeface="+mn-cs"/>
              </a:rPr>
              <a:t>with experts across Ohio about inclusive and adaptive sports</a:t>
            </a:r>
          </a:p>
          <a:p>
            <a:pPr marL="514350" marR="0" lvl="0" indent="-514350" algn="l" defTabSz="914400" rtl="0" eaLnBrk="1" fontAlgn="auto" latinLnBrk="0" hangingPunct="1">
              <a:lnSpc>
                <a:spcPct val="100000"/>
              </a:lnSpc>
              <a:spcBef>
                <a:spcPct val="20000"/>
              </a:spcBef>
              <a:spcAft>
                <a:spcPts val="600"/>
              </a:spcAft>
              <a:buClrTx/>
              <a:buSzTx/>
              <a:buFont typeface="+mj-lt"/>
              <a:buAutoNum type="arabicPeriod"/>
              <a:tabLst/>
              <a:defRPr/>
            </a:pPr>
            <a:r>
              <a:rPr kumimoji="0" lang="en-US" sz="2800" b="1" i="0" u="none" strike="noStrike" kern="1200" cap="none" spc="0" normalizeH="0" baseline="0" noProof="0">
                <a:ln>
                  <a:noFill/>
                </a:ln>
                <a:effectLst/>
                <a:uLnTx/>
                <a:uFillTx/>
                <a:latin typeface="Calibri"/>
                <a:ea typeface="+mn-ea"/>
                <a:cs typeface="+mn-cs"/>
              </a:rPr>
              <a:t>Listening Sessions </a:t>
            </a:r>
            <a:r>
              <a:rPr kumimoji="0" lang="en-US" sz="2800" b="0" i="0" u="none" strike="noStrike" kern="1200" cap="none" spc="0" normalizeH="0" baseline="0" noProof="0">
                <a:ln>
                  <a:noFill/>
                </a:ln>
                <a:effectLst/>
                <a:uLnTx/>
                <a:uFillTx/>
                <a:latin typeface="Calibri"/>
                <a:ea typeface="+mn-ea"/>
                <a:cs typeface="+mn-cs"/>
              </a:rPr>
              <a:t>with athletes with disabilities and their families about inclusive sports in Ohio</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800" b="1" i="0" u="none" strike="noStrike" kern="1200" cap="none" spc="0" normalizeH="0" baseline="0" noProof="0">
                <a:ln>
                  <a:noFill/>
                </a:ln>
                <a:effectLst/>
                <a:uLnTx/>
                <a:uFillTx/>
                <a:latin typeface="Calibri"/>
                <a:ea typeface="+mn-ea"/>
                <a:cs typeface="+mn-cs"/>
              </a:rPr>
              <a:t>Searched for resources and programs</a:t>
            </a:r>
          </a:p>
        </p:txBody>
      </p:sp>
      <p:cxnSp>
        <p:nvCxnSpPr>
          <p:cNvPr id="5" name="Straight Connector 4">
            <a:extLst>
              <a:ext uri="{FF2B5EF4-FFF2-40B4-BE49-F238E27FC236}">
                <a16:creationId xmlns:a16="http://schemas.microsoft.com/office/drawing/2014/main" id="{7704F559-7296-FE0A-D9DF-F0D80C789388}"/>
              </a:ext>
              <a:ext uri="{C183D7F6-B498-43B3-948B-1728B52AA6E4}">
                <adec:decorative xmlns:adec="http://schemas.microsoft.com/office/drawing/2017/decorative" val="1"/>
              </a:ext>
            </a:extLst>
          </p:cNvPr>
          <p:cNvCxnSpPr/>
          <p:nvPr/>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3098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6C685-4899-351D-71AD-73476E18BE9E}"/>
              </a:ext>
            </a:extLst>
          </p:cNvPr>
          <p:cNvSpPr>
            <a:spLocks noGrp="1"/>
          </p:cNvSpPr>
          <p:nvPr>
            <p:ph type="title"/>
          </p:nvPr>
        </p:nvSpPr>
        <p:spPr/>
        <p:txBody>
          <a:bodyPr>
            <a:normAutofit/>
          </a:bodyPr>
          <a:lstStyle/>
          <a:p>
            <a:r>
              <a:rPr lang="en-US" sz="4000" dirty="0"/>
              <a:t>Total Survey Participants</a:t>
            </a:r>
          </a:p>
        </p:txBody>
      </p:sp>
      <p:sp>
        <p:nvSpPr>
          <p:cNvPr id="3" name="Content Placeholder 2">
            <a:extLst>
              <a:ext uri="{FF2B5EF4-FFF2-40B4-BE49-F238E27FC236}">
                <a16:creationId xmlns:a16="http://schemas.microsoft.com/office/drawing/2014/main" id="{7039AEE9-2596-AA02-F865-0C8CF1F02094}"/>
              </a:ext>
            </a:extLst>
          </p:cNvPr>
          <p:cNvSpPr>
            <a:spLocks noGrp="1"/>
          </p:cNvSpPr>
          <p:nvPr>
            <p:ph idx="1"/>
          </p:nvPr>
        </p:nvSpPr>
        <p:spPr/>
        <p:txBody>
          <a:bodyPr>
            <a:normAutofit/>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effectLst/>
                <a:uLnTx/>
                <a:uFillTx/>
                <a:latin typeface="Calibri"/>
                <a:ea typeface="+mn-ea"/>
                <a:cs typeface="+mn-cs"/>
              </a:rPr>
              <a:t>428</a:t>
            </a:r>
            <a:r>
              <a:rPr kumimoji="0" lang="en-US" sz="2800" b="0" i="0" u="none" strike="noStrike" kern="1200" cap="none" spc="0" normalizeH="0" baseline="0" noProof="0" dirty="0">
                <a:ln>
                  <a:noFill/>
                </a:ln>
                <a:effectLst/>
                <a:uLnTx/>
                <a:uFillTx/>
                <a:latin typeface="Calibri"/>
                <a:ea typeface="+mn-ea"/>
                <a:cs typeface="+mn-cs"/>
              </a:rPr>
              <a:t> responses: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Calibri"/>
                <a:ea typeface="+mn-ea"/>
                <a:cs typeface="+mn-cs"/>
              </a:rPr>
              <a:t>8 athletes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Calibri"/>
                <a:ea typeface="+mn-ea"/>
                <a:cs typeface="+mn-cs"/>
              </a:rPr>
              <a:t>247 parent/caregivers</a:t>
            </a:r>
          </a:p>
          <a:p>
            <a:pPr marL="342900" marR="0" lvl="0" indent="-342900" algn="l" defTabSz="914400" rtl="0" eaLnBrk="1" fontAlgn="auto" latinLnBrk="0" hangingPunct="1">
              <a:lnSpc>
                <a:spcPct val="100000"/>
              </a:lnSpc>
              <a:spcBef>
                <a:spcPct val="2000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Calibri"/>
                <a:ea typeface="+mn-ea"/>
                <a:cs typeface="+mn-cs"/>
              </a:rPr>
              <a:t>173 school professionals</a:t>
            </a:r>
          </a:p>
          <a:p>
            <a:pPr marL="0" marR="0" lvl="0" indent="0" algn="l" defTabSz="914400" rtl="0" eaLnBrk="1" fontAlgn="auto" latinLnBrk="0" hangingPunct="1">
              <a:lnSpc>
                <a:spcPct val="100000"/>
              </a:lnSpc>
              <a:spcBef>
                <a:spcPct val="20000"/>
              </a:spcBef>
              <a:spcAft>
                <a:spcPts val="0"/>
              </a:spcAft>
              <a:buClrTx/>
              <a:buSzTx/>
              <a:buNone/>
              <a:tabLst/>
              <a:defRPr/>
            </a:pPr>
            <a:r>
              <a:rPr kumimoji="0" lang="en-US" sz="2800" b="1" i="0" u="none" strike="noStrike" kern="1200" cap="none" spc="0" normalizeH="0" baseline="0" noProof="0" dirty="0">
                <a:ln>
                  <a:noFill/>
                </a:ln>
                <a:effectLst/>
                <a:uLnTx/>
                <a:uFillTx/>
                <a:latin typeface="Calibri"/>
                <a:ea typeface="+mn-ea"/>
                <a:cs typeface="+mn-cs"/>
              </a:rPr>
              <a:t>70</a:t>
            </a:r>
            <a:r>
              <a:rPr kumimoji="0" lang="en-US" sz="2800" b="0" i="0" u="none" strike="noStrike" kern="1200" cap="none" spc="0" normalizeH="0" baseline="0" noProof="0" dirty="0">
                <a:ln>
                  <a:noFill/>
                </a:ln>
                <a:effectLst/>
                <a:uLnTx/>
                <a:uFillTx/>
                <a:latin typeface="Calibri"/>
                <a:ea typeface="+mn-ea"/>
                <a:cs typeface="+mn-cs"/>
              </a:rPr>
              <a:t> counties represented across all participants:</a:t>
            </a:r>
          </a:p>
          <a:p>
            <a:pPr>
              <a:lnSpc>
                <a:spcPct val="100000"/>
              </a:lnSpc>
              <a:spcBef>
                <a:spcPct val="20000"/>
              </a:spcBef>
              <a:defRPr/>
            </a:pPr>
            <a:r>
              <a:rPr kumimoji="0" lang="en-US" sz="2800" b="1" i="0" u="none" strike="noStrike" kern="1200" cap="none" spc="0" normalizeH="0" baseline="0" noProof="0" dirty="0">
                <a:ln>
                  <a:noFill/>
                </a:ln>
                <a:effectLst/>
                <a:uLnTx/>
                <a:uFillTx/>
                <a:latin typeface="Calibri"/>
                <a:ea typeface="+mn-ea"/>
                <a:cs typeface="+mn-cs"/>
              </a:rPr>
              <a:t>49% from rural and Appalachian counties</a:t>
            </a:r>
          </a:p>
          <a:p>
            <a:pPr>
              <a:lnSpc>
                <a:spcPct val="100000"/>
              </a:lnSpc>
              <a:spcBef>
                <a:spcPct val="20000"/>
              </a:spcBef>
              <a:defRPr/>
            </a:pPr>
            <a:r>
              <a:rPr kumimoji="0" lang="en-US" sz="2800" b="0" i="0" u="none" strike="noStrike" kern="1200" cap="none" spc="0" normalizeH="0" baseline="0" noProof="0" dirty="0">
                <a:ln>
                  <a:noFill/>
                </a:ln>
                <a:effectLst/>
                <a:uLnTx/>
                <a:uFillTx/>
                <a:latin typeface="Calibri"/>
                <a:ea typeface="+mn-ea"/>
                <a:cs typeface="+mn-cs"/>
              </a:rPr>
              <a:t>37% from urban counties</a:t>
            </a:r>
          </a:p>
          <a:p>
            <a:pPr>
              <a:lnSpc>
                <a:spcPct val="100000"/>
              </a:lnSpc>
              <a:spcBef>
                <a:spcPct val="20000"/>
              </a:spcBef>
              <a:defRPr/>
            </a:pPr>
            <a:r>
              <a:rPr kumimoji="0" lang="en-US" sz="2800" b="0" i="0" u="none" strike="noStrike" kern="1200" cap="none" spc="0" normalizeH="0" baseline="0" noProof="0" dirty="0">
                <a:ln>
                  <a:noFill/>
                </a:ln>
                <a:effectLst/>
                <a:uLnTx/>
                <a:uFillTx/>
                <a:latin typeface="Calibri"/>
                <a:ea typeface="+mn-ea"/>
                <a:cs typeface="+mn-cs"/>
              </a:rPr>
              <a:t>14% from suburban counties</a:t>
            </a:r>
          </a:p>
          <a:p>
            <a:pPr marL="342900" marR="0" lvl="0" indent="-342900" algn="l" defTabSz="914400" rtl="0" eaLnBrk="1" fontAlgn="auto" latinLnBrk="0" hangingPunct="1">
              <a:lnSpc>
                <a:spcPct val="100000"/>
              </a:lnSpc>
              <a:spcBef>
                <a:spcPct val="20000"/>
              </a:spcBef>
              <a:spcAft>
                <a:spcPts val="1200"/>
              </a:spcAft>
              <a:buClrTx/>
              <a:buSzTx/>
              <a:buFont typeface="Arial" panose="020B0604020202020204" pitchFamily="34" charset="0"/>
              <a:buChar char="•"/>
              <a:tabLst/>
              <a:defRPr/>
            </a:pPr>
            <a:endParaRPr kumimoji="0" lang="en-US" sz="2800" b="0" i="0" u="none" strike="noStrike" kern="1200" cap="none" spc="0" normalizeH="0" baseline="0" noProof="0" dirty="0">
              <a:ln>
                <a:noFill/>
              </a:ln>
              <a:effectLst/>
              <a:uLnTx/>
              <a:uFillTx/>
              <a:latin typeface="Calibri"/>
              <a:ea typeface="+mn-ea"/>
              <a:cs typeface="+mn-cs"/>
            </a:endParaRPr>
          </a:p>
        </p:txBody>
      </p:sp>
      <p:cxnSp>
        <p:nvCxnSpPr>
          <p:cNvPr id="5" name="Straight Connector 4">
            <a:extLst>
              <a:ext uri="{FF2B5EF4-FFF2-40B4-BE49-F238E27FC236}">
                <a16:creationId xmlns:a16="http://schemas.microsoft.com/office/drawing/2014/main" id="{7704F559-7296-FE0A-D9DF-F0D80C789388}"/>
              </a:ext>
              <a:ext uri="{C183D7F6-B498-43B3-948B-1728B52AA6E4}">
                <adec:decorative xmlns:adec="http://schemas.microsoft.com/office/drawing/2017/decorative" val="1"/>
              </a:ext>
            </a:extLst>
          </p:cNvPr>
          <p:cNvCxnSpPr/>
          <p:nvPr/>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4380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6C685-4899-351D-71AD-73476E18BE9E}"/>
              </a:ext>
            </a:extLst>
          </p:cNvPr>
          <p:cNvSpPr>
            <a:spLocks noGrp="1"/>
          </p:cNvSpPr>
          <p:nvPr>
            <p:ph type="title"/>
          </p:nvPr>
        </p:nvSpPr>
        <p:spPr/>
        <p:txBody>
          <a:bodyPr>
            <a:normAutofit/>
          </a:bodyPr>
          <a:lstStyle/>
          <a:p>
            <a:r>
              <a:rPr lang="en-US" sz="4000" dirty="0"/>
              <a:t>Athlete &amp; Parent Survey Participants</a:t>
            </a:r>
          </a:p>
        </p:txBody>
      </p:sp>
      <p:sp>
        <p:nvSpPr>
          <p:cNvPr id="3" name="Content Placeholder 2">
            <a:extLst>
              <a:ext uri="{FF2B5EF4-FFF2-40B4-BE49-F238E27FC236}">
                <a16:creationId xmlns:a16="http://schemas.microsoft.com/office/drawing/2014/main" id="{7039AEE9-2596-AA02-F865-0C8CF1F02094}"/>
              </a:ext>
            </a:extLst>
          </p:cNvPr>
          <p:cNvSpPr>
            <a:spLocks noGrp="1"/>
          </p:cNvSpPr>
          <p:nvPr>
            <p:ph idx="1"/>
          </p:nvPr>
        </p:nvSpPr>
        <p:spPr/>
        <p:txBody>
          <a:bodyPr>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effectLst/>
                <a:uLnTx/>
                <a:uFillTx/>
                <a:latin typeface="Calibri"/>
                <a:ea typeface="+mn-ea"/>
                <a:cs typeface="+mn-cs"/>
              </a:rPr>
              <a:t>Gender:</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effectLst/>
                <a:uLnTx/>
                <a:uFillTx/>
                <a:latin typeface="Calibri"/>
                <a:ea typeface="+mn-ea"/>
                <a:cs typeface="+mn-cs"/>
              </a:rPr>
              <a:t>58% boy</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effectLst/>
                <a:uLnTx/>
                <a:uFillTx/>
                <a:latin typeface="Calibri"/>
                <a:ea typeface="+mn-ea"/>
                <a:cs typeface="+mn-cs"/>
              </a:rPr>
              <a:t>23% girl</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effectLst/>
                <a:uLnTx/>
                <a:uFillTx/>
                <a:latin typeface="Calibri"/>
                <a:ea typeface="+mn-ea"/>
                <a:cs typeface="+mn-cs"/>
              </a:rPr>
              <a:t>Grade:</a:t>
            </a:r>
            <a:endParaRPr kumimoji="0" lang="en-US" sz="2200" i="0" u="none" strike="noStrike" kern="1200" cap="none" spc="0" normalizeH="0" baseline="0" noProof="0" dirty="0">
              <a:ln>
                <a:noFill/>
              </a:ln>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effectLst/>
                <a:uLnTx/>
                <a:uFillTx/>
                <a:latin typeface="Calibri"/>
                <a:ea typeface="+mn-ea"/>
                <a:cs typeface="+mn-cs"/>
              </a:rPr>
              <a:t>40% elementary school (K-5)</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effectLst/>
                <a:uLnTx/>
                <a:uFillTx/>
                <a:latin typeface="Calibri"/>
                <a:ea typeface="+mn-ea"/>
                <a:cs typeface="+mn-cs"/>
              </a:rPr>
              <a:t>27% middle school (6-8)</a:t>
            </a:r>
          </a:p>
          <a:p>
            <a:pPr marL="742950" marR="0" lvl="1" indent="-285750" algn="l" defTabSz="914400" rtl="0" eaLnBrk="1" fontAlgn="auto" latinLnBrk="0" hangingPunct="1">
              <a:lnSpc>
                <a:spcPct val="100000"/>
              </a:lnSpc>
              <a:spcBef>
                <a:spcPct val="20000"/>
              </a:spcBef>
              <a:spcAft>
                <a:spcPts val="1200"/>
              </a:spcAft>
              <a:buClrTx/>
              <a:buSzTx/>
              <a:buFont typeface="Arial" panose="020B0604020202020204" pitchFamily="34" charset="0"/>
              <a:buChar char="–"/>
              <a:tabLst/>
              <a:defRPr/>
            </a:pPr>
            <a:r>
              <a:rPr kumimoji="0" lang="en-US" sz="2600" b="0" i="0" u="none" strike="noStrike" kern="1200" cap="none" spc="0" normalizeH="0" baseline="0" noProof="0" dirty="0">
                <a:ln>
                  <a:noFill/>
                </a:ln>
                <a:effectLst/>
                <a:uLnTx/>
                <a:uFillTx/>
                <a:latin typeface="Calibri"/>
                <a:ea typeface="+mn-ea"/>
                <a:cs typeface="+mn-cs"/>
              </a:rPr>
              <a:t>26% high school (9-12)</a:t>
            </a:r>
            <a:endParaRPr kumimoji="0" lang="en-US" sz="2600" b="1" i="0" u="none" strike="noStrike" kern="1200" cap="none" spc="0" normalizeH="0" baseline="0" noProof="0" dirty="0">
              <a:ln>
                <a:noFill/>
              </a:ln>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1200"/>
              </a:spcAft>
              <a:buClrTx/>
              <a:buSzTx/>
              <a:buFont typeface="Arial" panose="020B0604020202020204" pitchFamily="34" charset="0"/>
              <a:buChar char="•"/>
              <a:tabLst/>
              <a:defRPr/>
            </a:pPr>
            <a:r>
              <a:rPr kumimoji="0" lang="en-US" sz="2600" b="1" i="0" u="none" strike="noStrike" kern="1200" cap="none" spc="0" normalizeH="0" baseline="0" noProof="0" dirty="0">
                <a:ln>
                  <a:noFill/>
                </a:ln>
                <a:effectLst/>
                <a:uLnTx/>
                <a:uFillTx/>
                <a:latin typeface="Calibri"/>
                <a:ea typeface="+mn-ea"/>
                <a:cs typeface="+mn-cs"/>
              </a:rPr>
              <a:t>94% </a:t>
            </a:r>
            <a:r>
              <a:rPr kumimoji="0" lang="en-US" sz="2600" b="0" i="0" u="none" strike="noStrike" kern="1200" cap="none" spc="0" normalizeH="0" baseline="0" noProof="0" dirty="0">
                <a:ln>
                  <a:noFill/>
                </a:ln>
                <a:effectLst/>
                <a:uLnTx/>
                <a:uFillTx/>
                <a:latin typeface="Calibri"/>
                <a:ea typeface="+mn-ea"/>
                <a:cs typeface="+mn-cs"/>
              </a:rPr>
              <a:t>of athlete/parent responses represented IDD perspective</a:t>
            </a: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2600" b="1" i="0" u="none" strike="noStrike" kern="1200" cap="none" spc="0" normalizeH="0" baseline="0" noProof="0" dirty="0">
                <a:ln>
                  <a:noFill/>
                </a:ln>
                <a:effectLst/>
                <a:uLnTx/>
                <a:uFillTx/>
                <a:latin typeface="Calibri"/>
                <a:ea typeface="+mn-ea"/>
                <a:cs typeface="+mn-cs"/>
              </a:rPr>
              <a:t>19% </a:t>
            </a:r>
            <a:r>
              <a:rPr kumimoji="0" lang="en-US" sz="2600" b="0" i="0" u="none" strike="noStrike" kern="1200" cap="none" spc="0" normalizeH="0" baseline="0" noProof="0" dirty="0">
                <a:ln>
                  <a:noFill/>
                </a:ln>
                <a:effectLst/>
                <a:uLnTx/>
                <a:uFillTx/>
                <a:latin typeface="Calibri"/>
                <a:ea typeface="+mn-ea"/>
                <a:cs typeface="+mn-cs"/>
              </a:rPr>
              <a:t>represented BIPOC youth with disabilities</a:t>
            </a:r>
          </a:p>
        </p:txBody>
      </p:sp>
      <p:cxnSp>
        <p:nvCxnSpPr>
          <p:cNvPr id="5" name="Straight Connector 4">
            <a:extLst>
              <a:ext uri="{FF2B5EF4-FFF2-40B4-BE49-F238E27FC236}">
                <a16:creationId xmlns:a16="http://schemas.microsoft.com/office/drawing/2014/main" id="{7704F559-7296-FE0A-D9DF-F0D80C789388}"/>
              </a:ext>
              <a:ext uri="{C183D7F6-B498-43B3-948B-1728B52AA6E4}">
                <adec:decorative xmlns:adec="http://schemas.microsoft.com/office/drawing/2017/decorative" val="1"/>
              </a:ext>
            </a:extLst>
          </p:cNvPr>
          <p:cNvCxnSpPr/>
          <p:nvPr/>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5048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6C685-4899-351D-71AD-73476E18BE9E}"/>
              </a:ext>
            </a:extLst>
          </p:cNvPr>
          <p:cNvSpPr>
            <a:spLocks noGrp="1"/>
          </p:cNvSpPr>
          <p:nvPr>
            <p:ph type="title"/>
          </p:nvPr>
        </p:nvSpPr>
        <p:spPr>
          <a:xfrm>
            <a:off x="838199" y="365125"/>
            <a:ext cx="10643647" cy="1325563"/>
          </a:xfrm>
        </p:spPr>
        <p:txBody>
          <a:bodyPr>
            <a:normAutofit/>
          </a:bodyPr>
          <a:lstStyle/>
          <a:p>
            <a:r>
              <a:rPr lang="en-US" sz="4000" dirty="0"/>
              <a:t>School Professional Survey Participants</a:t>
            </a:r>
          </a:p>
        </p:txBody>
      </p:sp>
      <p:sp>
        <p:nvSpPr>
          <p:cNvPr id="3" name="Content Placeholder 2">
            <a:extLst>
              <a:ext uri="{FF2B5EF4-FFF2-40B4-BE49-F238E27FC236}">
                <a16:creationId xmlns:a16="http://schemas.microsoft.com/office/drawing/2014/main" id="{7039AEE9-2596-AA02-F865-0C8CF1F02094}"/>
              </a:ext>
            </a:extLst>
          </p:cNvPr>
          <p:cNvSpPr>
            <a:spLocks noGrp="1"/>
          </p:cNvSpPr>
          <p:nvPr>
            <p:ph idx="1"/>
          </p:nvPr>
        </p:nvSpPr>
        <p:spPr/>
        <p:txBody>
          <a:bodyPr>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Calibri"/>
                <a:ea typeface="+mn-ea"/>
                <a:cs typeface="+mn-cs"/>
              </a:rPr>
              <a:t>School professional type:</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effectLst/>
                <a:uLnTx/>
                <a:uFillTx/>
                <a:latin typeface="Calibri"/>
                <a:ea typeface="+mn-ea"/>
                <a:cs typeface="+mn-cs"/>
              </a:rPr>
              <a:t>45% special education teachers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Calibri"/>
                <a:ea typeface="+mn-ea"/>
                <a:cs typeface="+mn-cs"/>
              </a:rPr>
              <a:t>16% school nurses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Calibri"/>
                <a:ea typeface="+mn-ea"/>
                <a:cs typeface="+mn-cs"/>
              </a:rPr>
              <a:t>12% coaches for school sports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Calibri"/>
                <a:ea typeface="+mn-ea"/>
                <a:cs typeface="+mn-cs"/>
              </a:rPr>
              <a:t>11% school administrators</a:t>
            </a:r>
          </a:p>
          <a:p>
            <a:pPr marL="0" marR="0" lvl="0" indent="0" algn="l" defTabSz="914400" rtl="0" eaLnBrk="1" fontAlgn="auto" latinLnBrk="0" hangingPunct="1">
              <a:lnSpc>
                <a:spcPct val="100000"/>
              </a:lnSpc>
              <a:spcBef>
                <a:spcPct val="20000"/>
              </a:spcBef>
              <a:spcAft>
                <a:spcPts val="0"/>
              </a:spcAft>
              <a:buClrTx/>
              <a:buSzTx/>
              <a:buNone/>
              <a:tabLst/>
              <a:defRPr/>
            </a:pPr>
            <a:endParaRPr kumimoji="0" lang="en-US" sz="2800" b="0" i="0" u="none" strike="noStrike" kern="1200" cap="none" spc="0" normalizeH="0" baseline="0" noProof="0" dirty="0">
              <a:ln>
                <a:noFill/>
              </a:ln>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Calibri"/>
                <a:ea typeface="+mn-ea"/>
                <a:cs typeface="+mn-cs"/>
              </a:rPr>
              <a:t>Grade:</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effectLst/>
                <a:uLnTx/>
                <a:uFillTx/>
                <a:latin typeface="Calibri"/>
                <a:ea typeface="+mn-ea"/>
                <a:cs typeface="+mn-cs"/>
              </a:rPr>
              <a:t>27% elementary through high school (K-12)</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Calibri"/>
                <a:ea typeface="+mn-ea"/>
                <a:cs typeface="+mn-cs"/>
              </a:rPr>
              <a:t>24% elementary school (K-5)</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Calibri"/>
                <a:ea typeface="+mn-ea"/>
                <a:cs typeface="+mn-cs"/>
              </a:rPr>
              <a:t>14% middle school (6-8)</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Calibri"/>
                <a:ea typeface="+mn-ea"/>
                <a:cs typeface="+mn-cs"/>
              </a:rPr>
              <a:t>18% high school (9-12)</a:t>
            </a:r>
          </a:p>
        </p:txBody>
      </p:sp>
      <p:cxnSp>
        <p:nvCxnSpPr>
          <p:cNvPr id="5" name="Straight Connector 4">
            <a:extLst>
              <a:ext uri="{FF2B5EF4-FFF2-40B4-BE49-F238E27FC236}">
                <a16:creationId xmlns:a16="http://schemas.microsoft.com/office/drawing/2014/main" id="{7704F559-7296-FE0A-D9DF-F0D80C789388}"/>
              </a:ext>
              <a:ext uri="{C183D7F6-B498-43B3-948B-1728B52AA6E4}">
                <adec:decorative xmlns:adec="http://schemas.microsoft.com/office/drawing/2017/decorative" val="1"/>
              </a:ext>
            </a:extLst>
          </p:cNvPr>
          <p:cNvCxnSpPr/>
          <p:nvPr/>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5704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6C685-4899-351D-71AD-73476E18BE9E}"/>
              </a:ext>
            </a:extLst>
          </p:cNvPr>
          <p:cNvSpPr>
            <a:spLocks noGrp="1"/>
          </p:cNvSpPr>
          <p:nvPr>
            <p:ph type="title"/>
          </p:nvPr>
        </p:nvSpPr>
        <p:spPr/>
        <p:txBody>
          <a:bodyPr>
            <a:normAutofit/>
          </a:bodyPr>
          <a:lstStyle/>
          <a:p>
            <a:r>
              <a:rPr lang="en-US" sz="4000" dirty="0"/>
              <a:t>Key Informant Interview Participants</a:t>
            </a:r>
          </a:p>
        </p:txBody>
      </p:sp>
      <p:sp>
        <p:nvSpPr>
          <p:cNvPr id="3" name="Content Placeholder 2">
            <a:extLst>
              <a:ext uri="{FF2B5EF4-FFF2-40B4-BE49-F238E27FC236}">
                <a16:creationId xmlns:a16="http://schemas.microsoft.com/office/drawing/2014/main" id="{7039AEE9-2596-AA02-F865-0C8CF1F02094}"/>
              </a:ext>
            </a:extLst>
          </p:cNvPr>
          <p:cNvSpPr>
            <a:spLocks noGrp="1"/>
          </p:cNvSpPr>
          <p:nvPr>
            <p:ph idx="1"/>
          </p:nvPr>
        </p:nvSpPr>
        <p:spPr/>
        <p:txBody>
          <a:bodyPr>
            <a:normAutofit/>
          </a:bodyPr>
          <a:lstStyle/>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2800" b="1" i="0" u="none" strike="noStrike" kern="1200" cap="none" spc="0" normalizeH="0" baseline="0" noProof="0" dirty="0">
                <a:ln>
                  <a:noFill/>
                </a:ln>
                <a:effectLst/>
                <a:uLnTx/>
                <a:uFillTx/>
                <a:latin typeface="Calibri"/>
                <a:ea typeface="+mn-ea"/>
                <a:cs typeface="Calibri"/>
              </a:rPr>
              <a:t>12</a:t>
            </a:r>
            <a:r>
              <a:rPr kumimoji="0" lang="en-US" sz="2800" b="0" i="0" u="none" strike="noStrike" kern="1200" cap="none" spc="0" normalizeH="0" baseline="0" noProof="0" dirty="0">
                <a:ln>
                  <a:noFill/>
                </a:ln>
                <a:effectLst/>
                <a:uLnTx/>
                <a:uFillTx/>
                <a:latin typeface="Calibri"/>
                <a:ea typeface="+mn-ea"/>
                <a:cs typeface="Calibri"/>
              </a:rPr>
              <a:t> interviews held</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effectLst/>
                <a:uLnTx/>
                <a:uFillTx/>
                <a:latin typeface="Calibri"/>
                <a:ea typeface="+mn-ea"/>
                <a:cs typeface="Calibri"/>
              </a:rPr>
              <a:t>17</a:t>
            </a:r>
            <a:r>
              <a:rPr kumimoji="0" lang="en-US" sz="2800" b="0" i="0" u="none" strike="noStrike" kern="1200" cap="none" spc="0" normalizeH="0" baseline="0" noProof="0" dirty="0">
                <a:ln>
                  <a:noFill/>
                </a:ln>
                <a:effectLst/>
                <a:uLnTx/>
                <a:uFillTx/>
                <a:latin typeface="Calibri"/>
                <a:ea typeface="+mn-ea"/>
                <a:cs typeface="Calibri"/>
              </a:rPr>
              <a:t> participants representing:</a:t>
            </a:r>
            <a:endParaRPr kumimoji="0" lang="en-US" sz="2800" b="0" i="0" u="none" strike="noStrike" kern="1200" cap="none" spc="0" normalizeH="0" baseline="0" noProof="0" dirty="0">
              <a:ln>
                <a:noFill/>
              </a:ln>
              <a:effectLst/>
              <a:uLnTx/>
              <a:uFillTx/>
              <a:latin typeface="Calibri"/>
              <a:ea typeface="Calibri"/>
              <a:cs typeface="Calibri"/>
            </a:endParaRP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Calibri"/>
                <a:ea typeface="+mn-ea"/>
                <a:cs typeface="Calibri"/>
              </a:rPr>
              <a:t>Adaptive sport programs/organizations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dirty="0">
                <a:latin typeface="Calibri"/>
                <a:ea typeface="+mn-ea"/>
                <a:cs typeface="Calibri"/>
              </a:rPr>
              <a:t>Inclusive sport programs/organizations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dirty="0">
                <a:latin typeface="Calibri"/>
                <a:ea typeface="+mn-ea"/>
                <a:cs typeface="Calibri"/>
              </a:rPr>
              <a:t>Inclusive and adaptive dance programs/companies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dirty="0">
                <a:latin typeface="Calibri"/>
                <a:ea typeface="+mn-ea"/>
                <a:cs typeface="Calibri"/>
              </a:rPr>
              <a:t>School-based physical and occupational therapists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dirty="0">
                <a:latin typeface="Calibri"/>
                <a:ea typeface="+mn-ea"/>
                <a:cs typeface="Calibri"/>
              </a:rPr>
              <a:t>Adaptive physical education teachers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2800" dirty="0">
                <a:latin typeface="Calibri"/>
                <a:ea typeface="+mn-ea"/>
                <a:cs typeface="Calibri"/>
              </a:rPr>
              <a:t>Public health professionals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effectLst/>
              <a:uLnTx/>
              <a:uFillTx/>
              <a:latin typeface="Calibri"/>
              <a:ea typeface="+mn-ea"/>
              <a:cs typeface="Calibri"/>
            </a:endParaRPr>
          </a:p>
        </p:txBody>
      </p:sp>
      <p:cxnSp>
        <p:nvCxnSpPr>
          <p:cNvPr id="5" name="Straight Connector 4">
            <a:extLst>
              <a:ext uri="{FF2B5EF4-FFF2-40B4-BE49-F238E27FC236}">
                <a16:creationId xmlns:a16="http://schemas.microsoft.com/office/drawing/2014/main" id="{7704F559-7296-FE0A-D9DF-F0D80C789388}"/>
              </a:ext>
              <a:ext uri="{C183D7F6-B498-43B3-948B-1728B52AA6E4}">
                <adec:decorative xmlns:adec="http://schemas.microsoft.com/office/drawing/2017/decorative" val="1"/>
              </a:ext>
            </a:extLst>
          </p:cNvPr>
          <p:cNvCxnSpPr/>
          <p:nvPr/>
        </p:nvCxnSpPr>
        <p:spPr>
          <a:xfrm>
            <a:off x="419878" y="1502229"/>
            <a:ext cx="11392677" cy="0"/>
          </a:xfrm>
          <a:prstGeom prst="line">
            <a:avLst/>
          </a:prstGeom>
          <a:ln>
            <a:solidFill>
              <a:srgbClr val="939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5461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6E4D7-AD55-5CC1-67CD-423A6016E905}"/>
              </a:ext>
            </a:extLst>
          </p:cNvPr>
          <p:cNvSpPr>
            <a:spLocks noGrp="1"/>
          </p:cNvSpPr>
          <p:nvPr>
            <p:ph type="title"/>
          </p:nvPr>
        </p:nvSpPr>
        <p:spPr/>
        <p:txBody>
          <a:bodyPr/>
          <a:lstStyle/>
          <a:p>
            <a:r>
              <a:rPr lang="en-US"/>
              <a:t>Listening Session Participants</a:t>
            </a:r>
          </a:p>
        </p:txBody>
      </p:sp>
      <p:sp>
        <p:nvSpPr>
          <p:cNvPr id="3" name="Content Placeholder 2">
            <a:extLst>
              <a:ext uri="{FF2B5EF4-FFF2-40B4-BE49-F238E27FC236}">
                <a16:creationId xmlns:a16="http://schemas.microsoft.com/office/drawing/2014/main" id="{5B2510BB-1F13-8C8E-46E4-F6B33C91D401}"/>
              </a:ext>
            </a:extLst>
          </p:cNvPr>
          <p:cNvSpPr>
            <a:spLocks noGrp="1"/>
          </p:cNvSpPr>
          <p:nvPr>
            <p:ph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effectLst/>
                <a:uLnTx/>
                <a:uFillTx/>
                <a:latin typeface="Calibri"/>
                <a:ea typeface="+mn-ea"/>
                <a:cs typeface="Calibri"/>
              </a:rPr>
              <a:t>6 </a:t>
            </a:r>
            <a:r>
              <a:rPr kumimoji="0" lang="en-US" sz="2800" b="0" i="0" u="none" strike="noStrike" kern="1200" cap="none" spc="0" normalizeH="0" baseline="0" noProof="0" dirty="0">
                <a:ln>
                  <a:noFill/>
                </a:ln>
                <a:effectLst/>
                <a:uLnTx/>
                <a:uFillTx/>
                <a:latin typeface="Calibri"/>
                <a:ea typeface="+mn-ea"/>
                <a:cs typeface="Calibri"/>
              </a:rPr>
              <a:t>listening sessions held</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Calibri"/>
                <a:ea typeface="+mn-ea"/>
                <a:cs typeface="Calibri"/>
              </a:rPr>
              <a:t>4 sessions with parents of athletes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Calibri"/>
                <a:ea typeface="+mn-ea"/>
                <a:cs typeface="Calibri"/>
              </a:rPr>
              <a:t>2 sessions with athletes</a:t>
            </a:r>
          </a:p>
          <a:p>
            <a:pPr marL="457200" marR="0" lvl="1" indent="0" algn="l" defTabSz="914400" rtl="0" eaLnBrk="1" fontAlgn="auto" latinLnBrk="0" hangingPunct="1">
              <a:lnSpc>
                <a:spcPct val="100000"/>
              </a:lnSpc>
              <a:spcBef>
                <a:spcPct val="20000"/>
              </a:spcBef>
              <a:spcAft>
                <a:spcPts val="0"/>
              </a:spcAft>
              <a:buClrTx/>
              <a:buSzTx/>
              <a:buNone/>
              <a:tabLst/>
              <a:defRPr/>
            </a:pPr>
            <a:endParaRPr kumimoji="0" lang="en-US" sz="2800" b="0" i="0" u="none" strike="noStrike" kern="1200" cap="none" spc="0" normalizeH="0" baseline="0" noProof="0" dirty="0">
              <a:ln>
                <a:noFill/>
              </a:ln>
              <a:effectLst/>
              <a:uLnTx/>
              <a:uFillTx/>
              <a:latin typeface="Calibri"/>
              <a:ea typeface="+mn-ea"/>
              <a:cs typeface="Calibri"/>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effectLst/>
                <a:uLnTx/>
                <a:uFillTx/>
                <a:latin typeface="Calibri"/>
                <a:ea typeface="+mn-ea"/>
                <a:cs typeface="Calibri"/>
              </a:rPr>
              <a:t>17</a:t>
            </a:r>
            <a:r>
              <a:rPr kumimoji="0" lang="en-US" sz="2800" b="0" i="0" u="none" strike="noStrike" kern="1200" cap="none" spc="0" normalizeH="0" baseline="0" noProof="0" dirty="0">
                <a:ln>
                  <a:noFill/>
                </a:ln>
                <a:effectLst/>
                <a:uLnTx/>
                <a:uFillTx/>
                <a:latin typeface="Calibri"/>
                <a:ea typeface="+mn-ea"/>
                <a:cs typeface="Calibri"/>
              </a:rPr>
              <a:t> participants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Calibri"/>
                <a:ea typeface="+mn-ea"/>
                <a:cs typeface="Calibri"/>
              </a:rPr>
              <a:t>12 parents</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Calibri"/>
                <a:ea typeface="+mn-ea"/>
                <a:cs typeface="Calibri"/>
              </a:rPr>
              <a:t>5 athletes</a:t>
            </a:r>
          </a:p>
          <a:p>
            <a:endParaRPr lang="en-US" dirty="0"/>
          </a:p>
        </p:txBody>
      </p:sp>
    </p:spTree>
    <p:extLst>
      <p:ext uri="{BB962C8B-B14F-4D97-AF65-F5344CB8AC3E}">
        <p14:creationId xmlns:p14="http://schemas.microsoft.com/office/powerpoint/2010/main" val="1787646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CE21D-EC1E-423C-9BD0-019C5D2C5CDD}"/>
              </a:ext>
            </a:extLst>
          </p:cNvPr>
          <p:cNvSpPr>
            <a:spLocks noGrp="1"/>
          </p:cNvSpPr>
          <p:nvPr>
            <p:ph type="title"/>
          </p:nvPr>
        </p:nvSpPr>
        <p:spPr/>
        <p:txBody>
          <a:bodyPr/>
          <a:lstStyle/>
          <a:p>
            <a:r>
              <a:rPr lang="en-US"/>
              <a:t>Main Questions</a:t>
            </a:r>
          </a:p>
        </p:txBody>
      </p:sp>
      <p:sp>
        <p:nvSpPr>
          <p:cNvPr id="3" name="Content Placeholder 2">
            <a:extLst>
              <a:ext uri="{FF2B5EF4-FFF2-40B4-BE49-F238E27FC236}">
                <a16:creationId xmlns:a16="http://schemas.microsoft.com/office/drawing/2014/main" id="{1D7FFFD3-80BC-9B22-417B-0B878F5BCB42}"/>
              </a:ext>
            </a:extLst>
          </p:cNvPr>
          <p:cNvSpPr>
            <a:spLocks noGrp="1"/>
          </p:cNvSpPr>
          <p:nvPr>
            <p:ph idx="1"/>
          </p:nvPr>
        </p:nvSpPr>
        <p:spPr/>
        <p:txBody>
          <a:bodyPr/>
          <a:lstStyle/>
          <a:p>
            <a:pPr marL="457200" marR="0" lvl="0" indent="-457200" algn="l" defTabSz="914400" rtl="0" eaLnBrk="1" fontAlgn="auto" latinLnBrk="0" hangingPunct="1">
              <a:lnSpc>
                <a:spcPct val="100000"/>
              </a:lnSpc>
              <a:spcBef>
                <a:spcPct val="20000"/>
              </a:spcBef>
              <a:spcAft>
                <a:spcPts val="600"/>
              </a:spcAft>
              <a:buClrTx/>
              <a:buSzTx/>
              <a:buFont typeface="+mj-lt"/>
              <a:buAutoNum type="arabicPeriod"/>
              <a:tabLst/>
              <a:defRPr/>
            </a:pPr>
            <a:r>
              <a:rPr kumimoji="0" lang="en-US" sz="2000" b="1" i="0" u="none" strike="noStrike" kern="1200" cap="none" spc="0" normalizeH="0" baseline="0" noProof="0" dirty="0">
                <a:ln>
                  <a:noFill/>
                </a:ln>
                <a:effectLst/>
                <a:uLnTx/>
                <a:uFillTx/>
                <a:latin typeface="Calibri"/>
                <a:ea typeface="+mn-ea"/>
                <a:cs typeface="+mn-cs"/>
              </a:rPr>
              <a:t>What makes it hard </a:t>
            </a:r>
            <a:r>
              <a:rPr kumimoji="0" lang="en-US" sz="2000" b="0" i="0" u="none" strike="noStrike" kern="1200" cap="none" spc="0" normalizeH="0" baseline="0" noProof="0" dirty="0">
                <a:ln>
                  <a:noFill/>
                </a:ln>
                <a:effectLst/>
                <a:uLnTx/>
                <a:uFillTx/>
                <a:latin typeface="Calibri"/>
                <a:ea typeface="+mn-ea"/>
                <a:cs typeface="+mn-cs"/>
              </a:rPr>
              <a:t>to play sports in Ohio schools and what are the top strengths around inclusive sports in Ohio schools?</a:t>
            </a:r>
          </a:p>
          <a:p>
            <a:pPr marL="457200" marR="0" lvl="0" indent="-457200" algn="l" defTabSz="914400" rtl="0" eaLnBrk="1" fontAlgn="auto" latinLnBrk="0" hangingPunct="1">
              <a:lnSpc>
                <a:spcPct val="100000"/>
              </a:lnSpc>
              <a:spcBef>
                <a:spcPct val="20000"/>
              </a:spcBef>
              <a:spcAft>
                <a:spcPts val="600"/>
              </a:spcAft>
              <a:buClrTx/>
              <a:buSzTx/>
              <a:buFont typeface="+mj-lt"/>
              <a:buAutoNum type="arabicPeriod"/>
              <a:tabLst/>
              <a:defRPr/>
            </a:pPr>
            <a:r>
              <a:rPr kumimoji="0" lang="en-US" sz="2000" b="0" i="0" u="none" strike="noStrike" kern="1200" cap="none" spc="0" normalizeH="0" baseline="0" noProof="0" dirty="0">
                <a:ln>
                  <a:noFill/>
                </a:ln>
                <a:effectLst/>
                <a:uLnTx/>
                <a:uFillTx/>
                <a:latin typeface="Calibri"/>
                <a:ea typeface="+mn-ea"/>
                <a:cs typeface="+mn-cs"/>
              </a:rPr>
              <a:t>What do youth with disabilities, their families, school staff, and other stakeholders have to say about </a:t>
            </a:r>
            <a:r>
              <a:rPr kumimoji="0" lang="en-US" sz="2000" b="1" i="0" u="none" strike="noStrike" kern="1200" cap="none" spc="0" normalizeH="0" baseline="0" noProof="0" dirty="0">
                <a:ln>
                  <a:noFill/>
                </a:ln>
                <a:effectLst/>
                <a:uLnTx/>
                <a:uFillTx/>
                <a:latin typeface="Calibri"/>
                <a:ea typeface="+mn-ea"/>
                <a:cs typeface="+mn-cs"/>
              </a:rPr>
              <a:t>access to inclusive sports </a:t>
            </a:r>
            <a:r>
              <a:rPr kumimoji="0" lang="en-US" sz="2000" b="0" i="0" u="none" strike="noStrike" kern="1200" cap="none" spc="0" normalizeH="0" baseline="0" noProof="0" dirty="0">
                <a:ln>
                  <a:noFill/>
                </a:ln>
                <a:effectLst/>
                <a:uLnTx/>
                <a:uFillTx/>
                <a:latin typeface="Calibri"/>
                <a:ea typeface="+mn-ea"/>
                <a:cs typeface="+mn-cs"/>
              </a:rPr>
              <a:t>and opportunities in Ohio schools?</a:t>
            </a:r>
          </a:p>
          <a:p>
            <a:pPr marL="457200" marR="0" lvl="0" indent="-457200" algn="l" defTabSz="914400" rtl="0" eaLnBrk="1" fontAlgn="auto" latinLnBrk="0" hangingPunct="1">
              <a:lnSpc>
                <a:spcPct val="100000"/>
              </a:lnSpc>
              <a:spcBef>
                <a:spcPct val="20000"/>
              </a:spcBef>
              <a:spcAft>
                <a:spcPts val="600"/>
              </a:spcAft>
              <a:buClrTx/>
              <a:buSzTx/>
              <a:buFont typeface="+mj-lt"/>
              <a:buAutoNum type="arabicPeriod"/>
              <a:tabLst/>
              <a:defRPr/>
            </a:pPr>
            <a:r>
              <a:rPr kumimoji="0" lang="en-US" sz="2000" b="0" i="0" u="none" strike="noStrike" kern="1200" cap="none" spc="0" normalizeH="0" baseline="0" noProof="0" dirty="0">
                <a:ln>
                  <a:noFill/>
                </a:ln>
                <a:effectLst/>
                <a:uLnTx/>
                <a:uFillTx/>
                <a:latin typeface="Calibri"/>
                <a:ea typeface="+mn-ea"/>
                <a:cs typeface="+mn-cs"/>
              </a:rPr>
              <a:t>What is the status of the seven pillars of inclusion in school sports: </a:t>
            </a:r>
            <a:r>
              <a:rPr kumimoji="0" lang="en-US" sz="2000" b="1" i="0" u="none" strike="noStrike" kern="1200" cap="none" spc="0" normalizeH="0" baseline="0" noProof="0" dirty="0">
                <a:ln>
                  <a:noFill/>
                </a:ln>
                <a:effectLst/>
                <a:uLnTx/>
                <a:uFillTx/>
                <a:latin typeface="Calibri"/>
                <a:ea typeface="+mn-ea"/>
                <a:cs typeface="+mn-cs"/>
              </a:rPr>
              <a:t>access</a:t>
            </a:r>
            <a:r>
              <a:rPr kumimoji="0" lang="en-US" sz="2000" b="0" i="0" u="none" strike="noStrike" kern="1200" cap="none" spc="0" normalizeH="0" baseline="0" noProof="0" dirty="0">
                <a:ln>
                  <a:noFill/>
                </a:ln>
                <a:effectLst/>
                <a:uLnTx/>
                <a:uFillTx/>
                <a:latin typeface="Calibri"/>
                <a:ea typeface="+mn-ea"/>
                <a:cs typeface="+mn-cs"/>
              </a:rPr>
              <a:t>, </a:t>
            </a:r>
            <a:r>
              <a:rPr kumimoji="0" lang="en-US" sz="2000" b="1" i="0" u="none" strike="noStrike" kern="1200" cap="none" spc="0" normalizeH="0" baseline="0" noProof="0" dirty="0">
                <a:ln>
                  <a:noFill/>
                </a:ln>
                <a:effectLst/>
                <a:uLnTx/>
                <a:uFillTx/>
                <a:latin typeface="Calibri"/>
                <a:ea typeface="+mn-ea"/>
                <a:cs typeface="+mn-cs"/>
              </a:rPr>
              <a:t>attitude</a:t>
            </a:r>
            <a:r>
              <a:rPr kumimoji="0" lang="en-US" sz="2000" b="0" i="0" u="none" strike="noStrike" kern="1200" cap="none" spc="0" normalizeH="0" baseline="0" noProof="0" dirty="0">
                <a:ln>
                  <a:noFill/>
                </a:ln>
                <a:effectLst/>
                <a:uLnTx/>
                <a:uFillTx/>
                <a:latin typeface="Calibri"/>
                <a:ea typeface="+mn-ea"/>
                <a:cs typeface="+mn-cs"/>
              </a:rPr>
              <a:t>, </a:t>
            </a:r>
            <a:r>
              <a:rPr kumimoji="0" lang="en-US" sz="2000" b="1" i="0" u="none" strike="noStrike" kern="1200" cap="none" spc="0" normalizeH="0" baseline="0" noProof="0" dirty="0">
                <a:ln>
                  <a:noFill/>
                </a:ln>
                <a:effectLst/>
                <a:uLnTx/>
                <a:uFillTx/>
                <a:latin typeface="Calibri"/>
                <a:ea typeface="+mn-ea"/>
                <a:cs typeface="+mn-cs"/>
              </a:rPr>
              <a:t>choice</a:t>
            </a:r>
            <a:r>
              <a:rPr kumimoji="0" lang="en-US" sz="2000" b="0" i="0" u="none" strike="noStrike" kern="1200" cap="none" spc="0" normalizeH="0" baseline="0" noProof="0" dirty="0">
                <a:ln>
                  <a:noFill/>
                </a:ln>
                <a:effectLst/>
                <a:uLnTx/>
                <a:uFillTx/>
                <a:latin typeface="Calibri"/>
                <a:ea typeface="+mn-ea"/>
                <a:cs typeface="+mn-cs"/>
              </a:rPr>
              <a:t>, </a:t>
            </a:r>
            <a:r>
              <a:rPr kumimoji="0" lang="en-US" sz="2000" b="1" i="0" u="none" strike="noStrike" kern="1200" cap="none" spc="0" normalizeH="0" baseline="0" noProof="0" dirty="0">
                <a:ln>
                  <a:noFill/>
                </a:ln>
                <a:effectLst/>
                <a:uLnTx/>
                <a:uFillTx/>
                <a:latin typeface="Calibri"/>
                <a:ea typeface="+mn-ea"/>
                <a:cs typeface="+mn-cs"/>
              </a:rPr>
              <a:t>partnerships</a:t>
            </a:r>
            <a:r>
              <a:rPr kumimoji="0" lang="en-US" sz="2000" b="0" i="0" u="none" strike="noStrike" kern="1200" cap="none" spc="0" normalizeH="0" baseline="0" noProof="0" dirty="0">
                <a:ln>
                  <a:noFill/>
                </a:ln>
                <a:effectLst/>
                <a:uLnTx/>
                <a:uFillTx/>
                <a:latin typeface="Calibri"/>
                <a:ea typeface="+mn-ea"/>
                <a:cs typeface="+mn-cs"/>
              </a:rPr>
              <a:t>, </a:t>
            </a:r>
            <a:r>
              <a:rPr kumimoji="0" lang="en-US" sz="2000" b="1" i="0" u="none" strike="noStrike" kern="1200" cap="none" spc="0" normalizeH="0" baseline="0" noProof="0" dirty="0">
                <a:ln>
                  <a:noFill/>
                </a:ln>
                <a:effectLst/>
                <a:uLnTx/>
                <a:uFillTx/>
                <a:latin typeface="Calibri"/>
                <a:ea typeface="+mn-ea"/>
                <a:cs typeface="+mn-cs"/>
              </a:rPr>
              <a:t>communication</a:t>
            </a:r>
            <a:r>
              <a:rPr kumimoji="0" lang="en-US" sz="2000" b="0" i="0" u="none" strike="noStrike" kern="1200" cap="none" spc="0" normalizeH="0" baseline="0" noProof="0" dirty="0">
                <a:ln>
                  <a:noFill/>
                </a:ln>
                <a:effectLst/>
                <a:uLnTx/>
                <a:uFillTx/>
                <a:latin typeface="Calibri"/>
                <a:ea typeface="+mn-ea"/>
                <a:cs typeface="+mn-cs"/>
              </a:rPr>
              <a:t>, </a:t>
            </a:r>
            <a:r>
              <a:rPr kumimoji="0" lang="en-US" sz="2000" b="1" i="0" u="none" strike="noStrike" kern="1200" cap="none" spc="0" normalizeH="0" baseline="0" noProof="0" dirty="0">
                <a:ln>
                  <a:noFill/>
                </a:ln>
                <a:effectLst/>
                <a:uLnTx/>
                <a:uFillTx/>
                <a:latin typeface="Calibri"/>
                <a:ea typeface="+mn-ea"/>
                <a:cs typeface="+mn-cs"/>
              </a:rPr>
              <a:t>policy</a:t>
            </a:r>
            <a:r>
              <a:rPr kumimoji="0" lang="en-US" sz="2000" b="0" i="0" u="none" strike="noStrike" kern="1200" cap="none" spc="0" normalizeH="0" baseline="0" noProof="0" dirty="0">
                <a:ln>
                  <a:noFill/>
                </a:ln>
                <a:effectLst/>
                <a:uLnTx/>
                <a:uFillTx/>
                <a:latin typeface="Calibri"/>
                <a:ea typeface="+mn-ea"/>
                <a:cs typeface="+mn-cs"/>
              </a:rPr>
              <a:t>, and </a:t>
            </a:r>
            <a:r>
              <a:rPr kumimoji="0" lang="en-US" sz="2000" b="1" i="0" u="none" strike="noStrike" kern="1200" cap="none" spc="0" normalizeH="0" baseline="0" noProof="0" dirty="0">
                <a:ln>
                  <a:noFill/>
                </a:ln>
                <a:effectLst/>
                <a:uLnTx/>
                <a:uFillTx/>
                <a:latin typeface="Calibri"/>
                <a:ea typeface="+mn-ea"/>
                <a:cs typeface="+mn-cs"/>
              </a:rPr>
              <a:t>opportunities</a:t>
            </a:r>
            <a:r>
              <a:rPr kumimoji="0" lang="en-US" sz="2000" b="0" i="0" u="none" strike="noStrike" kern="1200" cap="none" spc="0" normalizeH="0" baseline="0" noProof="0" dirty="0">
                <a:ln>
                  <a:noFill/>
                </a:ln>
                <a:effectLst/>
                <a:uLnTx/>
                <a:uFillTx/>
                <a:latin typeface="Calibri"/>
                <a:ea typeface="+mn-ea"/>
                <a:cs typeface="+mn-cs"/>
              </a:rPr>
              <a:t>?</a:t>
            </a:r>
          </a:p>
          <a:p>
            <a:pPr marL="457200" marR="0" lvl="0" indent="-457200" algn="l" defTabSz="914400" rtl="0" eaLnBrk="1" fontAlgn="auto" latinLnBrk="0" hangingPunct="1">
              <a:lnSpc>
                <a:spcPct val="100000"/>
              </a:lnSpc>
              <a:spcBef>
                <a:spcPct val="20000"/>
              </a:spcBef>
              <a:spcAft>
                <a:spcPts val="600"/>
              </a:spcAft>
              <a:buClrTx/>
              <a:buSzTx/>
              <a:buFont typeface="+mj-lt"/>
              <a:buAutoNum type="arabicPeriod"/>
              <a:tabLst/>
              <a:defRPr/>
            </a:pPr>
            <a:r>
              <a:rPr kumimoji="0" lang="en-US" sz="2000" b="0" i="0" u="none" strike="noStrike" kern="1200" cap="none" spc="0" normalizeH="0" baseline="0" noProof="0" dirty="0">
                <a:ln>
                  <a:noFill/>
                </a:ln>
                <a:effectLst/>
                <a:uLnTx/>
                <a:uFillTx/>
                <a:latin typeface="Calibri"/>
                <a:ea typeface="+mn-ea"/>
                <a:cs typeface="+mn-cs"/>
              </a:rPr>
              <a:t>What are the </a:t>
            </a:r>
            <a:r>
              <a:rPr kumimoji="0" lang="en-US" sz="2000" b="1" i="0" u="none" strike="noStrike" kern="1200" cap="none" spc="0" normalizeH="0" baseline="0" noProof="0" dirty="0">
                <a:ln>
                  <a:noFill/>
                </a:ln>
                <a:effectLst/>
                <a:uLnTx/>
                <a:uFillTx/>
                <a:latin typeface="Calibri"/>
                <a:ea typeface="+mn-ea"/>
                <a:cs typeface="+mn-cs"/>
              </a:rPr>
              <a:t>current training needs and knowledge gaps </a:t>
            </a:r>
            <a:r>
              <a:rPr kumimoji="0" lang="en-US" sz="2000" b="0" i="0" u="none" strike="noStrike" kern="1200" cap="none" spc="0" normalizeH="0" baseline="0" noProof="0" dirty="0">
                <a:ln>
                  <a:noFill/>
                </a:ln>
                <a:effectLst/>
                <a:uLnTx/>
                <a:uFillTx/>
                <a:latin typeface="Calibri"/>
                <a:ea typeface="+mn-ea"/>
                <a:cs typeface="+mn-cs"/>
              </a:rPr>
              <a:t>for school staff/coaches around inclusive sports?</a:t>
            </a:r>
          </a:p>
          <a:p>
            <a:pPr marL="457200" marR="0" lvl="0" indent="-457200" algn="l" defTabSz="914400" rtl="0" eaLnBrk="1" fontAlgn="auto" latinLnBrk="0" hangingPunct="1">
              <a:lnSpc>
                <a:spcPct val="100000"/>
              </a:lnSpc>
              <a:spcBef>
                <a:spcPct val="20000"/>
              </a:spcBef>
              <a:spcAft>
                <a:spcPts val="600"/>
              </a:spcAft>
              <a:buClrTx/>
              <a:buSzTx/>
              <a:buFont typeface="+mj-lt"/>
              <a:buAutoNum type="arabicPeriod"/>
              <a:tabLst/>
              <a:defRPr/>
            </a:pPr>
            <a:r>
              <a:rPr kumimoji="0" lang="en-US" sz="2000" b="0" i="0" u="none" strike="noStrike" kern="1200" cap="none" spc="0" normalizeH="0" baseline="0" noProof="0" dirty="0">
                <a:ln>
                  <a:noFill/>
                </a:ln>
                <a:effectLst/>
                <a:uLnTx/>
                <a:uFillTx/>
                <a:latin typeface="Calibri"/>
                <a:ea typeface="+mn-ea"/>
                <a:cs typeface="+mn-cs"/>
              </a:rPr>
              <a:t>What are the current </a:t>
            </a:r>
            <a:r>
              <a:rPr kumimoji="0" lang="en-US" sz="2000" b="1" i="0" u="none" strike="noStrike" kern="1200" cap="none" spc="0" normalizeH="0" baseline="0" noProof="0" dirty="0">
                <a:ln>
                  <a:noFill/>
                </a:ln>
                <a:effectLst/>
                <a:uLnTx/>
                <a:uFillTx/>
                <a:latin typeface="Calibri"/>
                <a:ea typeface="+mn-ea"/>
                <a:cs typeface="+mn-cs"/>
              </a:rPr>
              <a:t>opportunities and resources </a:t>
            </a:r>
            <a:r>
              <a:rPr kumimoji="0" lang="en-US" sz="2000" b="0" i="0" u="none" strike="noStrike" kern="1200" cap="none" spc="0" normalizeH="0" baseline="0" noProof="0" dirty="0">
                <a:ln>
                  <a:noFill/>
                </a:ln>
                <a:effectLst/>
                <a:uLnTx/>
                <a:uFillTx/>
                <a:latin typeface="Calibri"/>
                <a:ea typeface="+mn-ea"/>
                <a:cs typeface="+mn-cs"/>
              </a:rPr>
              <a:t>in Ohio that can help us with this project?</a:t>
            </a:r>
          </a:p>
          <a:p>
            <a:endParaRPr lang="en-US" dirty="0"/>
          </a:p>
        </p:txBody>
      </p:sp>
    </p:spTree>
    <p:extLst>
      <p:ext uri="{BB962C8B-B14F-4D97-AF65-F5344CB8AC3E}">
        <p14:creationId xmlns:p14="http://schemas.microsoft.com/office/powerpoint/2010/main" val="1353901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23520-D1D5-A307-61AC-24F02BC0E5F9}"/>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Results</a:t>
            </a:r>
          </a:p>
        </p:txBody>
      </p:sp>
    </p:spTree>
    <p:extLst>
      <p:ext uri="{BB962C8B-B14F-4D97-AF65-F5344CB8AC3E}">
        <p14:creationId xmlns:p14="http://schemas.microsoft.com/office/powerpoint/2010/main" val="3864526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A1A37-C20A-2715-5CB4-21C44DB1BE48}"/>
              </a:ext>
            </a:extLst>
          </p:cNvPr>
          <p:cNvSpPr>
            <a:spLocks noGrp="1"/>
          </p:cNvSpPr>
          <p:nvPr>
            <p:ph type="title"/>
          </p:nvPr>
        </p:nvSpPr>
        <p:spPr/>
        <p:txBody>
          <a:bodyPr/>
          <a:lstStyle/>
          <a:p>
            <a:r>
              <a:rPr lang="en-US"/>
              <a:t>Question 1</a:t>
            </a:r>
          </a:p>
        </p:txBody>
      </p:sp>
      <p:sp>
        <p:nvSpPr>
          <p:cNvPr id="3" name="Content Placeholder 2">
            <a:extLst>
              <a:ext uri="{FF2B5EF4-FFF2-40B4-BE49-F238E27FC236}">
                <a16:creationId xmlns:a16="http://schemas.microsoft.com/office/drawing/2014/main" id="{BD20879D-82CE-2865-1521-BE8FE525202B}"/>
              </a:ext>
            </a:extLst>
          </p:cNvPr>
          <p:cNvSpPr>
            <a:spLocks noGrp="1"/>
          </p:cNvSpPr>
          <p:nvPr>
            <p:ph idx="1"/>
          </p:nvPr>
        </p:nvSpPr>
        <p:spPr/>
        <p:txBody>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effectLst/>
              <a:uLnTx/>
              <a:uFillTx/>
              <a:latin typeface="Calibri"/>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lang="en-US" sz="2800" b="1" dirty="0">
              <a:latin typeface="Calibri"/>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effectLst/>
                <a:uLnTx/>
                <a:uFillTx/>
                <a:latin typeface="Calibri"/>
                <a:ea typeface="+mn-ea"/>
                <a:cs typeface="+mn-cs"/>
              </a:rPr>
              <a:t>What makes it hard to play sports in Ohio schools and what are the top strengths around inclusive sports in Ohio schools? </a:t>
            </a:r>
          </a:p>
          <a:p>
            <a:pPr marL="0" indent="0">
              <a:buNone/>
            </a:pPr>
            <a:endParaRPr lang="en-US" dirty="0"/>
          </a:p>
        </p:txBody>
      </p:sp>
    </p:spTree>
    <p:extLst>
      <p:ext uri="{BB962C8B-B14F-4D97-AF65-F5344CB8AC3E}">
        <p14:creationId xmlns:p14="http://schemas.microsoft.com/office/powerpoint/2010/main" val="906698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10B1C-15CA-2D90-0AB6-9970AC7A5E44}"/>
              </a:ext>
            </a:extLst>
          </p:cNvPr>
          <p:cNvSpPr>
            <a:spLocks noGrp="1"/>
          </p:cNvSpPr>
          <p:nvPr>
            <p:ph type="title"/>
          </p:nvPr>
        </p:nvSpPr>
        <p:spPr/>
        <p:txBody>
          <a:bodyPr/>
          <a:lstStyle/>
          <a:p>
            <a:r>
              <a:rPr lang="en-US" dirty="0"/>
              <a:t>What makes it hard?</a:t>
            </a:r>
          </a:p>
        </p:txBody>
      </p:sp>
      <p:sp>
        <p:nvSpPr>
          <p:cNvPr id="3" name="Content Placeholder 2">
            <a:extLst>
              <a:ext uri="{FF2B5EF4-FFF2-40B4-BE49-F238E27FC236}">
                <a16:creationId xmlns:a16="http://schemas.microsoft.com/office/drawing/2014/main" id="{E290968E-D918-53C7-0595-0F51E53FBEC6}"/>
              </a:ext>
            </a:extLst>
          </p:cNvPr>
          <p:cNvSpPr>
            <a:spLocks noGrp="1"/>
          </p:cNvSpPr>
          <p:nvPr>
            <p:ph idx="1"/>
          </p:nvPr>
        </p:nvSpPr>
        <p:spPr/>
        <p:txBody>
          <a:bodyPr/>
          <a:lstStyle/>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800" b="0" i="0" u="none" strike="noStrike" kern="1200" cap="none" spc="0" normalizeH="0" baseline="0" noProof="0" dirty="0">
                <a:ln>
                  <a:noFill/>
                </a:ln>
                <a:effectLst/>
                <a:uLnTx/>
                <a:uFillTx/>
                <a:latin typeface="Calibri"/>
                <a:ea typeface="+mn-ea"/>
                <a:cs typeface="+mn-cs"/>
              </a:rPr>
              <a:t>Lack of accessibility</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800" b="0" i="0" u="none" strike="noStrike" kern="1200" cap="none" spc="0" normalizeH="0" baseline="0" noProof="0" dirty="0">
                <a:ln>
                  <a:noFill/>
                </a:ln>
                <a:effectLst/>
                <a:uLnTx/>
                <a:uFillTx/>
                <a:latin typeface="Calibri"/>
                <a:ea typeface="+mn-ea"/>
                <a:cs typeface="+mn-cs"/>
              </a:rPr>
              <a:t>Attitudes</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2800" b="0" i="0" u="none" strike="noStrike" kern="1200" cap="none" spc="0" normalizeH="0" baseline="0" noProof="0" dirty="0">
                <a:ln>
                  <a:noFill/>
                </a:ln>
                <a:effectLst/>
                <a:uLnTx/>
                <a:uFillTx/>
                <a:latin typeface="Calibri"/>
                <a:ea typeface="+mn-ea"/>
                <a:cs typeface="+mn-cs"/>
              </a:rPr>
              <a:t>Lack of knowledge and trained coaches/staff</a:t>
            </a:r>
          </a:p>
          <a:p>
            <a:endParaRPr lang="en-US" dirty="0"/>
          </a:p>
        </p:txBody>
      </p:sp>
    </p:spTree>
    <p:extLst>
      <p:ext uri="{BB962C8B-B14F-4D97-AF65-F5344CB8AC3E}">
        <p14:creationId xmlns:p14="http://schemas.microsoft.com/office/powerpoint/2010/main" val="3393478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10B1C-15CA-2D90-0AB6-9970AC7A5E44}"/>
              </a:ext>
            </a:extLst>
          </p:cNvPr>
          <p:cNvSpPr>
            <a:spLocks noGrp="1"/>
          </p:cNvSpPr>
          <p:nvPr>
            <p:ph type="title"/>
          </p:nvPr>
        </p:nvSpPr>
        <p:spPr/>
        <p:txBody>
          <a:bodyPr/>
          <a:lstStyle/>
          <a:p>
            <a:r>
              <a:rPr lang="en-US" dirty="0"/>
              <a:t>Hard: Lack of Accessibility</a:t>
            </a:r>
          </a:p>
        </p:txBody>
      </p:sp>
      <p:sp>
        <p:nvSpPr>
          <p:cNvPr id="3" name="Content Placeholder 2">
            <a:extLst>
              <a:ext uri="{FF2B5EF4-FFF2-40B4-BE49-F238E27FC236}">
                <a16:creationId xmlns:a16="http://schemas.microsoft.com/office/drawing/2014/main" id="{E290968E-D918-53C7-0595-0F51E53FBEC6}"/>
              </a:ext>
            </a:extLst>
          </p:cNvPr>
          <p:cNvSpPr>
            <a:spLocks noGrp="1"/>
          </p:cNvSpPr>
          <p:nvPr>
            <p:ph idx="1"/>
          </p:nvPr>
        </p:nvSpPr>
        <p:spPr/>
        <p:txBody>
          <a:bodyPr>
            <a:normAutofit/>
          </a:bodyPr>
          <a:lstStyle/>
          <a:p>
            <a:pPr marL="0" indent="0" algn="ctr">
              <a:buNone/>
            </a:pPr>
            <a:endParaRPr lang="en-US" sz="2800" i="1" dirty="0">
              <a:latin typeface="+mn-lt"/>
            </a:endParaRPr>
          </a:p>
          <a:p>
            <a:pPr marL="0" indent="0" algn="ctr">
              <a:buNone/>
            </a:pPr>
            <a:endParaRPr lang="en-US" sz="2800" i="1" dirty="0">
              <a:latin typeface="+mn-lt"/>
            </a:endParaRPr>
          </a:p>
          <a:p>
            <a:pPr marL="0" indent="0" algn="ctr">
              <a:buNone/>
            </a:pPr>
            <a:r>
              <a:rPr lang="en-US" sz="2800" i="1" dirty="0">
                <a:latin typeface="+mn-lt"/>
              </a:rPr>
              <a:t>“They don’t know what to do with him…and at this point it’s easier for him to just feel [like] he doesn’t care.” ​</a:t>
            </a:r>
          </a:p>
          <a:p>
            <a:pPr marL="0" indent="0" algn="ctr">
              <a:buNone/>
            </a:pPr>
            <a:r>
              <a:rPr lang="en-US" sz="2800" dirty="0">
                <a:latin typeface="+mn-lt"/>
              </a:rPr>
              <a:t>(Survey Participant)</a:t>
            </a:r>
          </a:p>
        </p:txBody>
      </p:sp>
    </p:spTree>
    <p:extLst>
      <p:ext uri="{BB962C8B-B14F-4D97-AF65-F5344CB8AC3E}">
        <p14:creationId xmlns:p14="http://schemas.microsoft.com/office/powerpoint/2010/main" val="843314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10B1C-15CA-2D90-0AB6-9970AC7A5E44}"/>
              </a:ext>
            </a:extLst>
          </p:cNvPr>
          <p:cNvSpPr>
            <a:spLocks noGrp="1"/>
          </p:cNvSpPr>
          <p:nvPr>
            <p:ph type="title"/>
          </p:nvPr>
        </p:nvSpPr>
        <p:spPr/>
        <p:txBody>
          <a:bodyPr/>
          <a:lstStyle/>
          <a:p>
            <a:r>
              <a:rPr lang="en-US" dirty="0"/>
              <a:t>Hard: Attitudes</a:t>
            </a:r>
          </a:p>
        </p:txBody>
      </p:sp>
      <p:sp>
        <p:nvSpPr>
          <p:cNvPr id="3" name="Content Placeholder 2">
            <a:extLst>
              <a:ext uri="{FF2B5EF4-FFF2-40B4-BE49-F238E27FC236}">
                <a16:creationId xmlns:a16="http://schemas.microsoft.com/office/drawing/2014/main" id="{E290968E-D918-53C7-0595-0F51E53FBEC6}"/>
              </a:ext>
            </a:extLst>
          </p:cNvPr>
          <p:cNvSpPr>
            <a:spLocks noGrp="1"/>
          </p:cNvSpPr>
          <p:nvPr>
            <p:ph idx="1"/>
          </p:nvPr>
        </p:nvSpPr>
        <p:spPr/>
        <p:txBody>
          <a:bodyPr>
            <a:normAutofit/>
          </a:bodyPr>
          <a:lstStyle/>
          <a:p>
            <a:pPr marL="0" indent="0" algn="ctr">
              <a:buNone/>
            </a:pPr>
            <a:endParaRPr lang="en-US" sz="2800" i="1" dirty="0">
              <a:latin typeface="+mn-lt"/>
            </a:endParaRPr>
          </a:p>
          <a:p>
            <a:pPr marL="0" indent="0" algn="ctr">
              <a:buNone/>
            </a:pPr>
            <a:endParaRPr lang="en-US" sz="2800" i="1" dirty="0">
              <a:latin typeface="+mn-lt"/>
            </a:endParaRPr>
          </a:p>
          <a:p>
            <a:pPr marL="0" indent="0" algn="ctr">
              <a:buNone/>
            </a:pPr>
            <a:r>
              <a:rPr lang="en-US" sz="2800" i="1" dirty="0">
                <a:latin typeface="+mn-lt"/>
              </a:rPr>
              <a:t>“My typical son gets all the emails and notices about sports and clubs. My son with autism gets no notices or emails or invites. So, I can tell right there that kids with special needs are not invited or included.” </a:t>
            </a:r>
            <a:r>
              <a:rPr lang="en-US" sz="2800" dirty="0">
                <a:latin typeface="+mn-lt"/>
              </a:rPr>
              <a:t>(Survey Participant)</a:t>
            </a:r>
          </a:p>
        </p:txBody>
      </p:sp>
    </p:spTree>
    <p:extLst>
      <p:ext uri="{BB962C8B-B14F-4D97-AF65-F5344CB8AC3E}">
        <p14:creationId xmlns:p14="http://schemas.microsoft.com/office/powerpoint/2010/main" val="331217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10B1C-15CA-2D90-0AB6-9970AC7A5E44}"/>
              </a:ext>
            </a:extLst>
          </p:cNvPr>
          <p:cNvSpPr>
            <a:spLocks noGrp="1"/>
          </p:cNvSpPr>
          <p:nvPr>
            <p:ph type="title"/>
          </p:nvPr>
        </p:nvSpPr>
        <p:spPr/>
        <p:txBody>
          <a:bodyPr/>
          <a:lstStyle/>
          <a:p>
            <a:r>
              <a:rPr lang="en-US" dirty="0"/>
              <a:t>Hard: Lack of Trained Coaches</a:t>
            </a:r>
          </a:p>
        </p:txBody>
      </p:sp>
      <p:sp>
        <p:nvSpPr>
          <p:cNvPr id="3" name="Content Placeholder 2">
            <a:extLst>
              <a:ext uri="{FF2B5EF4-FFF2-40B4-BE49-F238E27FC236}">
                <a16:creationId xmlns:a16="http://schemas.microsoft.com/office/drawing/2014/main" id="{E290968E-D918-53C7-0595-0F51E53FBEC6}"/>
              </a:ext>
            </a:extLst>
          </p:cNvPr>
          <p:cNvSpPr>
            <a:spLocks noGrp="1"/>
          </p:cNvSpPr>
          <p:nvPr>
            <p:ph idx="1"/>
          </p:nvPr>
        </p:nvSpPr>
        <p:spPr/>
        <p:txBody>
          <a:bodyPr>
            <a:normAutofit/>
          </a:bodyPr>
          <a:lstStyle/>
          <a:p>
            <a:pPr marL="0" indent="0" algn="ctr">
              <a:buNone/>
            </a:pPr>
            <a:endParaRPr lang="en-US" sz="2800" i="1" dirty="0">
              <a:latin typeface="+mn-lt"/>
            </a:endParaRPr>
          </a:p>
          <a:p>
            <a:pPr marL="0" indent="0" algn="ctr">
              <a:buNone/>
            </a:pPr>
            <a:r>
              <a:rPr lang="en-US" sz="2800" i="1" dirty="0">
                <a:latin typeface="+mn-lt"/>
              </a:rPr>
              <a:t>“…The coaching staff are already short staffed, and it's very difficult and stressful for them. You know. I think they have good intentions, and they really want to be, but then they also feel like, I don't have the training, I don't have the knowledge, I don't have the time, or, you know, to be able to really provide the resources that these students sometimes need.”  ​</a:t>
            </a:r>
          </a:p>
          <a:p>
            <a:pPr marL="0" indent="0" algn="ctr">
              <a:buNone/>
            </a:pPr>
            <a:r>
              <a:rPr lang="en-US" sz="2800" dirty="0">
                <a:latin typeface="+mn-lt"/>
              </a:rPr>
              <a:t>(Key Informant)</a:t>
            </a:r>
          </a:p>
        </p:txBody>
      </p:sp>
    </p:spTree>
    <p:extLst>
      <p:ext uri="{BB962C8B-B14F-4D97-AF65-F5344CB8AC3E}">
        <p14:creationId xmlns:p14="http://schemas.microsoft.com/office/powerpoint/2010/main" val="4226491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EA4B0-51B8-E688-381F-24AFA5C36813}"/>
              </a:ext>
            </a:extLst>
          </p:cNvPr>
          <p:cNvSpPr>
            <a:spLocks noGrp="1"/>
          </p:cNvSpPr>
          <p:nvPr>
            <p:ph type="title"/>
          </p:nvPr>
        </p:nvSpPr>
        <p:spPr/>
        <p:txBody>
          <a:bodyPr/>
          <a:lstStyle/>
          <a:p>
            <a:r>
              <a:rPr lang="en-US" dirty="0"/>
              <a:t>Top Strengths</a:t>
            </a:r>
          </a:p>
        </p:txBody>
      </p:sp>
      <p:sp>
        <p:nvSpPr>
          <p:cNvPr id="3" name="Content Placeholder 2">
            <a:extLst>
              <a:ext uri="{FF2B5EF4-FFF2-40B4-BE49-F238E27FC236}">
                <a16:creationId xmlns:a16="http://schemas.microsoft.com/office/drawing/2014/main" id="{709D5393-3C6F-65CC-4C9B-61DCCA06673D}"/>
              </a:ext>
            </a:extLst>
          </p:cNvPr>
          <p:cNvSpPr>
            <a:spLocks noGrp="1"/>
          </p:cNvSpPr>
          <p:nvPr>
            <p:ph idx="1"/>
          </p:nvPr>
        </p:nvSpPr>
        <p:spPr/>
        <p:txBody>
          <a:bodyPr/>
          <a:lstStyle/>
          <a:p>
            <a:pPr marL="514350" indent="-514350">
              <a:buFont typeface="+mj-lt"/>
              <a:buAutoNum type="arabicPeriod"/>
            </a:pPr>
            <a:r>
              <a:rPr lang="en-US" sz="2400" dirty="0"/>
              <a:t>Existing community-based inclusive/adaptive sports and dance programs</a:t>
            </a:r>
          </a:p>
          <a:p>
            <a:pPr marL="514350" indent="-514350">
              <a:buFont typeface="+mj-lt"/>
              <a:buAutoNum type="arabicPeriod"/>
            </a:pPr>
            <a:endParaRPr lang="en-US" sz="2400" dirty="0"/>
          </a:p>
          <a:p>
            <a:pPr marL="514350" indent="-514350">
              <a:buFont typeface="+mj-lt"/>
              <a:buAutoNum type="arabicPeriod"/>
            </a:pPr>
            <a:r>
              <a:rPr lang="en-US" sz="2400" dirty="0"/>
              <a:t>Programs that work well have strong partnerships, all-around support, and are disability-led</a:t>
            </a:r>
          </a:p>
          <a:p>
            <a:endParaRPr lang="en-US" dirty="0"/>
          </a:p>
        </p:txBody>
      </p:sp>
    </p:spTree>
    <p:extLst>
      <p:ext uri="{BB962C8B-B14F-4D97-AF65-F5344CB8AC3E}">
        <p14:creationId xmlns:p14="http://schemas.microsoft.com/office/powerpoint/2010/main" val="3301236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C4AB7-DF24-CAF2-FD93-6FE6ACC13159}"/>
              </a:ext>
            </a:extLst>
          </p:cNvPr>
          <p:cNvSpPr>
            <a:spLocks noGrp="1"/>
          </p:cNvSpPr>
          <p:nvPr>
            <p:ph type="title"/>
          </p:nvPr>
        </p:nvSpPr>
        <p:spPr/>
        <p:txBody>
          <a:bodyPr/>
          <a:lstStyle/>
          <a:p>
            <a:r>
              <a:rPr lang="en-US"/>
              <a:t>Question </a:t>
            </a:r>
            <a:r>
              <a:rPr lang="en-US" dirty="0"/>
              <a:t>2</a:t>
            </a:r>
            <a:endParaRPr lang="en-US"/>
          </a:p>
        </p:txBody>
      </p:sp>
      <p:sp>
        <p:nvSpPr>
          <p:cNvPr id="3" name="Content Placeholder 2">
            <a:extLst>
              <a:ext uri="{FF2B5EF4-FFF2-40B4-BE49-F238E27FC236}">
                <a16:creationId xmlns:a16="http://schemas.microsoft.com/office/drawing/2014/main" id="{FCCD6B6F-10BB-DEDE-B433-3B51AD15D15C}"/>
              </a:ext>
            </a:extLst>
          </p:cNvPr>
          <p:cNvSpPr>
            <a:spLocks noGrp="1"/>
          </p:cNvSpPr>
          <p:nvPr>
            <p:ph idx="1"/>
          </p:nvPr>
        </p:nvSpPr>
        <p:spPr/>
        <p:txBody>
          <a:bodyPr/>
          <a:lstStyle/>
          <a:p>
            <a:pPr marL="0" marR="0" lvl="0" indent="0" algn="ctr"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endParaRPr kumimoji="0" lang="en-US" sz="2800" b="1" i="0" u="none" strike="noStrike" kern="1200" cap="none" spc="0" normalizeH="0" baseline="0" noProof="0" dirty="0">
              <a:ln>
                <a:noFill/>
              </a:ln>
              <a:effectLst/>
              <a:uLnTx/>
              <a:uFillTx/>
              <a:latin typeface="Calibri"/>
              <a:ea typeface="+mn-ea"/>
              <a:cs typeface="+mn-cs"/>
            </a:endParaRPr>
          </a:p>
          <a:p>
            <a:pPr marL="0" marR="0" lvl="0" indent="0" algn="ctr"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r>
              <a:rPr kumimoji="0" lang="en-US" sz="2800" b="1" i="0" u="none" strike="noStrike" kern="1200" cap="none" spc="0" normalizeH="0" baseline="0" noProof="0" dirty="0">
                <a:ln>
                  <a:noFill/>
                </a:ln>
                <a:effectLst/>
                <a:uLnTx/>
                <a:uFillTx/>
                <a:latin typeface="Calibri"/>
                <a:ea typeface="+mn-ea"/>
                <a:cs typeface="+mn-cs"/>
              </a:rPr>
              <a:t>What do youth with disabilities, their families, school staff, and other stakeholders have to say about access to inclusive sports and opportunities in Ohio schools?</a:t>
            </a:r>
          </a:p>
          <a:p>
            <a:endParaRPr lang="en-US" dirty="0"/>
          </a:p>
        </p:txBody>
      </p:sp>
    </p:spTree>
    <p:extLst>
      <p:ext uri="{BB962C8B-B14F-4D97-AF65-F5344CB8AC3E}">
        <p14:creationId xmlns:p14="http://schemas.microsoft.com/office/powerpoint/2010/main" val="3171087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B4F37-DCD1-C7D1-D31C-94E78A44BFB5}"/>
              </a:ext>
            </a:extLst>
          </p:cNvPr>
          <p:cNvSpPr>
            <a:spLocks noGrp="1"/>
          </p:cNvSpPr>
          <p:nvPr>
            <p:ph type="title"/>
          </p:nvPr>
        </p:nvSpPr>
        <p:spPr/>
        <p:txBody>
          <a:bodyPr/>
          <a:lstStyle/>
          <a:p>
            <a:r>
              <a:rPr lang="en-US"/>
              <a:t>Overall Results: Not Inclusive</a:t>
            </a:r>
          </a:p>
        </p:txBody>
      </p:sp>
      <p:sp>
        <p:nvSpPr>
          <p:cNvPr id="3" name="Content Placeholder 2">
            <a:extLst>
              <a:ext uri="{FF2B5EF4-FFF2-40B4-BE49-F238E27FC236}">
                <a16:creationId xmlns:a16="http://schemas.microsoft.com/office/drawing/2014/main" id="{267CC7B3-D50F-8AD1-E4CE-AFF82C2D3775}"/>
              </a:ext>
            </a:extLst>
          </p:cNvPr>
          <p:cNvSpPr>
            <a:spLocks noGrp="1"/>
          </p:cNvSpPr>
          <p:nvPr>
            <p:ph idx="1"/>
          </p:nvPr>
        </p:nvSpPr>
        <p:spPr/>
        <p:txBody>
          <a:bodyPr/>
          <a:lstStyle/>
          <a:p>
            <a:pPr marL="0" marR="0" lvl="0" indent="0" algn="l"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r>
              <a:rPr kumimoji="0" lang="en-US" sz="2800" b="0" i="0" u="none" strike="noStrike" kern="1200" cap="none" spc="0" normalizeH="0" baseline="0" noProof="0">
                <a:ln>
                  <a:noFill/>
                </a:ln>
                <a:effectLst/>
                <a:uLnTx/>
                <a:uFillTx/>
                <a:latin typeface="Calibri"/>
                <a:ea typeface="+mn-ea"/>
                <a:cs typeface="+mn-cs"/>
              </a:rPr>
              <a:t>Most participants felt that school sports: </a:t>
            </a: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a:ln>
                  <a:noFill/>
                </a:ln>
                <a:effectLst/>
                <a:uLnTx/>
                <a:uFillTx/>
                <a:latin typeface="Calibri"/>
                <a:ea typeface="+mn-ea"/>
                <a:cs typeface="+mn-cs"/>
              </a:rPr>
              <a:t>Are </a:t>
            </a:r>
            <a:r>
              <a:rPr kumimoji="0" lang="en-US" sz="2800" b="1" i="0" u="none" strike="noStrike" kern="1200" cap="none" spc="0" normalizeH="0" baseline="0" noProof="0">
                <a:ln>
                  <a:noFill/>
                </a:ln>
                <a:effectLst/>
                <a:uLnTx/>
                <a:uFillTx/>
                <a:latin typeface="Calibri"/>
                <a:ea typeface="+mn-ea"/>
                <a:cs typeface="+mn-cs"/>
              </a:rPr>
              <a:t>not</a:t>
            </a:r>
            <a:r>
              <a:rPr kumimoji="0" lang="en-US" sz="2800" b="0" i="0" u="none" strike="noStrike" kern="1200" cap="none" spc="0" normalizeH="0" baseline="0" noProof="0">
                <a:ln>
                  <a:noFill/>
                </a:ln>
                <a:effectLst/>
                <a:uLnTx/>
                <a:uFillTx/>
                <a:latin typeface="Calibri"/>
                <a:ea typeface="+mn-ea"/>
                <a:cs typeface="+mn-cs"/>
              </a:rPr>
              <a:t> inclusive, welcoming, or accessible</a:t>
            </a: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a:ln>
                  <a:noFill/>
                </a:ln>
                <a:effectLst/>
                <a:uLnTx/>
                <a:uFillTx/>
                <a:latin typeface="Calibri"/>
                <a:ea typeface="+mn-ea"/>
                <a:cs typeface="+mn-cs"/>
              </a:rPr>
              <a:t>Do </a:t>
            </a:r>
            <a:r>
              <a:rPr kumimoji="0" lang="en-US" sz="2800" b="1" i="0" u="none" strike="noStrike" kern="1200" cap="none" spc="0" normalizeH="0" baseline="0" noProof="0">
                <a:ln>
                  <a:noFill/>
                </a:ln>
                <a:effectLst/>
                <a:uLnTx/>
                <a:uFillTx/>
                <a:latin typeface="Calibri"/>
                <a:ea typeface="+mn-ea"/>
                <a:cs typeface="+mn-cs"/>
              </a:rPr>
              <a:t>not</a:t>
            </a:r>
            <a:r>
              <a:rPr kumimoji="0" lang="en-US" sz="2800" b="0" i="0" u="none" strike="noStrike" kern="1200" cap="none" spc="0" normalizeH="0" baseline="0" noProof="0">
                <a:ln>
                  <a:noFill/>
                </a:ln>
                <a:effectLst/>
                <a:uLnTx/>
                <a:uFillTx/>
                <a:latin typeface="Calibri"/>
                <a:ea typeface="+mn-ea"/>
                <a:cs typeface="+mn-cs"/>
              </a:rPr>
              <a:t> meaningfully including athletes with disabilities</a:t>
            </a:r>
          </a:p>
          <a:p>
            <a:endParaRPr lang="en-US"/>
          </a:p>
        </p:txBody>
      </p:sp>
    </p:spTree>
    <p:extLst>
      <p:ext uri="{BB962C8B-B14F-4D97-AF65-F5344CB8AC3E}">
        <p14:creationId xmlns:p14="http://schemas.microsoft.com/office/powerpoint/2010/main" val="681585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54D6C-F268-4BC1-9A08-2543ADE28395}"/>
              </a:ext>
            </a:extLst>
          </p:cNvPr>
          <p:cNvSpPr>
            <a:spLocks noGrp="1"/>
          </p:cNvSpPr>
          <p:nvPr>
            <p:ph type="title"/>
          </p:nvPr>
        </p:nvSpPr>
        <p:spPr>
          <a:xfrm>
            <a:off x="889000" y="570977"/>
            <a:ext cx="8458200" cy="914400"/>
          </a:xfrm>
        </p:spPr>
        <p:txBody>
          <a:bodyPr/>
          <a:lstStyle/>
          <a:p>
            <a:pPr>
              <a:lnSpc>
                <a:spcPct val="100000"/>
              </a:lnSpc>
              <a:spcBef>
                <a:spcPct val="20000"/>
              </a:spcBef>
              <a:spcAft>
                <a:spcPts val="600"/>
              </a:spcAft>
              <a:defRPr/>
            </a:pPr>
            <a:r>
              <a:rPr lang="en-US" sz="4000" dirty="0">
                <a:solidFill>
                  <a:srgbClr val="17274F"/>
                </a:solidFill>
                <a:latin typeface="Tw Cen MT" panose="020B0602020104020603" pitchFamily="34" charset="0"/>
                <a:ea typeface="+mj-ea"/>
                <a:cs typeface="+mj-cs"/>
              </a:rPr>
              <a:t>Inclusion and Access</a:t>
            </a:r>
            <a:endParaRPr lang="en-US" sz="1600" dirty="0">
              <a:solidFill>
                <a:srgbClr val="17274F"/>
              </a:solidFill>
              <a:latin typeface="Calibri"/>
              <a:ea typeface="+mn-ea"/>
              <a:cs typeface="+mn-cs"/>
            </a:endParaRPr>
          </a:p>
        </p:txBody>
      </p:sp>
      <p:sp>
        <p:nvSpPr>
          <p:cNvPr id="5" name="Content Placeholder 4">
            <a:extLst>
              <a:ext uri="{FF2B5EF4-FFF2-40B4-BE49-F238E27FC236}">
                <a16:creationId xmlns:a16="http://schemas.microsoft.com/office/drawing/2014/main" id="{D3FBC449-44AD-4D6A-A2F7-7DC359BFC877}"/>
              </a:ext>
            </a:extLst>
          </p:cNvPr>
          <p:cNvSpPr>
            <a:spLocks noGrp="1"/>
          </p:cNvSpPr>
          <p:nvPr>
            <p:ph idx="1"/>
          </p:nvPr>
        </p:nvSpPr>
        <p:spPr>
          <a:xfrm>
            <a:off x="1981200" y="2372833"/>
            <a:ext cx="8229600" cy="3687764"/>
          </a:xfrm>
        </p:spPr>
        <p:txBody>
          <a:bodyPr vert="horz" lIns="91440" tIns="45720" rIns="91440" bIns="45720" rtlCol="0" anchor="t">
            <a:normAutofit/>
          </a:bodyPr>
          <a:lstStyle/>
          <a:p>
            <a:pPr marL="0" indent="0" algn="ctr">
              <a:spcAft>
                <a:spcPts val="600"/>
              </a:spcAft>
              <a:buNone/>
            </a:pPr>
            <a:r>
              <a:rPr lang="en-US" sz="1800"/>
              <a:t>I feel that school sports are inclusive and accessible to students with disabilities </a:t>
            </a:r>
          </a:p>
          <a:p>
            <a:pPr marL="0" indent="0" algn="ctr">
              <a:spcAft>
                <a:spcPts val="600"/>
              </a:spcAft>
              <a:buNone/>
            </a:pPr>
            <a:endParaRPr lang="en-US" sz="1800"/>
          </a:p>
        </p:txBody>
      </p:sp>
      <p:graphicFrame>
        <p:nvGraphicFramePr>
          <p:cNvPr id="8" name="Chart 7" descr="Bar chart showing that 15% of athletes and their families agree and 59% disagree and 25% of school professionals agree and 40% disagree.">
            <a:extLst>
              <a:ext uri="{FF2B5EF4-FFF2-40B4-BE49-F238E27FC236}">
                <a16:creationId xmlns:a16="http://schemas.microsoft.com/office/drawing/2014/main" id="{2A219542-F7F5-C66C-DED1-F9DDFCD1674B}"/>
              </a:ext>
            </a:extLst>
          </p:cNvPr>
          <p:cNvGraphicFramePr/>
          <p:nvPr/>
        </p:nvGraphicFramePr>
        <p:xfrm>
          <a:off x="3124200" y="2885120"/>
          <a:ext cx="5943600" cy="26631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12491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D74A7-A652-3F99-5E4E-3632E628AB5F}"/>
              </a:ext>
            </a:extLst>
          </p:cNvPr>
          <p:cNvSpPr>
            <a:spLocks noGrp="1"/>
          </p:cNvSpPr>
          <p:nvPr>
            <p:ph type="title"/>
          </p:nvPr>
        </p:nvSpPr>
        <p:spPr/>
        <p:txBody>
          <a:bodyPr/>
          <a:lstStyle/>
          <a:p>
            <a:r>
              <a:rPr lang="en-US"/>
              <a:t>What Schools Can Do Better</a:t>
            </a:r>
          </a:p>
        </p:txBody>
      </p:sp>
      <p:sp>
        <p:nvSpPr>
          <p:cNvPr id="3" name="Content Placeholder 2">
            <a:extLst>
              <a:ext uri="{FF2B5EF4-FFF2-40B4-BE49-F238E27FC236}">
                <a16:creationId xmlns:a16="http://schemas.microsoft.com/office/drawing/2014/main" id="{D0382C73-8218-F9CD-9E39-2CBF44E316AC}"/>
              </a:ext>
            </a:extLst>
          </p:cNvPr>
          <p:cNvSpPr>
            <a:spLocks noGrp="1"/>
          </p:cNvSpPr>
          <p:nvPr>
            <p:ph idx="1"/>
          </p:nvPr>
        </p:nvSpPr>
        <p:spPr/>
        <p:txBody>
          <a:bodyPr/>
          <a:lstStyle/>
          <a:p>
            <a:pPr marL="0" marR="0" lvl="0" indent="0" algn="l" defTabSz="914400" rtl="0" eaLnBrk="1" fontAlgn="auto" latinLnBrk="0" hangingPunct="1">
              <a:lnSpc>
                <a:spcPct val="100000"/>
              </a:lnSpc>
              <a:spcBef>
                <a:spcPct val="20000"/>
              </a:spcBef>
              <a:spcAft>
                <a:spcPts val="600"/>
              </a:spcAft>
              <a:buClrTx/>
              <a:buSzTx/>
              <a:buNone/>
              <a:tabLst/>
              <a:defRPr/>
            </a:pPr>
            <a:r>
              <a:rPr kumimoji="0" lang="en-US" sz="2800" b="0" i="0" u="none" strike="noStrike" kern="1200" cap="none" spc="0" normalizeH="0" baseline="0" noProof="0">
                <a:ln>
                  <a:noFill/>
                </a:ln>
                <a:effectLst/>
                <a:uLnTx/>
                <a:uFillTx/>
                <a:latin typeface="Calibri"/>
                <a:ea typeface="+mn-ea"/>
                <a:cs typeface="+mn-cs"/>
              </a:rPr>
              <a:t>Foster a culture of inclusion and acceptance for athletes with disabilities</a:t>
            </a:r>
            <a:endParaRPr kumimoji="0" lang="en-US" sz="2800" b="0" i="0" u="none" strike="noStrike" kern="1200" cap="none" spc="0" normalizeH="0" baseline="0" noProof="0" dirty="0">
              <a:ln>
                <a:noFill/>
              </a:ln>
              <a:effectLst/>
              <a:uLnTx/>
              <a:uFillTx/>
              <a:latin typeface="Calibri"/>
              <a:ea typeface="+mn-ea"/>
              <a:cs typeface="+mn-cs"/>
            </a:endParaRPr>
          </a:p>
          <a:p>
            <a:endParaRPr lang="en-US"/>
          </a:p>
        </p:txBody>
      </p:sp>
    </p:spTree>
    <p:extLst>
      <p:ext uri="{BB962C8B-B14F-4D97-AF65-F5344CB8AC3E}">
        <p14:creationId xmlns:p14="http://schemas.microsoft.com/office/powerpoint/2010/main" val="3309151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5913-C5F5-AFD7-465F-E0DB9DDB0AF4}"/>
              </a:ext>
            </a:extLst>
          </p:cNvPr>
          <p:cNvSpPr>
            <a:spLocks noGrp="1"/>
          </p:cNvSpPr>
          <p:nvPr>
            <p:ph type="title"/>
          </p:nvPr>
        </p:nvSpPr>
        <p:spPr/>
        <p:txBody>
          <a:bodyPr/>
          <a:lstStyle/>
          <a:p>
            <a:r>
              <a:rPr lang="en-US"/>
              <a:t>Question </a:t>
            </a:r>
            <a:r>
              <a:rPr lang="en-US" dirty="0"/>
              <a:t>3</a:t>
            </a:r>
            <a:endParaRPr lang="en-US"/>
          </a:p>
        </p:txBody>
      </p:sp>
      <p:sp>
        <p:nvSpPr>
          <p:cNvPr id="3" name="Content Placeholder 2">
            <a:extLst>
              <a:ext uri="{FF2B5EF4-FFF2-40B4-BE49-F238E27FC236}">
                <a16:creationId xmlns:a16="http://schemas.microsoft.com/office/drawing/2014/main" id="{005B9382-C1F4-6729-61C8-78DAAF8EDAA2}"/>
              </a:ext>
            </a:extLst>
          </p:cNvPr>
          <p:cNvSpPr>
            <a:spLocks noGrp="1"/>
          </p:cNvSpPr>
          <p:nvPr>
            <p:ph idx="1"/>
          </p:nvPr>
        </p:nvSpPr>
        <p:spPr/>
        <p:txBody>
          <a:bodyPr/>
          <a:lstStyle/>
          <a:p>
            <a:pPr marL="0" marR="0" lvl="0" indent="0" algn="ctr"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endParaRPr kumimoji="0" lang="en-US" sz="2800" b="0" i="0" u="none" strike="noStrike" kern="1200" cap="none" spc="0" normalizeH="0" baseline="0" noProof="0" dirty="0">
              <a:ln>
                <a:noFill/>
              </a:ln>
              <a:effectLst/>
              <a:uLnTx/>
              <a:uFillTx/>
              <a:latin typeface="Calibri"/>
              <a:ea typeface="+mn-ea"/>
              <a:cs typeface="+mn-cs"/>
            </a:endParaRPr>
          </a:p>
          <a:p>
            <a:pPr marL="0" marR="0" lvl="0" indent="0" algn="ctr"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r>
              <a:rPr kumimoji="0" lang="en-US" sz="2800" b="0" i="0" u="none" strike="noStrike" kern="1200" cap="none" spc="0" normalizeH="0" baseline="0" noProof="0" dirty="0">
                <a:ln>
                  <a:noFill/>
                </a:ln>
                <a:effectLst/>
                <a:uLnTx/>
                <a:uFillTx/>
                <a:latin typeface="Calibri"/>
                <a:ea typeface="+mn-ea"/>
                <a:cs typeface="+mn-cs"/>
              </a:rPr>
              <a:t>What is the status of the seven pillars of inclusion in school sports: </a:t>
            </a:r>
            <a:r>
              <a:rPr kumimoji="0" lang="en-US" sz="2800" b="1" i="0" u="none" strike="noStrike" kern="1200" cap="none" spc="0" normalizeH="0" baseline="0" noProof="0" dirty="0">
                <a:ln>
                  <a:noFill/>
                </a:ln>
                <a:effectLst/>
                <a:uLnTx/>
                <a:uFillTx/>
                <a:latin typeface="Calibri"/>
                <a:ea typeface="+mn-ea"/>
                <a:cs typeface="+mn-cs"/>
              </a:rPr>
              <a:t>access</a:t>
            </a:r>
            <a:r>
              <a:rPr kumimoji="0" lang="en-US" sz="2800" b="0" i="0" u="none" strike="noStrike" kern="1200" cap="none" spc="0" normalizeH="0" baseline="0" noProof="0" dirty="0">
                <a:ln>
                  <a:noFill/>
                </a:ln>
                <a:effectLst/>
                <a:uLnTx/>
                <a:uFillTx/>
                <a:latin typeface="Calibri"/>
                <a:ea typeface="+mn-ea"/>
                <a:cs typeface="+mn-cs"/>
              </a:rPr>
              <a:t>, </a:t>
            </a:r>
            <a:r>
              <a:rPr kumimoji="0" lang="en-US" sz="2800" b="1" i="0" u="none" strike="noStrike" kern="1200" cap="none" spc="0" normalizeH="0" baseline="0" noProof="0" dirty="0">
                <a:ln>
                  <a:noFill/>
                </a:ln>
                <a:effectLst/>
                <a:uLnTx/>
                <a:uFillTx/>
                <a:latin typeface="Calibri"/>
                <a:ea typeface="+mn-ea"/>
                <a:cs typeface="+mn-cs"/>
              </a:rPr>
              <a:t>attitude</a:t>
            </a:r>
            <a:r>
              <a:rPr kumimoji="0" lang="en-US" sz="2800" b="0" i="0" u="none" strike="noStrike" kern="1200" cap="none" spc="0" normalizeH="0" baseline="0" noProof="0" dirty="0">
                <a:ln>
                  <a:noFill/>
                </a:ln>
                <a:effectLst/>
                <a:uLnTx/>
                <a:uFillTx/>
                <a:latin typeface="Calibri"/>
                <a:ea typeface="+mn-ea"/>
                <a:cs typeface="+mn-cs"/>
              </a:rPr>
              <a:t>, </a:t>
            </a:r>
            <a:r>
              <a:rPr kumimoji="0" lang="en-US" sz="2800" b="1" i="0" u="none" strike="noStrike" kern="1200" cap="none" spc="0" normalizeH="0" baseline="0" noProof="0" dirty="0">
                <a:ln>
                  <a:noFill/>
                </a:ln>
                <a:effectLst/>
                <a:uLnTx/>
                <a:uFillTx/>
                <a:latin typeface="Calibri"/>
                <a:ea typeface="+mn-ea"/>
                <a:cs typeface="+mn-cs"/>
              </a:rPr>
              <a:t>choice</a:t>
            </a:r>
            <a:r>
              <a:rPr kumimoji="0" lang="en-US" sz="2800" b="0" i="0" u="none" strike="noStrike" kern="1200" cap="none" spc="0" normalizeH="0" baseline="0" noProof="0" dirty="0">
                <a:ln>
                  <a:noFill/>
                </a:ln>
                <a:effectLst/>
                <a:uLnTx/>
                <a:uFillTx/>
                <a:latin typeface="Calibri"/>
                <a:ea typeface="+mn-ea"/>
                <a:cs typeface="+mn-cs"/>
              </a:rPr>
              <a:t>, </a:t>
            </a:r>
            <a:r>
              <a:rPr kumimoji="0" lang="en-US" sz="2800" b="1" i="0" u="none" strike="noStrike" kern="1200" cap="none" spc="0" normalizeH="0" baseline="0" noProof="0" dirty="0">
                <a:ln>
                  <a:noFill/>
                </a:ln>
                <a:effectLst/>
                <a:uLnTx/>
                <a:uFillTx/>
                <a:latin typeface="Calibri"/>
                <a:ea typeface="+mn-ea"/>
                <a:cs typeface="+mn-cs"/>
              </a:rPr>
              <a:t>partnerships</a:t>
            </a:r>
            <a:r>
              <a:rPr kumimoji="0" lang="en-US" sz="2800" b="0" i="0" u="none" strike="noStrike" kern="1200" cap="none" spc="0" normalizeH="0" baseline="0" noProof="0" dirty="0">
                <a:ln>
                  <a:noFill/>
                </a:ln>
                <a:effectLst/>
                <a:uLnTx/>
                <a:uFillTx/>
                <a:latin typeface="Calibri"/>
                <a:ea typeface="+mn-ea"/>
                <a:cs typeface="+mn-cs"/>
              </a:rPr>
              <a:t>, </a:t>
            </a:r>
            <a:r>
              <a:rPr kumimoji="0" lang="en-US" sz="2800" b="1" i="0" u="none" strike="noStrike" kern="1200" cap="none" spc="0" normalizeH="0" baseline="0" noProof="0" dirty="0">
                <a:ln>
                  <a:noFill/>
                </a:ln>
                <a:effectLst/>
                <a:uLnTx/>
                <a:uFillTx/>
                <a:latin typeface="Calibri"/>
                <a:ea typeface="+mn-ea"/>
                <a:cs typeface="+mn-cs"/>
              </a:rPr>
              <a:t>communication</a:t>
            </a:r>
            <a:r>
              <a:rPr kumimoji="0" lang="en-US" sz="2800" b="0" i="0" u="none" strike="noStrike" kern="1200" cap="none" spc="0" normalizeH="0" baseline="0" noProof="0" dirty="0">
                <a:ln>
                  <a:noFill/>
                </a:ln>
                <a:effectLst/>
                <a:uLnTx/>
                <a:uFillTx/>
                <a:latin typeface="Calibri"/>
                <a:ea typeface="+mn-ea"/>
                <a:cs typeface="+mn-cs"/>
              </a:rPr>
              <a:t>, </a:t>
            </a:r>
            <a:r>
              <a:rPr kumimoji="0" lang="en-US" sz="2800" b="1" i="0" u="none" strike="noStrike" kern="1200" cap="none" spc="0" normalizeH="0" baseline="0" noProof="0" dirty="0">
                <a:ln>
                  <a:noFill/>
                </a:ln>
                <a:effectLst/>
                <a:uLnTx/>
                <a:uFillTx/>
                <a:latin typeface="Calibri"/>
                <a:ea typeface="+mn-ea"/>
                <a:cs typeface="+mn-cs"/>
              </a:rPr>
              <a:t>policy</a:t>
            </a:r>
            <a:r>
              <a:rPr kumimoji="0" lang="en-US" sz="2800" b="0" i="0" u="none" strike="noStrike" kern="1200" cap="none" spc="0" normalizeH="0" baseline="0" noProof="0" dirty="0">
                <a:ln>
                  <a:noFill/>
                </a:ln>
                <a:effectLst/>
                <a:uLnTx/>
                <a:uFillTx/>
                <a:latin typeface="Calibri"/>
                <a:ea typeface="+mn-ea"/>
                <a:cs typeface="+mn-cs"/>
              </a:rPr>
              <a:t>, and </a:t>
            </a:r>
            <a:r>
              <a:rPr kumimoji="0" lang="en-US" sz="2800" b="1" i="0" u="none" strike="noStrike" kern="1200" cap="none" spc="0" normalizeH="0" baseline="0" noProof="0" dirty="0">
                <a:ln>
                  <a:noFill/>
                </a:ln>
                <a:effectLst/>
                <a:uLnTx/>
                <a:uFillTx/>
                <a:latin typeface="Calibri"/>
                <a:ea typeface="+mn-ea"/>
                <a:cs typeface="+mn-cs"/>
              </a:rPr>
              <a:t>opportunities</a:t>
            </a:r>
            <a:r>
              <a:rPr kumimoji="0" lang="en-US" sz="2800" b="0" i="0" u="none" strike="noStrike" kern="1200" cap="none" spc="0" normalizeH="0" baseline="0" noProof="0" dirty="0">
                <a:ln>
                  <a:noFill/>
                </a:ln>
                <a:effectLst/>
                <a:uLnTx/>
                <a:uFillTx/>
                <a:latin typeface="Calibri"/>
                <a:ea typeface="+mn-ea"/>
                <a:cs typeface="+mn-cs"/>
              </a:rPr>
              <a:t>?</a:t>
            </a:r>
          </a:p>
          <a:p>
            <a:endParaRPr lang="en-US" dirty="0"/>
          </a:p>
        </p:txBody>
      </p:sp>
    </p:spTree>
    <p:extLst>
      <p:ext uri="{BB962C8B-B14F-4D97-AF65-F5344CB8AC3E}">
        <p14:creationId xmlns:p14="http://schemas.microsoft.com/office/powerpoint/2010/main" val="3746257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DED43-C4FB-68FE-69A0-38104243F36F}"/>
              </a:ext>
            </a:extLst>
          </p:cNvPr>
          <p:cNvSpPr>
            <a:spLocks noGrp="1"/>
          </p:cNvSpPr>
          <p:nvPr>
            <p:ph type="title"/>
          </p:nvPr>
        </p:nvSpPr>
        <p:spPr/>
        <p:txBody>
          <a:bodyPr>
            <a:normAutofit/>
          </a:bodyPr>
          <a:lstStyle/>
          <a:p>
            <a:r>
              <a:rPr lang="en-US" sz="4000"/>
              <a:t>Overall Results: 7 Pillars of Inclusion</a:t>
            </a:r>
          </a:p>
        </p:txBody>
      </p:sp>
      <p:sp>
        <p:nvSpPr>
          <p:cNvPr id="3" name="Content Placeholder 2">
            <a:extLst>
              <a:ext uri="{FF2B5EF4-FFF2-40B4-BE49-F238E27FC236}">
                <a16:creationId xmlns:a16="http://schemas.microsoft.com/office/drawing/2014/main" id="{074EAAC4-F238-C62B-9C6C-25BD49D99665}"/>
              </a:ext>
            </a:extLst>
          </p:cNvPr>
          <p:cNvSpPr>
            <a:spLocks noGrp="1"/>
          </p:cNvSpPr>
          <p:nvPr>
            <p:ph idx="1"/>
          </p:nvPr>
        </p:nvSpPr>
        <p:spPr/>
        <p:txBody>
          <a:bodyPr>
            <a:normAutofit/>
          </a:bodyPr>
          <a:lstStyle/>
          <a:p>
            <a:pPr marL="0" indent="0">
              <a:lnSpc>
                <a:spcPct val="100000"/>
              </a:lnSpc>
              <a:spcBef>
                <a:spcPct val="20000"/>
              </a:spcBef>
              <a:spcAft>
                <a:spcPts val="600"/>
              </a:spcAft>
              <a:buNone/>
              <a:defRPr/>
            </a:pPr>
            <a:r>
              <a:rPr kumimoji="0" lang="en-US" sz="3200" b="0" i="0" u="none" strike="noStrike" kern="1200" cap="none" spc="0" normalizeH="0" baseline="0" noProof="0" dirty="0">
                <a:ln>
                  <a:noFill/>
                </a:ln>
                <a:effectLst/>
                <a:uLnTx/>
                <a:uFillTx/>
                <a:latin typeface="Calibri"/>
                <a:ea typeface="+mn-ea"/>
                <a:cs typeface="+mn-cs"/>
              </a:rPr>
              <a:t>Participants felt that the seven pillars of inclusion </a:t>
            </a:r>
            <a:r>
              <a:rPr kumimoji="0" lang="en-US" sz="3200" b="1" i="0" u="none" strike="noStrike" kern="1200" cap="none" spc="0" normalizeH="0" baseline="0" noProof="0" dirty="0">
                <a:ln>
                  <a:noFill/>
                </a:ln>
                <a:effectLst/>
                <a:uLnTx/>
                <a:uFillTx/>
                <a:latin typeface="Calibri"/>
                <a:ea typeface="+mn-ea"/>
                <a:cs typeface="+mn-cs"/>
              </a:rPr>
              <a:t>do not </a:t>
            </a:r>
            <a:r>
              <a:rPr kumimoji="0" lang="en-US" sz="3200" b="0" i="0" u="none" strike="noStrike" kern="1200" cap="none" spc="0" normalizeH="0" baseline="0" noProof="0" dirty="0">
                <a:ln>
                  <a:noFill/>
                </a:ln>
                <a:effectLst/>
                <a:uLnTx/>
                <a:uFillTx/>
                <a:latin typeface="Calibri"/>
                <a:ea typeface="+mn-ea"/>
                <a:cs typeface="+mn-cs"/>
              </a:rPr>
              <a:t>exist in school sports.</a:t>
            </a:r>
          </a:p>
          <a:p>
            <a:endParaRPr lang="en-US" sz="2400" dirty="0"/>
          </a:p>
        </p:txBody>
      </p:sp>
    </p:spTree>
    <p:extLst>
      <p:ext uri="{BB962C8B-B14F-4D97-AF65-F5344CB8AC3E}">
        <p14:creationId xmlns:p14="http://schemas.microsoft.com/office/powerpoint/2010/main" val="35172660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A6FB3-6765-6DF3-7359-ED5BA6DC43EE}"/>
              </a:ext>
            </a:extLst>
          </p:cNvPr>
          <p:cNvSpPr>
            <a:spLocks noGrp="1"/>
          </p:cNvSpPr>
          <p:nvPr>
            <p:ph type="title"/>
          </p:nvPr>
        </p:nvSpPr>
        <p:spPr/>
        <p:txBody>
          <a:bodyPr/>
          <a:lstStyle/>
          <a:p>
            <a:r>
              <a:rPr lang="en-US" dirty="0"/>
              <a:t>7 Pillars of Inclusion: Access</a:t>
            </a:r>
          </a:p>
        </p:txBody>
      </p:sp>
      <p:sp>
        <p:nvSpPr>
          <p:cNvPr id="3" name="Content Placeholder 2">
            <a:extLst>
              <a:ext uri="{FF2B5EF4-FFF2-40B4-BE49-F238E27FC236}">
                <a16:creationId xmlns:a16="http://schemas.microsoft.com/office/drawing/2014/main" id="{A0F3360F-96F7-CAC1-B179-A79A278617FD}"/>
              </a:ext>
            </a:extLst>
          </p:cNvPr>
          <p:cNvSpPr>
            <a:spLocks noGrp="1"/>
          </p:cNvSpPr>
          <p:nvPr>
            <p:ph idx="1"/>
          </p:nvPr>
        </p:nvSpPr>
        <p:spPr/>
        <p:txBody>
          <a:bodyPr/>
          <a:lstStyle/>
          <a:p>
            <a:pPr marL="0" marR="0" lvl="0" indent="0" algn="ctr"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r>
              <a:rPr kumimoji="0" lang="en-US" sz="2400" b="0" i="0" u="none" strike="noStrike" kern="1200" cap="none" spc="0" normalizeH="0" baseline="0" noProof="0">
                <a:ln>
                  <a:noFill/>
                </a:ln>
                <a:effectLst/>
                <a:uLnTx/>
                <a:uFillTx/>
                <a:latin typeface="Calibri"/>
                <a:ea typeface="+mn-ea"/>
                <a:cs typeface="+mn-cs"/>
              </a:rPr>
              <a:t>Coaches and other students make athletes with disabilities feel welcome in sports</a:t>
            </a:r>
          </a:p>
          <a:p>
            <a:endParaRPr lang="en-US"/>
          </a:p>
        </p:txBody>
      </p:sp>
      <p:pic>
        <p:nvPicPr>
          <p:cNvPr id="4" name="Picture 3" descr="Bar graph that shows that 33% of athletes agree and 34% of athletes disagree and 51% of school professionals agree and 23% of school professionals disagree with the statement that coaches and other students make athletes with disabilities feel welcome in sports">
            <a:extLst>
              <a:ext uri="{FF2B5EF4-FFF2-40B4-BE49-F238E27FC236}">
                <a16:creationId xmlns:a16="http://schemas.microsoft.com/office/drawing/2014/main" id="{08081F02-6725-916C-C0F6-8290370F905F}"/>
              </a:ext>
            </a:extLst>
          </p:cNvPr>
          <p:cNvPicPr>
            <a:picLocks noChangeAspect="1"/>
          </p:cNvPicPr>
          <p:nvPr/>
        </p:nvPicPr>
        <p:blipFill>
          <a:blip r:embed="rId3"/>
          <a:stretch>
            <a:fillRect/>
          </a:stretch>
        </p:blipFill>
        <p:spPr>
          <a:xfrm>
            <a:off x="3123942" y="2669202"/>
            <a:ext cx="5944115" cy="2664183"/>
          </a:xfrm>
          <a:prstGeom prst="rect">
            <a:avLst/>
          </a:prstGeom>
        </p:spPr>
      </p:pic>
    </p:spTree>
    <p:extLst>
      <p:ext uri="{BB962C8B-B14F-4D97-AF65-F5344CB8AC3E}">
        <p14:creationId xmlns:p14="http://schemas.microsoft.com/office/powerpoint/2010/main" val="3515095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DED43-C4FB-68FE-69A0-38104243F36F}"/>
              </a:ext>
            </a:extLst>
          </p:cNvPr>
          <p:cNvSpPr>
            <a:spLocks noGrp="1"/>
          </p:cNvSpPr>
          <p:nvPr>
            <p:ph type="title"/>
          </p:nvPr>
        </p:nvSpPr>
        <p:spPr/>
        <p:txBody>
          <a:bodyPr>
            <a:normAutofit/>
          </a:bodyPr>
          <a:lstStyle/>
          <a:p>
            <a:r>
              <a:rPr lang="en-US" sz="4000" dirty="0"/>
              <a:t>7 Pillars of Inclusion: Attitude</a:t>
            </a:r>
          </a:p>
        </p:txBody>
      </p:sp>
      <p:sp>
        <p:nvSpPr>
          <p:cNvPr id="3" name="Content Placeholder 2">
            <a:extLst>
              <a:ext uri="{FF2B5EF4-FFF2-40B4-BE49-F238E27FC236}">
                <a16:creationId xmlns:a16="http://schemas.microsoft.com/office/drawing/2014/main" id="{074EAAC4-F238-C62B-9C6C-25BD49D99665}"/>
              </a:ext>
            </a:extLst>
          </p:cNvPr>
          <p:cNvSpPr>
            <a:spLocks noGrp="1"/>
          </p:cNvSpPr>
          <p:nvPr>
            <p:ph idx="1"/>
          </p:nvPr>
        </p:nvSpPr>
        <p:spPr/>
        <p:txBody>
          <a:bodyPr>
            <a:normAutofit/>
          </a:bodyPr>
          <a:lstStyle/>
          <a:p>
            <a:pPr marL="0" indent="0">
              <a:lnSpc>
                <a:spcPct val="100000"/>
              </a:lnSpc>
              <a:spcBef>
                <a:spcPct val="20000"/>
              </a:spcBef>
              <a:spcAft>
                <a:spcPts val="600"/>
              </a:spcAft>
              <a:buNone/>
              <a:defRPr/>
            </a:pPr>
            <a:r>
              <a:rPr kumimoji="0" lang="en-US" sz="3200" b="0" i="0" u="none" strike="noStrike" kern="1200" cap="none" spc="0" normalizeH="0" baseline="0" noProof="0" dirty="0">
                <a:ln>
                  <a:noFill/>
                </a:ln>
                <a:effectLst/>
                <a:uLnTx/>
                <a:uFillTx/>
                <a:latin typeface="Calibri"/>
                <a:ea typeface="+mn-ea"/>
                <a:cs typeface="+mn-cs"/>
              </a:rPr>
              <a:t>Attitudinal bias was a top theme from participants</a:t>
            </a:r>
            <a:endParaRPr lang="en-US" sz="2400" dirty="0"/>
          </a:p>
        </p:txBody>
      </p:sp>
    </p:spTree>
    <p:extLst>
      <p:ext uri="{BB962C8B-B14F-4D97-AF65-F5344CB8AC3E}">
        <p14:creationId xmlns:p14="http://schemas.microsoft.com/office/powerpoint/2010/main" val="3361512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A6FB3-6765-6DF3-7359-ED5BA6DC43EE}"/>
              </a:ext>
            </a:extLst>
          </p:cNvPr>
          <p:cNvSpPr>
            <a:spLocks noGrp="1"/>
          </p:cNvSpPr>
          <p:nvPr>
            <p:ph type="title"/>
          </p:nvPr>
        </p:nvSpPr>
        <p:spPr/>
        <p:txBody>
          <a:bodyPr/>
          <a:lstStyle/>
          <a:p>
            <a:r>
              <a:rPr lang="en-US" dirty="0"/>
              <a:t>7 Pillars of Inclusion: Choice</a:t>
            </a:r>
          </a:p>
        </p:txBody>
      </p:sp>
      <p:sp>
        <p:nvSpPr>
          <p:cNvPr id="3" name="Content Placeholder 2">
            <a:extLst>
              <a:ext uri="{FF2B5EF4-FFF2-40B4-BE49-F238E27FC236}">
                <a16:creationId xmlns:a16="http://schemas.microsoft.com/office/drawing/2014/main" id="{A0F3360F-96F7-CAC1-B179-A79A278617FD}"/>
              </a:ext>
            </a:extLst>
          </p:cNvPr>
          <p:cNvSpPr>
            <a:spLocks noGrp="1"/>
          </p:cNvSpPr>
          <p:nvPr>
            <p:ph idx="1"/>
          </p:nvPr>
        </p:nvSpPr>
        <p:spPr>
          <a:xfrm>
            <a:off x="838199" y="1825625"/>
            <a:ext cx="10630711" cy="4351338"/>
          </a:xfrm>
        </p:spPr>
        <p:txBody>
          <a:bodyPr/>
          <a:lstStyle/>
          <a:p>
            <a:pPr marL="0" marR="0" lvl="0" indent="0" algn="ctr"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r>
              <a:rPr kumimoji="0" lang="en-US" sz="2400" b="0" i="0" u="none" strike="noStrike" kern="1200" cap="none" spc="0" normalizeH="0" baseline="0" noProof="0" dirty="0">
                <a:ln>
                  <a:noFill/>
                </a:ln>
                <a:effectLst/>
                <a:uLnTx/>
                <a:uFillTx/>
                <a:latin typeface="Calibri"/>
                <a:ea typeface="+mn-ea"/>
                <a:cs typeface="+mn-cs"/>
              </a:rPr>
              <a:t>Students with disabilities have the same choices and options to play sports in school</a:t>
            </a:r>
            <a:endParaRPr lang="en-US" dirty="0"/>
          </a:p>
        </p:txBody>
      </p:sp>
      <p:graphicFrame>
        <p:nvGraphicFramePr>
          <p:cNvPr id="5" name="Chart 4" descr="Bar chart that shows 22% of athletes and their families agree and 61% disagree, and 32% of school professionals agree and 43% disagree.">
            <a:extLst>
              <a:ext uri="{FF2B5EF4-FFF2-40B4-BE49-F238E27FC236}">
                <a16:creationId xmlns:a16="http://schemas.microsoft.com/office/drawing/2014/main" id="{7A7E8B11-0E92-2FB0-F3AE-637F326DB081}"/>
              </a:ext>
            </a:extLst>
          </p:cNvPr>
          <p:cNvGraphicFramePr/>
          <p:nvPr>
            <p:extLst>
              <p:ext uri="{D42A27DB-BD31-4B8C-83A1-F6EECF244321}">
                <p14:modId xmlns:p14="http://schemas.microsoft.com/office/powerpoint/2010/main" val="330050074"/>
              </p:ext>
            </p:extLst>
          </p:nvPr>
        </p:nvGraphicFramePr>
        <p:xfrm>
          <a:off x="3124200" y="2669699"/>
          <a:ext cx="5943600" cy="26631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71397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DED43-C4FB-68FE-69A0-38104243F36F}"/>
              </a:ext>
            </a:extLst>
          </p:cNvPr>
          <p:cNvSpPr>
            <a:spLocks noGrp="1"/>
          </p:cNvSpPr>
          <p:nvPr>
            <p:ph type="title"/>
          </p:nvPr>
        </p:nvSpPr>
        <p:spPr/>
        <p:txBody>
          <a:bodyPr>
            <a:normAutofit/>
          </a:bodyPr>
          <a:lstStyle/>
          <a:p>
            <a:r>
              <a:rPr lang="en-US" sz="4000" dirty="0"/>
              <a:t>7 Pillars of Inclusion: Partnerships</a:t>
            </a:r>
          </a:p>
        </p:txBody>
      </p:sp>
      <p:sp>
        <p:nvSpPr>
          <p:cNvPr id="3" name="Content Placeholder 2">
            <a:extLst>
              <a:ext uri="{FF2B5EF4-FFF2-40B4-BE49-F238E27FC236}">
                <a16:creationId xmlns:a16="http://schemas.microsoft.com/office/drawing/2014/main" id="{074EAAC4-F238-C62B-9C6C-25BD49D99665}"/>
              </a:ext>
            </a:extLst>
          </p:cNvPr>
          <p:cNvSpPr>
            <a:spLocks noGrp="1"/>
          </p:cNvSpPr>
          <p:nvPr>
            <p:ph idx="1"/>
          </p:nvPr>
        </p:nvSpPr>
        <p:spPr/>
        <p:txBody>
          <a:bodyPr>
            <a:normAutofit/>
          </a:bodyPr>
          <a:lstStyle/>
          <a:p>
            <a:pPr marL="0" indent="0">
              <a:lnSpc>
                <a:spcPct val="100000"/>
              </a:lnSpc>
              <a:spcBef>
                <a:spcPct val="20000"/>
              </a:spcBef>
              <a:spcAft>
                <a:spcPts val="600"/>
              </a:spcAft>
              <a:buNone/>
              <a:defRPr/>
            </a:pPr>
            <a:r>
              <a:rPr kumimoji="0" lang="en-US" sz="3200" b="0" i="0" u="none" strike="noStrike" kern="1200" cap="none" spc="0" normalizeH="0" baseline="0" noProof="0" dirty="0">
                <a:ln>
                  <a:noFill/>
                </a:ln>
                <a:effectLst/>
                <a:uLnTx/>
                <a:uFillTx/>
                <a:latin typeface="Calibri"/>
                <a:ea typeface="+mn-ea"/>
                <a:cs typeface="+mn-cs"/>
              </a:rPr>
              <a:t>Partnerships were found to be an important component of successful inclusive sports programs</a:t>
            </a:r>
            <a:endParaRPr lang="en-US" sz="2400" dirty="0"/>
          </a:p>
        </p:txBody>
      </p:sp>
    </p:spTree>
    <p:extLst>
      <p:ext uri="{BB962C8B-B14F-4D97-AF65-F5344CB8AC3E}">
        <p14:creationId xmlns:p14="http://schemas.microsoft.com/office/powerpoint/2010/main" val="1065206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A6FB3-6765-6DF3-7359-ED5BA6DC43EE}"/>
              </a:ext>
            </a:extLst>
          </p:cNvPr>
          <p:cNvSpPr>
            <a:spLocks noGrp="1"/>
          </p:cNvSpPr>
          <p:nvPr>
            <p:ph type="title"/>
          </p:nvPr>
        </p:nvSpPr>
        <p:spPr>
          <a:xfrm>
            <a:off x="838200" y="365125"/>
            <a:ext cx="10907598" cy="1325563"/>
          </a:xfrm>
        </p:spPr>
        <p:txBody>
          <a:bodyPr/>
          <a:lstStyle/>
          <a:p>
            <a:r>
              <a:rPr lang="en-US" dirty="0"/>
              <a:t>7 Pillars of Inclusion: Communication</a:t>
            </a:r>
          </a:p>
        </p:txBody>
      </p:sp>
      <p:sp>
        <p:nvSpPr>
          <p:cNvPr id="3" name="Content Placeholder 2">
            <a:extLst>
              <a:ext uri="{FF2B5EF4-FFF2-40B4-BE49-F238E27FC236}">
                <a16:creationId xmlns:a16="http://schemas.microsoft.com/office/drawing/2014/main" id="{A0F3360F-96F7-CAC1-B179-A79A278617FD}"/>
              </a:ext>
            </a:extLst>
          </p:cNvPr>
          <p:cNvSpPr>
            <a:spLocks noGrp="1"/>
          </p:cNvSpPr>
          <p:nvPr>
            <p:ph idx="1"/>
          </p:nvPr>
        </p:nvSpPr>
        <p:spPr>
          <a:xfrm>
            <a:off x="838199" y="1825625"/>
            <a:ext cx="10630711" cy="4351338"/>
          </a:xfrm>
        </p:spPr>
        <p:txBody>
          <a:bodyPr/>
          <a:lstStyle/>
          <a:p>
            <a:pPr marL="0" marR="0" lvl="0" indent="0" algn="ctr"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r>
              <a:rPr kumimoji="0" lang="en-US" sz="2400" b="0" i="0" u="none" strike="noStrike" kern="1200" cap="none" spc="0" normalizeH="0" baseline="0" noProof="0" dirty="0">
                <a:ln>
                  <a:noFill/>
                </a:ln>
                <a:effectLst/>
                <a:uLnTx/>
                <a:uFillTx/>
                <a:latin typeface="Calibri"/>
                <a:ea typeface="+mn-ea"/>
                <a:cs typeface="+mn-cs"/>
              </a:rPr>
              <a:t>Teachers and coaches in school let students with disabilities know about sports they can be a part of</a:t>
            </a:r>
            <a:endParaRPr lang="en-US" dirty="0"/>
          </a:p>
        </p:txBody>
      </p:sp>
      <p:graphicFrame>
        <p:nvGraphicFramePr>
          <p:cNvPr id="4" name="Chart 3" descr="Bar chart showing that 28% of athletes and their families agree and 57% disagree and 38% of school professionals agree and 30% disagree.">
            <a:extLst>
              <a:ext uri="{FF2B5EF4-FFF2-40B4-BE49-F238E27FC236}">
                <a16:creationId xmlns:a16="http://schemas.microsoft.com/office/drawing/2014/main" id="{F1828778-8597-FEA9-F33E-C9C9A425D2C1}"/>
              </a:ext>
            </a:extLst>
          </p:cNvPr>
          <p:cNvGraphicFramePr/>
          <p:nvPr>
            <p:extLst>
              <p:ext uri="{D42A27DB-BD31-4B8C-83A1-F6EECF244321}">
                <p14:modId xmlns:p14="http://schemas.microsoft.com/office/powerpoint/2010/main" val="3021476736"/>
              </p:ext>
            </p:extLst>
          </p:nvPr>
        </p:nvGraphicFramePr>
        <p:xfrm>
          <a:off x="3124200" y="2669699"/>
          <a:ext cx="5943600" cy="26631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854712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A6FB3-6765-6DF3-7359-ED5BA6DC43EE}"/>
              </a:ext>
            </a:extLst>
          </p:cNvPr>
          <p:cNvSpPr>
            <a:spLocks noGrp="1"/>
          </p:cNvSpPr>
          <p:nvPr>
            <p:ph type="title"/>
          </p:nvPr>
        </p:nvSpPr>
        <p:spPr>
          <a:xfrm>
            <a:off x="838200" y="365125"/>
            <a:ext cx="10907598" cy="1325563"/>
          </a:xfrm>
        </p:spPr>
        <p:txBody>
          <a:bodyPr/>
          <a:lstStyle/>
          <a:p>
            <a:r>
              <a:rPr lang="en-US" dirty="0"/>
              <a:t>7 Pillars of Inclusion: Policy</a:t>
            </a:r>
          </a:p>
        </p:txBody>
      </p:sp>
      <p:sp>
        <p:nvSpPr>
          <p:cNvPr id="3" name="Content Placeholder 2">
            <a:extLst>
              <a:ext uri="{FF2B5EF4-FFF2-40B4-BE49-F238E27FC236}">
                <a16:creationId xmlns:a16="http://schemas.microsoft.com/office/drawing/2014/main" id="{A0F3360F-96F7-CAC1-B179-A79A278617FD}"/>
              </a:ext>
            </a:extLst>
          </p:cNvPr>
          <p:cNvSpPr>
            <a:spLocks noGrp="1"/>
          </p:cNvSpPr>
          <p:nvPr>
            <p:ph idx="1"/>
          </p:nvPr>
        </p:nvSpPr>
        <p:spPr>
          <a:xfrm>
            <a:off x="838199" y="1825625"/>
            <a:ext cx="10630711" cy="4351338"/>
          </a:xfrm>
        </p:spPr>
        <p:txBody>
          <a:bodyPr/>
          <a:lstStyle/>
          <a:p>
            <a:pPr marL="0" marR="0" lvl="0" indent="0" algn="ctr"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r>
              <a:rPr kumimoji="0" lang="en-US" sz="2400" b="0" i="0" u="none" strike="noStrike" kern="1200" cap="none" spc="0" normalizeH="0" baseline="0" noProof="0" dirty="0">
                <a:ln>
                  <a:noFill/>
                </a:ln>
                <a:effectLst/>
                <a:uLnTx/>
                <a:uFillTx/>
                <a:latin typeface="Calibri"/>
                <a:ea typeface="+mn-ea"/>
                <a:cs typeface="+mn-cs"/>
              </a:rPr>
              <a:t>School and athletic clubs commit to and take responsibility for inclusion</a:t>
            </a:r>
            <a:endParaRPr lang="en-US" dirty="0"/>
          </a:p>
        </p:txBody>
      </p:sp>
      <p:graphicFrame>
        <p:nvGraphicFramePr>
          <p:cNvPr id="7" name="Chart 6" descr="Bar chart showing that 21% of athletes agree and 56% disagree and 39% of school professionals agree and 29% disagree.">
            <a:extLst>
              <a:ext uri="{FF2B5EF4-FFF2-40B4-BE49-F238E27FC236}">
                <a16:creationId xmlns:a16="http://schemas.microsoft.com/office/drawing/2014/main" id="{DF5FA05C-8F88-0440-5E57-3BB0B51E87FA}"/>
              </a:ext>
            </a:extLst>
          </p:cNvPr>
          <p:cNvGraphicFramePr/>
          <p:nvPr>
            <p:extLst>
              <p:ext uri="{D42A27DB-BD31-4B8C-83A1-F6EECF244321}">
                <p14:modId xmlns:p14="http://schemas.microsoft.com/office/powerpoint/2010/main" val="3269198283"/>
              </p:ext>
            </p:extLst>
          </p:nvPr>
        </p:nvGraphicFramePr>
        <p:xfrm>
          <a:off x="3124200" y="2669699"/>
          <a:ext cx="5943600" cy="26631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89500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A6FB3-6765-6DF3-7359-ED5BA6DC43EE}"/>
              </a:ext>
            </a:extLst>
          </p:cNvPr>
          <p:cNvSpPr>
            <a:spLocks noGrp="1"/>
          </p:cNvSpPr>
          <p:nvPr>
            <p:ph type="title"/>
          </p:nvPr>
        </p:nvSpPr>
        <p:spPr>
          <a:xfrm>
            <a:off x="838200" y="365125"/>
            <a:ext cx="10907598" cy="1325563"/>
          </a:xfrm>
        </p:spPr>
        <p:txBody>
          <a:bodyPr/>
          <a:lstStyle/>
          <a:p>
            <a:r>
              <a:rPr lang="en-US" dirty="0"/>
              <a:t>7 Pillars of Inclusion: Opportunity</a:t>
            </a:r>
          </a:p>
        </p:txBody>
      </p:sp>
      <p:sp>
        <p:nvSpPr>
          <p:cNvPr id="3" name="Content Placeholder 2">
            <a:extLst>
              <a:ext uri="{FF2B5EF4-FFF2-40B4-BE49-F238E27FC236}">
                <a16:creationId xmlns:a16="http://schemas.microsoft.com/office/drawing/2014/main" id="{A0F3360F-96F7-CAC1-B179-A79A278617FD}"/>
              </a:ext>
            </a:extLst>
          </p:cNvPr>
          <p:cNvSpPr>
            <a:spLocks noGrp="1"/>
          </p:cNvSpPr>
          <p:nvPr>
            <p:ph idx="1"/>
          </p:nvPr>
        </p:nvSpPr>
        <p:spPr>
          <a:xfrm>
            <a:off x="838199" y="1825625"/>
            <a:ext cx="10630711" cy="4351338"/>
          </a:xfrm>
        </p:spPr>
        <p:txBody>
          <a:bodyPr/>
          <a:lstStyle/>
          <a:p>
            <a:pPr marL="0" marR="0" lvl="0" indent="0" algn="ctr"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r>
              <a:rPr kumimoji="0" lang="en-US" sz="2400" b="0" i="0" u="none" strike="noStrike" kern="1200" cap="none" spc="0" normalizeH="0" baseline="0" noProof="0" dirty="0">
                <a:ln>
                  <a:noFill/>
                </a:ln>
                <a:effectLst/>
                <a:uLnTx/>
                <a:uFillTx/>
                <a:latin typeface="Calibri"/>
                <a:ea typeface="+mn-ea"/>
                <a:cs typeface="+mn-cs"/>
              </a:rPr>
              <a:t>School and athletic clubs provide opportunity for students with disabilities to participate in sports</a:t>
            </a:r>
            <a:endParaRPr lang="en-US" dirty="0"/>
          </a:p>
        </p:txBody>
      </p:sp>
      <p:graphicFrame>
        <p:nvGraphicFramePr>
          <p:cNvPr id="5" name="Chart 4" descr="Bar chart showing that 25% of athletes and their families agree and 53% disagree and 44% of school professionals agree and 24% disagree.">
            <a:extLst>
              <a:ext uri="{FF2B5EF4-FFF2-40B4-BE49-F238E27FC236}">
                <a16:creationId xmlns:a16="http://schemas.microsoft.com/office/drawing/2014/main" id="{984FABFC-8649-8169-6378-B86B449D76A4}"/>
              </a:ext>
            </a:extLst>
          </p:cNvPr>
          <p:cNvGraphicFramePr/>
          <p:nvPr>
            <p:extLst>
              <p:ext uri="{D42A27DB-BD31-4B8C-83A1-F6EECF244321}">
                <p14:modId xmlns:p14="http://schemas.microsoft.com/office/powerpoint/2010/main" val="1054446451"/>
              </p:ext>
            </p:extLst>
          </p:nvPr>
        </p:nvGraphicFramePr>
        <p:xfrm>
          <a:off x="3124200" y="2669699"/>
          <a:ext cx="5943600" cy="26631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66918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DED43-C4FB-68FE-69A0-38104243F36F}"/>
              </a:ext>
            </a:extLst>
          </p:cNvPr>
          <p:cNvSpPr>
            <a:spLocks noGrp="1"/>
          </p:cNvSpPr>
          <p:nvPr>
            <p:ph type="title"/>
          </p:nvPr>
        </p:nvSpPr>
        <p:spPr>
          <a:xfrm>
            <a:off x="838199" y="365125"/>
            <a:ext cx="10756769" cy="1325563"/>
          </a:xfrm>
        </p:spPr>
        <p:txBody>
          <a:bodyPr>
            <a:normAutofit/>
          </a:bodyPr>
          <a:lstStyle/>
          <a:p>
            <a:r>
              <a:rPr lang="en-US" sz="4000" dirty="0"/>
              <a:t>7 Pillars of Inclusion: Opportunity Quote</a:t>
            </a:r>
          </a:p>
        </p:txBody>
      </p:sp>
      <p:sp>
        <p:nvSpPr>
          <p:cNvPr id="3" name="Content Placeholder 2">
            <a:extLst>
              <a:ext uri="{FF2B5EF4-FFF2-40B4-BE49-F238E27FC236}">
                <a16:creationId xmlns:a16="http://schemas.microsoft.com/office/drawing/2014/main" id="{074EAAC4-F238-C62B-9C6C-25BD49D99665}"/>
              </a:ext>
            </a:extLst>
          </p:cNvPr>
          <p:cNvSpPr>
            <a:spLocks noGrp="1"/>
          </p:cNvSpPr>
          <p:nvPr>
            <p:ph idx="1"/>
          </p:nvPr>
        </p:nvSpPr>
        <p:spPr/>
        <p:txBody>
          <a:bodyPr>
            <a:normAutofit/>
          </a:bodyPr>
          <a:lstStyle/>
          <a:p>
            <a:pPr marL="0" indent="0">
              <a:lnSpc>
                <a:spcPct val="100000"/>
              </a:lnSpc>
              <a:spcBef>
                <a:spcPct val="20000"/>
              </a:spcBef>
              <a:spcAft>
                <a:spcPts val="600"/>
              </a:spcAft>
              <a:buNone/>
              <a:defRPr/>
            </a:pPr>
            <a:endParaRPr kumimoji="0" lang="en-US" sz="3200" b="0" i="0" u="none" strike="noStrike" kern="1200" cap="none" spc="0" normalizeH="0" baseline="0" noProof="0" dirty="0">
              <a:ln>
                <a:noFill/>
              </a:ln>
              <a:effectLst/>
              <a:uLnTx/>
              <a:uFillTx/>
              <a:latin typeface="Calibri"/>
              <a:ea typeface="+mn-ea"/>
              <a:cs typeface="+mn-cs"/>
            </a:endParaRPr>
          </a:p>
          <a:p>
            <a:pPr marL="0" indent="0" algn="ctr">
              <a:lnSpc>
                <a:spcPct val="100000"/>
              </a:lnSpc>
              <a:spcBef>
                <a:spcPct val="20000"/>
              </a:spcBef>
              <a:spcAft>
                <a:spcPts val="600"/>
              </a:spcAft>
              <a:buNone/>
              <a:defRPr/>
            </a:pPr>
            <a:r>
              <a:rPr kumimoji="0" lang="en-US" sz="3200" b="0" i="1" u="none" strike="noStrike" kern="1200" cap="none" spc="0" normalizeH="0" baseline="0" noProof="0" dirty="0">
                <a:ln>
                  <a:noFill/>
                </a:ln>
                <a:effectLst/>
                <a:uLnTx/>
                <a:uFillTx/>
                <a:latin typeface="Calibri"/>
                <a:ea typeface="+mn-ea"/>
                <a:cs typeface="+mn-cs"/>
              </a:rPr>
              <a:t>“We currently drive an hour for almost any sport my son wants to play because there are not opportunities closer, save one, which doesn’t allow him to play independently and is not competitive.” </a:t>
            </a:r>
            <a:endParaRPr lang="en-US" sz="2400" i="1" dirty="0"/>
          </a:p>
        </p:txBody>
      </p:sp>
    </p:spTree>
    <p:extLst>
      <p:ext uri="{BB962C8B-B14F-4D97-AF65-F5344CB8AC3E}">
        <p14:creationId xmlns:p14="http://schemas.microsoft.com/office/powerpoint/2010/main" val="2798067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29BDF-64DF-091E-C83E-20FCF1BA7B3E}"/>
              </a:ext>
            </a:extLst>
          </p:cNvPr>
          <p:cNvSpPr>
            <a:spLocks noGrp="1"/>
          </p:cNvSpPr>
          <p:nvPr>
            <p:ph type="title"/>
          </p:nvPr>
        </p:nvSpPr>
        <p:spPr/>
        <p:txBody>
          <a:bodyPr/>
          <a:lstStyle/>
          <a:p>
            <a:r>
              <a:rPr lang="en-US"/>
              <a:t>Question </a:t>
            </a:r>
            <a:r>
              <a:rPr lang="en-US" dirty="0"/>
              <a:t>4</a:t>
            </a:r>
            <a:endParaRPr lang="en-US"/>
          </a:p>
        </p:txBody>
      </p:sp>
      <p:sp>
        <p:nvSpPr>
          <p:cNvPr id="3" name="Content Placeholder 2">
            <a:extLst>
              <a:ext uri="{FF2B5EF4-FFF2-40B4-BE49-F238E27FC236}">
                <a16:creationId xmlns:a16="http://schemas.microsoft.com/office/drawing/2014/main" id="{1A6401E0-2FAE-23EC-4E51-016E24C9B43F}"/>
              </a:ext>
            </a:extLst>
          </p:cNvPr>
          <p:cNvSpPr>
            <a:spLocks noGrp="1"/>
          </p:cNvSpPr>
          <p:nvPr>
            <p:ph idx="1"/>
          </p:nvPr>
        </p:nvSpPr>
        <p:spPr/>
        <p:txBody>
          <a:bodyPr/>
          <a:lstStyle/>
          <a:p>
            <a:pPr marL="0" marR="0" lvl="0" indent="0" algn="ctr"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17274F"/>
              </a:solidFill>
              <a:effectLst/>
              <a:uLnTx/>
              <a:uFillTx/>
              <a:latin typeface="Calibri"/>
              <a:ea typeface="+mn-ea"/>
              <a:cs typeface="+mn-cs"/>
            </a:endParaRPr>
          </a:p>
          <a:p>
            <a:pPr marL="0" marR="0" lvl="0" indent="0" algn="ctr"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endParaRPr lang="en-US" sz="2800" b="1" dirty="0">
              <a:solidFill>
                <a:srgbClr val="17274F"/>
              </a:solidFill>
              <a:latin typeface="Calibri"/>
              <a:ea typeface="+mn-ea"/>
              <a:cs typeface="+mn-cs"/>
            </a:endParaRPr>
          </a:p>
          <a:p>
            <a:pPr marL="0" marR="0" lvl="0" indent="0" algn="ctr"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17274F"/>
                </a:solidFill>
                <a:effectLst/>
                <a:uLnTx/>
                <a:uFillTx/>
                <a:latin typeface="Calibri"/>
                <a:ea typeface="+mn-ea"/>
                <a:cs typeface="+mn-cs"/>
              </a:rPr>
              <a:t>What are the current training needs and knowledge gaps for school staff/coaches around inclusive sports? </a:t>
            </a:r>
          </a:p>
          <a:p>
            <a:endParaRPr lang="en-US" dirty="0"/>
          </a:p>
        </p:txBody>
      </p:sp>
    </p:spTree>
    <p:extLst>
      <p:ext uri="{BB962C8B-B14F-4D97-AF65-F5344CB8AC3E}">
        <p14:creationId xmlns:p14="http://schemas.microsoft.com/office/powerpoint/2010/main" val="1590196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0BE7D-CC40-EE7C-3BD9-DFCC768F197F}"/>
              </a:ext>
            </a:extLst>
          </p:cNvPr>
          <p:cNvSpPr>
            <a:spLocks noGrp="1"/>
          </p:cNvSpPr>
          <p:nvPr>
            <p:ph type="title"/>
          </p:nvPr>
        </p:nvSpPr>
        <p:spPr/>
        <p:txBody>
          <a:bodyPr/>
          <a:lstStyle/>
          <a:p>
            <a:r>
              <a:rPr lang="en-US"/>
              <a:t>Needs &amp; Gaps</a:t>
            </a:r>
          </a:p>
        </p:txBody>
      </p:sp>
      <p:sp>
        <p:nvSpPr>
          <p:cNvPr id="3" name="Content Placeholder 2">
            <a:extLst>
              <a:ext uri="{FF2B5EF4-FFF2-40B4-BE49-F238E27FC236}">
                <a16:creationId xmlns:a16="http://schemas.microsoft.com/office/drawing/2014/main" id="{A5530AF5-A85D-1CE7-2167-0BE1AA3E6F06}"/>
              </a:ext>
            </a:extLst>
          </p:cNvPr>
          <p:cNvSpPr>
            <a:spLocks noGrp="1"/>
          </p:cNvSpPr>
          <p:nvPr>
            <p:ph idx="1"/>
          </p:nvPr>
        </p:nvSpPr>
        <p:spPr/>
        <p:txBody>
          <a:bodyPr>
            <a:normAutofit/>
          </a:bodyPr>
          <a:lstStyle/>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3200" b="0" i="0" u="none" strike="noStrike" kern="1200" cap="none" spc="0" normalizeH="0" baseline="0" noProof="0">
                <a:ln>
                  <a:noFill/>
                </a:ln>
                <a:effectLst/>
                <a:uLnTx/>
                <a:uFillTx/>
                <a:latin typeface="Calibri"/>
                <a:ea typeface="+mn-ea"/>
                <a:cs typeface="+mn-cs"/>
              </a:rPr>
              <a:t>Most school professionals </a:t>
            </a:r>
            <a:r>
              <a:rPr kumimoji="0" lang="en-US" sz="3200" b="1" i="0" u="none" strike="noStrike" kern="1200" cap="none" spc="0" normalizeH="0" baseline="0" noProof="0">
                <a:ln>
                  <a:noFill/>
                </a:ln>
                <a:effectLst/>
                <a:uLnTx/>
                <a:uFillTx/>
                <a:latin typeface="Calibri"/>
                <a:ea typeface="+mn-ea"/>
                <a:cs typeface="+mn-cs"/>
              </a:rPr>
              <a:t>have not had </a:t>
            </a:r>
            <a:r>
              <a:rPr kumimoji="0" lang="en-US" sz="3200" b="0" i="0" u="none" strike="noStrike" kern="1200" cap="none" spc="0" normalizeH="0" baseline="0" noProof="0">
                <a:ln>
                  <a:noFill/>
                </a:ln>
                <a:effectLst/>
                <a:uLnTx/>
                <a:uFillTx/>
                <a:latin typeface="Calibri"/>
                <a:ea typeface="+mn-ea"/>
                <a:cs typeface="+mn-cs"/>
              </a:rPr>
              <a:t>any inclusive sports training</a:t>
            </a: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3200" b="0" i="0" u="none" strike="noStrike" kern="1200" cap="none" spc="0" normalizeH="0" baseline="0" noProof="0">
                <a:ln>
                  <a:noFill/>
                </a:ln>
                <a:effectLst/>
                <a:uLnTx/>
                <a:uFillTx/>
                <a:latin typeface="Calibri"/>
                <a:ea typeface="+mn-ea"/>
                <a:cs typeface="+mn-cs"/>
              </a:rPr>
              <a:t>Most school professionals </a:t>
            </a:r>
            <a:r>
              <a:rPr kumimoji="0" lang="en-US" sz="3200" b="1" i="0" u="none" strike="noStrike" kern="1200" cap="none" spc="0" normalizeH="0" baseline="0" noProof="0">
                <a:ln>
                  <a:noFill/>
                </a:ln>
                <a:effectLst/>
                <a:uLnTx/>
                <a:uFillTx/>
                <a:latin typeface="Calibri"/>
                <a:ea typeface="+mn-ea"/>
                <a:cs typeface="+mn-cs"/>
              </a:rPr>
              <a:t>want</a:t>
            </a:r>
            <a:r>
              <a:rPr kumimoji="0" lang="en-US" sz="3200" b="0" i="0" u="none" strike="noStrike" kern="1200" cap="none" spc="0" normalizeH="0" baseline="0" noProof="0">
                <a:ln>
                  <a:noFill/>
                </a:ln>
                <a:effectLst/>
                <a:uLnTx/>
                <a:uFillTx/>
                <a:latin typeface="Calibri"/>
                <a:ea typeface="+mn-ea"/>
                <a:cs typeface="+mn-cs"/>
              </a:rPr>
              <a:t> inclusive sports training  </a:t>
            </a: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3200" b="0" i="0" u="none" strike="noStrike" kern="1200" cap="none" spc="0" normalizeH="0" baseline="0" noProof="0">
                <a:ln>
                  <a:noFill/>
                </a:ln>
                <a:effectLst/>
                <a:uLnTx/>
                <a:uFillTx/>
                <a:latin typeface="Calibri"/>
                <a:ea typeface="+mn-ea"/>
                <a:cs typeface="+mn-cs"/>
              </a:rPr>
              <a:t>Most agree that coaches and staff </a:t>
            </a:r>
            <a:r>
              <a:rPr kumimoji="0" lang="en-US" sz="3200" b="1" i="0" u="none" strike="noStrike" kern="1200" cap="none" spc="0" normalizeH="0" baseline="0" noProof="0">
                <a:ln>
                  <a:noFill/>
                </a:ln>
                <a:effectLst/>
                <a:uLnTx/>
                <a:uFillTx/>
                <a:latin typeface="Calibri"/>
                <a:ea typeface="+mn-ea"/>
                <a:cs typeface="+mn-cs"/>
              </a:rPr>
              <a:t>need </a:t>
            </a:r>
            <a:r>
              <a:rPr kumimoji="0" lang="en-US" sz="3200" b="0" i="0" u="none" strike="noStrike" kern="1200" cap="none" spc="0" normalizeH="0" baseline="0" noProof="0">
                <a:ln>
                  <a:noFill/>
                </a:ln>
                <a:effectLst/>
                <a:uLnTx/>
                <a:uFillTx/>
                <a:latin typeface="Calibri"/>
                <a:ea typeface="+mn-ea"/>
                <a:cs typeface="+mn-cs"/>
              </a:rPr>
              <a:t>inclusive sports training </a:t>
            </a:r>
          </a:p>
          <a:p>
            <a:endParaRPr lang="en-US" sz="2400"/>
          </a:p>
        </p:txBody>
      </p:sp>
    </p:spTree>
    <p:extLst>
      <p:ext uri="{BB962C8B-B14F-4D97-AF65-F5344CB8AC3E}">
        <p14:creationId xmlns:p14="http://schemas.microsoft.com/office/powerpoint/2010/main" val="17514812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E75A0-A769-8532-BE28-DF54626DA6EF}"/>
              </a:ext>
            </a:extLst>
          </p:cNvPr>
          <p:cNvSpPr>
            <a:spLocks noGrp="1"/>
          </p:cNvSpPr>
          <p:nvPr>
            <p:ph type="title"/>
          </p:nvPr>
        </p:nvSpPr>
        <p:spPr/>
        <p:txBody>
          <a:bodyPr/>
          <a:lstStyle/>
          <a:p>
            <a:r>
              <a:rPr lang="en-US"/>
              <a:t>Question </a:t>
            </a:r>
            <a:r>
              <a:rPr lang="en-US" dirty="0"/>
              <a:t>5</a:t>
            </a:r>
            <a:endParaRPr lang="en-US"/>
          </a:p>
        </p:txBody>
      </p:sp>
      <p:sp>
        <p:nvSpPr>
          <p:cNvPr id="3" name="Content Placeholder 2">
            <a:extLst>
              <a:ext uri="{FF2B5EF4-FFF2-40B4-BE49-F238E27FC236}">
                <a16:creationId xmlns:a16="http://schemas.microsoft.com/office/drawing/2014/main" id="{28C3E369-D2CE-CF07-9D4F-40DFCF340A18}"/>
              </a:ext>
            </a:extLst>
          </p:cNvPr>
          <p:cNvSpPr>
            <a:spLocks noGrp="1"/>
          </p:cNvSpPr>
          <p:nvPr>
            <p:ph idx="1"/>
          </p:nvPr>
        </p:nvSpPr>
        <p:spPr/>
        <p:txBody>
          <a:bodyPr>
            <a:normAutofit/>
          </a:bodyPr>
          <a:lstStyle/>
          <a:p>
            <a:pPr marL="0" marR="0" lvl="0" indent="0" algn="ctr"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endParaRPr kumimoji="0" lang="en-US" sz="3200" b="1" i="0" u="none" strike="noStrike" kern="1200" cap="none" spc="0" normalizeH="0" baseline="0" noProof="0" dirty="0">
              <a:ln>
                <a:noFill/>
              </a:ln>
              <a:effectLst/>
              <a:uLnTx/>
              <a:uFillTx/>
              <a:latin typeface="Calibri"/>
              <a:ea typeface="+mn-ea"/>
              <a:cs typeface="+mn-cs"/>
            </a:endParaRPr>
          </a:p>
          <a:p>
            <a:pPr marL="0" marR="0" lvl="0" indent="0" algn="ctr"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r>
              <a:rPr kumimoji="0" lang="en-US" sz="3200" b="1" i="0" u="none" strike="noStrike" kern="1200" cap="none" spc="0" normalizeH="0" baseline="0" noProof="0" dirty="0">
                <a:ln>
                  <a:noFill/>
                </a:ln>
                <a:effectLst/>
                <a:uLnTx/>
                <a:uFillTx/>
                <a:latin typeface="Calibri"/>
                <a:ea typeface="+mn-ea"/>
                <a:cs typeface="+mn-cs"/>
              </a:rPr>
              <a:t>What are the current opportunities and resources in Ohio that can help us with this project?</a:t>
            </a:r>
          </a:p>
          <a:p>
            <a:endParaRPr lang="en-US" sz="2400" dirty="0"/>
          </a:p>
        </p:txBody>
      </p:sp>
    </p:spTree>
    <p:extLst>
      <p:ext uri="{BB962C8B-B14F-4D97-AF65-F5344CB8AC3E}">
        <p14:creationId xmlns:p14="http://schemas.microsoft.com/office/powerpoint/2010/main" val="8305959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B7759-587B-1608-9CAD-928C27BDCA4B}"/>
              </a:ext>
            </a:extLst>
          </p:cNvPr>
          <p:cNvSpPr>
            <a:spLocks noGrp="1"/>
          </p:cNvSpPr>
          <p:nvPr>
            <p:ph type="title"/>
          </p:nvPr>
        </p:nvSpPr>
        <p:spPr/>
        <p:txBody>
          <a:bodyPr/>
          <a:lstStyle/>
          <a:p>
            <a:r>
              <a:rPr lang="en-US"/>
              <a:t>Resources</a:t>
            </a:r>
          </a:p>
        </p:txBody>
      </p:sp>
      <p:sp>
        <p:nvSpPr>
          <p:cNvPr id="3" name="Content Placeholder 2">
            <a:extLst>
              <a:ext uri="{FF2B5EF4-FFF2-40B4-BE49-F238E27FC236}">
                <a16:creationId xmlns:a16="http://schemas.microsoft.com/office/drawing/2014/main" id="{5D4E07EA-ADC2-D3E8-495B-29EA1B86F76E}"/>
              </a:ext>
            </a:extLst>
          </p:cNvPr>
          <p:cNvSpPr>
            <a:spLocks noGrp="1"/>
          </p:cNvSpPr>
          <p:nvPr>
            <p:ph idx="1"/>
          </p:nvPr>
        </p:nvSpPr>
        <p:spPr/>
        <p:txBody>
          <a:bodyPr>
            <a:normAutofit/>
          </a:bodyPr>
          <a:lstStyle/>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3200" b="0" i="0" u="none" strike="noStrike" kern="1200" cap="none" spc="0" normalizeH="0" baseline="0" noProof="0">
                <a:ln>
                  <a:noFill/>
                </a:ln>
                <a:effectLst/>
                <a:uLnTx/>
                <a:uFillTx/>
                <a:latin typeface="Calibri"/>
                <a:ea typeface="+mn-ea"/>
                <a:cs typeface="+mn-cs"/>
              </a:rPr>
              <a:t>Many existing programs that are working well</a:t>
            </a:r>
          </a:p>
          <a:p>
            <a:pPr marL="742950" marR="0" lvl="1" indent="-28575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3200" b="0" i="0" u="none" strike="noStrike" kern="1200" cap="none" spc="0" normalizeH="0" baseline="0" noProof="0">
                <a:ln>
                  <a:noFill/>
                </a:ln>
                <a:effectLst/>
                <a:uLnTx/>
                <a:uFillTx/>
                <a:latin typeface="Calibri"/>
                <a:ea typeface="+mn-ea"/>
                <a:cs typeface="+mn-cs"/>
              </a:rPr>
              <a:t>Programs can be a resource</a:t>
            </a: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3200" b="0" i="0" u="none" strike="noStrike" kern="1200" cap="none" spc="0" normalizeH="0" baseline="0" noProof="0">
                <a:ln>
                  <a:noFill/>
                </a:ln>
                <a:effectLst/>
                <a:uLnTx/>
                <a:uFillTx/>
                <a:latin typeface="Calibri"/>
                <a:ea typeface="+mn-ea"/>
                <a:cs typeface="+mn-cs"/>
              </a:rPr>
              <a:t>Strong programs have good community partnerships</a:t>
            </a: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3200" b="0" i="0" u="none" strike="noStrike" kern="1200" cap="none" spc="0" normalizeH="0" baseline="0" noProof="0">
                <a:ln>
                  <a:noFill/>
                </a:ln>
                <a:effectLst/>
                <a:uLnTx/>
                <a:uFillTx/>
                <a:latin typeface="Calibri"/>
                <a:ea typeface="+mn-ea"/>
                <a:cs typeface="+mn-cs"/>
              </a:rPr>
              <a:t>Strong programs are disability-led</a:t>
            </a:r>
          </a:p>
          <a:p>
            <a:endParaRPr lang="en-US" sz="2400"/>
          </a:p>
        </p:txBody>
      </p:sp>
    </p:spTree>
    <p:extLst>
      <p:ext uri="{BB962C8B-B14F-4D97-AF65-F5344CB8AC3E}">
        <p14:creationId xmlns:p14="http://schemas.microsoft.com/office/powerpoint/2010/main" val="22018775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4D282-BBA4-B69F-9CE0-6E020F8B8C71}"/>
              </a:ext>
            </a:extLst>
          </p:cNvPr>
          <p:cNvSpPr>
            <a:spLocks noGrp="1"/>
          </p:cNvSpPr>
          <p:nvPr>
            <p:ph type="title"/>
          </p:nvPr>
        </p:nvSpPr>
        <p:spPr/>
        <p:txBody>
          <a:bodyPr/>
          <a:lstStyle/>
          <a:p>
            <a:r>
              <a:rPr lang="en-US"/>
              <a:t>Opportunities</a:t>
            </a:r>
          </a:p>
        </p:txBody>
      </p:sp>
      <p:sp>
        <p:nvSpPr>
          <p:cNvPr id="3" name="Content Placeholder 2">
            <a:extLst>
              <a:ext uri="{FF2B5EF4-FFF2-40B4-BE49-F238E27FC236}">
                <a16:creationId xmlns:a16="http://schemas.microsoft.com/office/drawing/2014/main" id="{B6DB0122-6A61-0C41-3B5A-2AE47CDC8290}"/>
              </a:ext>
            </a:extLst>
          </p:cNvPr>
          <p:cNvSpPr>
            <a:spLocks noGrp="1"/>
          </p:cNvSpPr>
          <p:nvPr>
            <p:ph idx="1"/>
          </p:nvPr>
        </p:nvSpPr>
        <p:spPr/>
        <p:txBody>
          <a:bodyPr/>
          <a:lstStyle/>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2800" b="1" i="0" u="none" strike="noStrike" kern="1200" cap="none" spc="0" normalizeH="0" baseline="0" noProof="0">
                <a:ln>
                  <a:noFill/>
                </a:ln>
                <a:effectLst/>
                <a:uLnTx/>
                <a:uFillTx/>
                <a:latin typeface="Calibri"/>
                <a:ea typeface="+mn-ea"/>
                <a:cs typeface="+mn-cs"/>
              </a:rPr>
              <a:t>Lots of interest!</a:t>
            </a: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a:ln>
                  <a:noFill/>
                </a:ln>
                <a:effectLst/>
                <a:uLnTx/>
                <a:uFillTx/>
                <a:latin typeface="Calibri"/>
                <a:ea typeface="+mn-ea"/>
                <a:cs typeface="+mn-cs"/>
              </a:rPr>
              <a:t>Most participants want to play sports</a:t>
            </a: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a:ln>
                  <a:noFill/>
                </a:ln>
                <a:effectLst/>
                <a:uLnTx/>
                <a:uFillTx/>
                <a:latin typeface="Calibri"/>
                <a:ea typeface="+mn-ea"/>
                <a:cs typeface="+mn-cs"/>
              </a:rPr>
              <a:t>Most participants want to create more inclusive sports opportunities in their schools</a:t>
            </a: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a:ln>
                  <a:noFill/>
                </a:ln>
                <a:effectLst/>
                <a:uLnTx/>
                <a:uFillTx/>
                <a:latin typeface="Calibri"/>
                <a:ea typeface="+mn-ea"/>
                <a:cs typeface="+mn-cs"/>
              </a:rPr>
              <a:t>Many school professionals want trainings</a:t>
            </a:r>
          </a:p>
          <a:p>
            <a:endParaRPr lang="en-US"/>
          </a:p>
        </p:txBody>
      </p:sp>
    </p:spTree>
    <p:extLst>
      <p:ext uri="{BB962C8B-B14F-4D97-AF65-F5344CB8AC3E}">
        <p14:creationId xmlns:p14="http://schemas.microsoft.com/office/powerpoint/2010/main" val="39041641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E376F-6D6D-D676-9CFF-02B286E04355}"/>
              </a:ext>
            </a:extLst>
          </p:cNvPr>
          <p:cNvSpPr>
            <a:spLocks noGrp="1"/>
          </p:cNvSpPr>
          <p:nvPr>
            <p:ph type="title"/>
          </p:nvPr>
        </p:nvSpPr>
        <p:spPr/>
        <p:txBody>
          <a:bodyPr/>
          <a:lstStyle/>
          <a:p>
            <a:r>
              <a:rPr lang="en-US" dirty="0"/>
              <a:t>Opportunities Continued</a:t>
            </a:r>
          </a:p>
        </p:txBody>
      </p:sp>
      <p:sp>
        <p:nvSpPr>
          <p:cNvPr id="3" name="Content Placeholder 2">
            <a:extLst>
              <a:ext uri="{FF2B5EF4-FFF2-40B4-BE49-F238E27FC236}">
                <a16:creationId xmlns:a16="http://schemas.microsoft.com/office/drawing/2014/main" id="{159D85DB-A0D2-77B1-76F8-17D34DCDCC88}"/>
              </a:ext>
            </a:extLst>
          </p:cNvPr>
          <p:cNvSpPr>
            <a:spLocks noGrp="1"/>
          </p:cNvSpPr>
          <p:nvPr>
            <p:ph idx="1"/>
          </p:nvPr>
        </p:nvSpPr>
        <p:spPr/>
        <p:txBody>
          <a:bodyPr/>
          <a:lstStyle/>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Calibri"/>
                <a:ea typeface="+mn-ea"/>
                <a:cs typeface="+mn-cs"/>
              </a:rPr>
              <a:t>Lots of resources that people don’t know about</a:t>
            </a:r>
          </a:p>
          <a:p>
            <a:pPr marL="742950" marR="0" lvl="1" indent="-28575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Calibri"/>
                <a:ea typeface="+mn-ea"/>
                <a:cs typeface="+mn-cs"/>
              </a:rPr>
              <a:t>Opportunity to connect people to resources</a:t>
            </a: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Calibri"/>
                <a:ea typeface="+mn-ea"/>
                <a:cs typeface="+mn-cs"/>
              </a:rPr>
              <a:t>Many examples of individual-based sports that are working well</a:t>
            </a: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Calibri"/>
                <a:ea typeface="+mn-ea"/>
                <a:cs typeface="+mn-cs"/>
              </a:rPr>
              <a:t>Opportunity to work with local dance studios to create dance classes</a:t>
            </a:r>
          </a:p>
          <a:p>
            <a:endParaRPr lang="en-US" dirty="0"/>
          </a:p>
        </p:txBody>
      </p:sp>
    </p:spTree>
    <p:extLst>
      <p:ext uri="{BB962C8B-B14F-4D97-AF65-F5344CB8AC3E}">
        <p14:creationId xmlns:p14="http://schemas.microsoft.com/office/powerpoint/2010/main" val="1215465107"/>
      </p:ext>
    </p:extLst>
  </p:cSld>
  <p:clrMapOvr>
    <a:masterClrMapping/>
  </p:clrMapOvr>
</p:sld>
</file>

<file path=ppt/theme/theme1.xml><?xml version="1.0" encoding="utf-8"?>
<a:theme xmlns:a="http://schemas.openxmlformats.org/drawingml/2006/main" name="Office Theme">
  <a:themeElements>
    <a:clrScheme name="Inclusive Sports">
      <a:dk1>
        <a:sysClr val="windowText" lastClr="000000"/>
      </a:dk1>
      <a:lt1>
        <a:sysClr val="window" lastClr="FFFFFF"/>
      </a:lt1>
      <a:dk2>
        <a:srgbClr val="44546A"/>
      </a:dk2>
      <a:lt2>
        <a:srgbClr val="E7E6E6"/>
      </a:lt2>
      <a:accent1>
        <a:srgbClr val="7D3443"/>
      </a:accent1>
      <a:accent2>
        <a:srgbClr val="975D69"/>
      </a:accent2>
      <a:accent3>
        <a:srgbClr val="3C6280"/>
      </a:accent3>
      <a:accent4>
        <a:srgbClr val="243B4D"/>
      </a:accent4>
      <a:accent5>
        <a:srgbClr val="939799"/>
      </a:accent5>
      <a:accent6>
        <a:srgbClr val="19191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ew GRC">
    <a:dk1>
      <a:srgbClr val="17274F"/>
    </a:dk1>
    <a:lt1>
      <a:sysClr val="window" lastClr="FFFFFF"/>
    </a:lt1>
    <a:dk2>
      <a:srgbClr val="FFFFFF"/>
    </a:dk2>
    <a:lt2>
      <a:srgbClr val="A61C20"/>
    </a:lt2>
    <a:accent1>
      <a:srgbClr val="17274F"/>
    </a:accent1>
    <a:accent2>
      <a:srgbClr val="EA4335"/>
    </a:accent2>
    <a:accent3>
      <a:srgbClr val="FEC10D"/>
    </a:accent3>
    <a:accent4>
      <a:srgbClr val="A61C20"/>
    </a:accent4>
    <a:accent5>
      <a:srgbClr val="C1CDEB"/>
    </a:accent5>
    <a:accent6>
      <a:srgbClr val="4168C8"/>
    </a:accent6>
    <a:hlink>
      <a:srgbClr val="0000FF"/>
    </a:hlink>
    <a:folHlink>
      <a:srgbClr val="A61C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New GRC">
    <a:dk1>
      <a:srgbClr val="17274F"/>
    </a:dk1>
    <a:lt1>
      <a:sysClr val="window" lastClr="FFFFFF"/>
    </a:lt1>
    <a:dk2>
      <a:srgbClr val="FFFFFF"/>
    </a:dk2>
    <a:lt2>
      <a:srgbClr val="A61C20"/>
    </a:lt2>
    <a:accent1>
      <a:srgbClr val="17274F"/>
    </a:accent1>
    <a:accent2>
      <a:srgbClr val="EA4335"/>
    </a:accent2>
    <a:accent3>
      <a:srgbClr val="FEC10D"/>
    </a:accent3>
    <a:accent4>
      <a:srgbClr val="A61C20"/>
    </a:accent4>
    <a:accent5>
      <a:srgbClr val="C1CDEB"/>
    </a:accent5>
    <a:accent6>
      <a:srgbClr val="4168C8"/>
    </a:accent6>
    <a:hlink>
      <a:srgbClr val="0000FF"/>
    </a:hlink>
    <a:folHlink>
      <a:srgbClr val="A61C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New GRC">
    <a:dk1>
      <a:srgbClr val="17274F"/>
    </a:dk1>
    <a:lt1>
      <a:sysClr val="window" lastClr="FFFFFF"/>
    </a:lt1>
    <a:dk2>
      <a:srgbClr val="FFFFFF"/>
    </a:dk2>
    <a:lt2>
      <a:srgbClr val="A61C20"/>
    </a:lt2>
    <a:accent1>
      <a:srgbClr val="17274F"/>
    </a:accent1>
    <a:accent2>
      <a:srgbClr val="EA4335"/>
    </a:accent2>
    <a:accent3>
      <a:srgbClr val="FEC10D"/>
    </a:accent3>
    <a:accent4>
      <a:srgbClr val="A61C20"/>
    </a:accent4>
    <a:accent5>
      <a:srgbClr val="C1CDEB"/>
    </a:accent5>
    <a:accent6>
      <a:srgbClr val="4168C8"/>
    </a:accent6>
    <a:hlink>
      <a:srgbClr val="0000FF"/>
    </a:hlink>
    <a:folHlink>
      <a:srgbClr val="A61C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New GRC">
    <a:dk1>
      <a:srgbClr val="17274F"/>
    </a:dk1>
    <a:lt1>
      <a:sysClr val="window" lastClr="FFFFFF"/>
    </a:lt1>
    <a:dk2>
      <a:srgbClr val="FFFFFF"/>
    </a:dk2>
    <a:lt2>
      <a:srgbClr val="A61C20"/>
    </a:lt2>
    <a:accent1>
      <a:srgbClr val="17274F"/>
    </a:accent1>
    <a:accent2>
      <a:srgbClr val="EA4335"/>
    </a:accent2>
    <a:accent3>
      <a:srgbClr val="FEC10D"/>
    </a:accent3>
    <a:accent4>
      <a:srgbClr val="A61C20"/>
    </a:accent4>
    <a:accent5>
      <a:srgbClr val="C1CDEB"/>
    </a:accent5>
    <a:accent6>
      <a:srgbClr val="4168C8"/>
    </a:accent6>
    <a:hlink>
      <a:srgbClr val="0000FF"/>
    </a:hlink>
    <a:folHlink>
      <a:srgbClr val="A61C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New GRC">
    <a:dk1>
      <a:srgbClr val="17274F"/>
    </a:dk1>
    <a:lt1>
      <a:sysClr val="window" lastClr="FFFFFF"/>
    </a:lt1>
    <a:dk2>
      <a:srgbClr val="FFFFFF"/>
    </a:dk2>
    <a:lt2>
      <a:srgbClr val="A61C20"/>
    </a:lt2>
    <a:accent1>
      <a:srgbClr val="17274F"/>
    </a:accent1>
    <a:accent2>
      <a:srgbClr val="EA4335"/>
    </a:accent2>
    <a:accent3>
      <a:srgbClr val="FEC10D"/>
    </a:accent3>
    <a:accent4>
      <a:srgbClr val="A61C20"/>
    </a:accent4>
    <a:accent5>
      <a:srgbClr val="C1CDEB"/>
    </a:accent5>
    <a:accent6>
      <a:srgbClr val="4168C8"/>
    </a:accent6>
    <a:hlink>
      <a:srgbClr val="0000FF"/>
    </a:hlink>
    <a:folHlink>
      <a:srgbClr val="A61C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d3b7dd9-bbf5-427a-bc89-24bc5b1981ba">
      <Terms xmlns="http://schemas.microsoft.com/office/infopath/2007/PartnerControls"/>
    </lcf76f155ced4ddcb4097134ff3c332f>
    <TaxCatchAll xmlns="e3aabd22-7a30-4f0b-bcce-5fee61e64fa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B924E43EAD1BF4DBF5985951EB9988C" ma:contentTypeVersion="17" ma:contentTypeDescription="Create a new document." ma:contentTypeScope="" ma:versionID="972a819810f1c1b56d7a9b047e83c41a">
  <xsd:schema xmlns:xsd="http://www.w3.org/2001/XMLSchema" xmlns:xs="http://www.w3.org/2001/XMLSchema" xmlns:p="http://schemas.microsoft.com/office/2006/metadata/properties" xmlns:ns2="4d3b7dd9-bbf5-427a-bc89-24bc5b1981ba" xmlns:ns3="e3aabd22-7a30-4f0b-bcce-5fee61e64fac" targetNamespace="http://schemas.microsoft.com/office/2006/metadata/properties" ma:root="true" ma:fieldsID="285af91c82124fb6cf28a3bfe9345d47" ns2:_="" ns3:_="">
    <xsd:import namespace="4d3b7dd9-bbf5-427a-bc89-24bc5b1981ba"/>
    <xsd:import namespace="e3aabd22-7a30-4f0b-bcce-5fee61e64fa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3b7dd9-bbf5-427a-bc89-24bc5b1981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f133747-7f49-46b8-8a37-07c8968d023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3aabd22-7a30-4f0b-bcce-5fee61e64fa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c85e326-3506-4ecf-959a-2e9c21c49675}" ma:internalName="TaxCatchAll" ma:showField="CatchAllData" ma:web="e3aabd22-7a30-4f0b-bcce-5fee61e64fa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296A2AB-74BA-47C6-B7ED-C50D6E5C6331}">
  <ds:schemaRefs>
    <ds:schemaRef ds:uri="4d3b7dd9-bbf5-427a-bc89-24bc5b1981ba"/>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purl.org/dc/dcmitype/"/>
    <ds:schemaRef ds:uri="http://purl.org/dc/elements/1.1/"/>
    <ds:schemaRef ds:uri="e3aabd22-7a30-4f0b-bcce-5fee61e64fac"/>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3ECBCD3-9128-4E36-A2C3-4628FE26D8CF}">
  <ds:schemaRefs>
    <ds:schemaRef ds:uri="http://schemas.microsoft.com/sharepoint/v3/contenttype/forms"/>
  </ds:schemaRefs>
</ds:datastoreItem>
</file>

<file path=customXml/itemProps3.xml><?xml version="1.0" encoding="utf-8"?>
<ds:datastoreItem xmlns:ds="http://schemas.openxmlformats.org/officeDocument/2006/customXml" ds:itemID="{AA6F9504-5E09-42B6-BEB3-547DD0ECC8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3b7dd9-bbf5-427a-bc89-24bc5b1981ba"/>
    <ds:schemaRef ds:uri="e3aabd22-7a30-4f0b-bcce-5fee61e64f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b95a125-791c-4f0a-9f9e-99e363117506}" enabled="0" method="" siteId="{0b95a125-791c-4f0a-9f9e-99e363117506}" removed="1"/>
</clbl:labelList>
</file>

<file path=docProps/app.xml><?xml version="1.0" encoding="utf-8"?>
<Properties xmlns="http://schemas.openxmlformats.org/officeDocument/2006/extended-properties" xmlns:vt="http://schemas.openxmlformats.org/officeDocument/2006/docPropsVTypes">
  <TotalTime>17</TotalTime>
  <Words>3805</Words>
  <Application>Microsoft Office PowerPoint</Application>
  <PresentationFormat>Widescreen</PresentationFormat>
  <Paragraphs>235</Paragraphs>
  <Slides>38</Slides>
  <Notes>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Aptos</vt:lpstr>
      <vt:lpstr>Arial</vt:lpstr>
      <vt:lpstr>Calibri</vt:lpstr>
      <vt:lpstr>Calibri Light</vt:lpstr>
      <vt:lpstr>Open Sans Extrabold</vt:lpstr>
      <vt:lpstr>Open Sans Semibold</vt:lpstr>
      <vt:lpstr>Tw Cen MT</vt:lpstr>
      <vt:lpstr>Office Theme</vt:lpstr>
      <vt:lpstr>Summary of 2023  Ohio Inclusive Sports Needs Assessment</vt:lpstr>
      <vt:lpstr>Background</vt:lpstr>
      <vt:lpstr>Funding Acknowledgements</vt:lpstr>
      <vt:lpstr>Why did we do a needs assessment?</vt:lpstr>
      <vt:lpstr>How did we collect information?</vt:lpstr>
      <vt:lpstr>Total Survey Participants</vt:lpstr>
      <vt:lpstr>Athlete &amp; Parent Survey Participants</vt:lpstr>
      <vt:lpstr>School Professional Survey Participants</vt:lpstr>
      <vt:lpstr>Key Informant Interview Participants</vt:lpstr>
      <vt:lpstr>Listening Session Participants</vt:lpstr>
      <vt:lpstr>Main Questions</vt:lpstr>
      <vt:lpstr>Results</vt:lpstr>
      <vt:lpstr>Question 1</vt:lpstr>
      <vt:lpstr>What makes it hard?</vt:lpstr>
      <vt:lpstr>Hard: Lack of Accessibility</vt:lpstr>
      <vt:lpstr>Hard: Attitudes</vt:lpstr>
      <vt:lpstr>Hard: Lack of Trained Coaches</vt:lpstr>
      <vt:lpstr>Top Strengths</vt:lpstr>
      <vt:lpstr>Question 2</vt:lpstr>
      <vt:lpstr>Overall Results: Not Inclusive</vt:lpstr>
      <vt:lpstr>Inclusion and Access</vt:lpstr>
      <vt:lpstr>What Schools Can Do Better</vt:lpstr>
      <vt:lpstr>Question 3</vt:lpstr>
      <vt:lpstr>Overall Results: 7 Pillars of Inclusion</vt:lpstr>
      <vt:lpstr>7 Pillars of Inclusion: Access</vt:lpstr>
      <vt:lpstr>7 Pillars of Inclusion: Attitude</vt:lpstr>
      <vt:lpstr>7 Pillars of Inclusion: Choice</vt:lpstr>
      <vt:lpstr>7 Pillars of Inclusion: Partnerships</vt:lpstr>
      <vt:lpstr>7 Pillars of Inclusion: Communication</vt:lpstr>
      <vt:lpstr>7 Pillars of Inclusion: Policy</vt:lpstr>
      <vt:lpstr>7 Pillars of Inclusion: Opportunity</vt:lpstr>
      <vt:lpstr>7 Pillars of Inclusion: Opportunity Quote</vt:lpstr>
      <vt:lpstr>Question 4</vt:lpstr>
      <vt:lpstr>Needs &amp; Gaps</vt:lpstr>
      <vt:lpstr>Question 5</vt:lpstr>
      <vt:lpstr>Resources</vt:lpstr>
      <vt:lpstr>Opportunities</vt:lpstr>
      <vt:lpstr>Opportunities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Sports</dc:title>
  <dc:creator>Mack, Hannah</dc:creator>
  <cp:lastModifiedBy>Whalen Smith, Cara</cp:lastModifiedBy>
  <cp:revision>20</cp:revision>
  <dcterms:created xsi:type="dcterms:W3CDTF">2024-03-27T15:09:32Z</dcterms:created>
  <dcterms:modified xsi:type="dcterms:W3CDTF">2024-08-03T17:49:05Z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0x0101000B924E43EAD1BF4DBF5985951EB9988C</vt:lpwstr>
  </property>
  <property fmtid="{D5CDD505-2E9C-101B-9397-08002B2CF9AE}" pid="3" name="MediaServiceImageTags">
    <vt:lpwstr/>
  </property>
</Properties>
</file>