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2" r:id="rId4"/>
    <p:sldMasterId id="2147483767" r:id="rId5"/>
    <p:sldMasterId id="2147483660" r:id="rId6"/>
  </p:sldMasterIdLst>
  <p:notesMasterIdLst>
    <p:notesMasterId r:id="rId13"/>
  </p:notesMasterIdLst>
  <p:handoutMasterIdLst>
    <p:handoutMasterId r:id="rId14"/>
  </p:handoutMasterIdLst>
  <p:sldIdLst>
    <p:sldId id="516" r:id="rId7"/>
    <p:sldId id="759" r:id="rId8"/>
    <p:sldId id="776" r:id="rId9"/>
    <p:sldId id="617" r:id="rId10"/>
    <p:sldId id="780" r:id="rId11"/>
    <p:sldId id="820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32" userDrawn="1">
          <p15:clr>
            <a:srgbClr val="A4A3A4"/>
          </p15:clr>
        </p15:guide>
        <p15:guide id="2" pos="386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oergel, Anna" initials="SA" lastIdx="12" clrIdx="0">
    <p:extLst>
      <p:ext uri="{19B8F6BF-5375-455C-9EA6-DF929625EA0E}">
        <p15:presenceInfo xmlns:p15="http://schemas.microsoft.com/office/powerpoint/2012/main" userId="S::afu223@uky.edu::a8d489cd-8225-4c58-982b-5262b9b1fb77" providerId="AD"/>
      </p:ext>
    </p:extLst>
  </p:cmAuthor>
  <p:cmAuthor id="2" name="Nugent, Austin M." initials="NAM" lastIdx="101" clrIdx="1">
    <p:extLst>
      <p:ext uri="{19B8F6BF-5375-455C-9EA6-DF929625EA0E}">
        <p15:presenceInfo xmlns:p15="http://schemas.microsoft.com/office/powerpoint/2012/main" userId="S::amnu224@uky.edu::95347374-faf7-40d1-9c72-07f7d994b5e4" providerId="AD"/>
      </p:ext>
    </p:extLst>
  </p:cmAuthor>
  <p:cmAuthor id="3" name="Mullis, Lindsey C." initials="MLC" lastIdx="9" clrIdx="2">
    <p:extLst>
      <p:ext uri="{19B8F6BF-5375-455C-9EA6-DF929625EA0E}">
        <p15:presenceInfo xmlns:p15="http://schemas.microsoft.com/office/powerpoint/2012/main" userId="S::lcpowe5@uky.edu::3dde71c6-b536-45bf-b210-f9aabe46d571" providerId="AD"/>
      </p:ext>
    </p:extLst>
  </p:cmAuthor>
  <p:cmAuthor id="4" name="Marcum, Trenton G." initials="MTG" lastIdx="1" clrIdx="3">
    <p:extLst>
      <p:ext uri="{19B8F6BF-5375-455C-9EA6-DF929625EA0E}">
        <p15:presenceInfo xmlns:p15="http://schemas.microsoft.com/office/powerpoint/2012/main" userId="Marcum, Trenton G." providerId="None"/>
      </p:ext>
    </p:extLst>
  </p:cmAuthor>
  <p:cmAuthor id="5" name="Turner, Morgan A." initials="TA" lastIdx="1" clrIdx="4">
    <p:extLst>
      <p:ext uri="{19B8F6BF-5375-455C-9EA6-DF929625EA0E}">
        <p15:presenceInfo xmlns:p15="http://schemas.microsoft.com/office/powerpoint/2012/main" userId="S::matu236@uky.edu::085fb40c-e67f-49ae-a139-df0ce56788c6" providerId="AD"/>
      </p:ext>
    </p:extLst>
  </p:cmAuthor>
  <p:cmAuthor id="6" name="Jones, Kari J." initials="JJ" lastIdx="1" clrIdx="5">
    <p:extLst>
      <p:ext uri="{19B8F6BF-5375-455C-9EA6-DF929625EA0E}">
        <p15:presenceInfo xmlns:p15="http://schemas.microsoft.com/office/powerpoint/2012/main" userId="S::kjjone3@uky.edu::35994c1f-7fcd-4089-aedf-13c96cc8321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32B61"/>
    <a:srgbClr val="2D8FCD"/>
    <a:srgbClr val="E32E91"/>
    <a:srgbClr val="6A3692"/>
    <a:srgbClr val="53B85F"/>
    <a:srgbClr val="FCEAF4"/>
    <a:srgbClr val="8CBC88"/>
    <a:srgbClr val="FF4343"/>
    <a:srgbClr val="FF7D7D"/>
    <a:srgbClr val="FF373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0A7AF18-26B3-41A0-9E5D-59869480F645}" v="865" dt="2024-08-03T18:49:57.10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85311" autoAdjust="0"/>
  </p:normalViewPr>
  <p:slideViewPr>
    <p:cSldViewPr snapToGrid="0">
      <p:cViewPr varScale="1">
        <p:scale>
          <a:sx n="97" d="100"/>
          <a:sy n="97" d="100"/>
        </p:scale>
        <p:origin x="450" y="84"/>
      </p:cViewPr>
      <p:guideLst>
        <p:guide orient="horz" pos="2232"/>
        <p:guide pos="386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2707"/>
    </p:cViewPr>
  </p:sorter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notesMaster" Target="notesMasters/notesMaster1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5" Type="http://schemas.openxmlformats.org/officeDocument/2006/relationships/slideMaster" Target="slideMasters/slideMaster2.xml"/><Relationship Id="rId15" Type="http://schemas.openxmlformats.org/officeDocument/2006/relationships/commentAuthors" Target="commentAuthors.xml"/><Relationship Id="rId10" Type="http://schemas.openxmlformats.org/officeDocument/2006/relationships/slide" Target="slides/slide4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214C5B7-F69D-48AC-BFCD-ADD84832BAD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8260710-1487-43A8-AA74-894F7D93BD6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831610-A407-4EDF-B446-73037450C9E1}" type="datetimeFigureOut">
              <a:rPr lang="en-US" smtClean="0"/>
              <a:t>8/3/2024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C07F367-F962-4D66-8C03-CC4F24EF895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2BC6D0D-9A8C-47D2-8ECC-2446F750C22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7FFB57-6710-4E7A-ABC5-A608783C19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58893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E94A76-1323-4D89-B91E-4EF2E59B2CAA}" type="datetimeFigureOut">
              <a:rPr lang="en-US" smtClean="0"/>
              <a:t>8/3/2024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79C7F6-A9B6-4FEA-955F-3310AC7875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28228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systems.aucd.org/docs/ABCs%20of%20Plain%20Language_final.pdf" TargetMode="External"/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Relationship Id="rId5" Type="http://schemas.openxmlformats.org/officeDocument/2006/relationships/hyperlink" Target="https://autisticadvocacy.org/wp-content/uploads/2021/07/One-Idea-Per-Line.pdf" TargetMode="External"/><Relationship Id="rId4" Type="http://schemas.openxmlformats.org/officeDocument/2006/relationships/hyperlink" Target="https://www.cdc.gov/ccindex/everydaywords/index.html" TargetMode="Externa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rtl="0">
              <a:spcBef>
                <a:spcPts val="1200"/>
              </a:spcBef>
              <a:spcAft>
                <a:spcPts val="1200"/>
              </a:spcAft>
            </a:pPr>
            <a:endParaRPr lang="en-US" sz="1200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5400" b="1" dirty="0">
              <a:solidFill>
                <a:srgbClr val="FF0000"/>
              </a:solidFill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79C7F6-A9B6-4FEA-955F-3310AC7875F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76883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hlinkClick r:id="rId3"/>
              </a:rPr>
              <a:t>ABCs of Plain Language_final.pdf (aucd.org)</a:t>
            </a:r>
            <a:r>
              <a:rPr lang="en-US" dirty="0"/>
              <a:t> </a:t>
            </a:r>
            <a:endParaRPr lang="en-US" dirty="0">
              <a:cs typeface="Calibri"/>
            </a:endParaRPr>
          </a:p>
          <a:p>
            <a:endParaRPr lang="en-US" dirty="0"/>
          </a:p>
          <a:p>
            <a:r>
              <a:rPr lang="en-US" dirty="0">
                <a:hlinkClick r:id="rId4"/>
              </a:rPr>
              <a:t>Everyday Words for Public Health Communication | The CDC Clear Communication Index | Centers for Disease Control and Prevention</a:t>
            </a:r>
            <a:endParaRPr lang="en-US" dirty="0"/>
          </a:p>
          <a:p>
            <a:endParaRPr lang="en-US" dirty="0">
              <a:cs typeface="Calibri" panose="020F0502020204030204"/>
            </a:endParaRPr>
          </a:p>
          <a:p>
            <a:endParaRPr lang="en-US" dirty="0">
              <a:cs typeface="Calibri" panose="020F0502020204030204"/>
            </a:endParaRPr>
          </a:p>
          <a:p>
            <a:r>
              <a:rPr lang="en-US" dirty="0">
                <a:hlinkClick r:id="rId5"/>
              </a:rPr>
              <a:t>https://autisticadvocacy.org/wp-content/uploads/2021/07/One-Idea-Per-Line.pdf</a:t>
            </a:r>
            <a:r>
              <a:rPr lang="en-US" dirty="0"/>
              <a:t>  </a:t>
            </a:r>
            <a:endParaRPr lang="en-US" dirty="0">
              <a:cs typeface="Calibri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79C7F6-A9B6-4FEA-955F-3310AC7875F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95591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79C7F6-A9B6-4FEA-955F-3310AC7875F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1279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79C7F6-A9B6-4FEA-955F-3310AC7875F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60730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79C7F6-A9B6-4FEA-955F-3310AC7875F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50980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F8CF38-19F4-4173-B7D4-44E509EA34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BC26563-4F78-490E-9D8E-1E05913939D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4339DD-2AA3-473E-BC3F-ED74A2D0CC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E242D-5E35-45D6-9BE9-C42A93670F2A}" type="datetimeFigureOut">
              <a:rPr lang="en-US" smtClean="0"/>
              <a:t>8/3/2024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16757B-0997-455D-8621-69FE2CA89B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8B246F-06B1-479A-9F57-1EB2B398BF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B4409-1F6B-4109-896B-7D8AC7630511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E128EC5-0F1A-4DAC-B273-E78F65E5609B}"/>
              </a:ext>
            </a:extLst>
          </p:cNvPr>
          <p:cNvSpPr/>
          <p:nvPr userDrawn="1"/>
        </p:nvSpPr>
        <p:spPr>
          <a:xfrm>
            <a:off x="103910" y="0"/>
            <a:ext cx="718127" cy="6858000"/>
          </a:xfrm>
          <a:prstGeom prst="rect">
            <a:avLst/>
          </a:prstGeom>
          <a:solidFill>
            <a:srgbClr val="2D8F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Text&#10;&#10;Description automatically generated">
            <a:extLst>
              <a:ext uri="{FF2B5EF4-FFF2-40B4-BE49-F238E27FC236}">
                <a16:creationId xmlns:a16="http://schemas.microsoft.com/office/drawing/2014/main" id="{F51107A2-B5DA-410A-9B0E-ED3CB04432B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5740" y="6110671"/>
            <a:ext cx="1595887" cy="675420"/>
          </a:xfrm>
          <a:prstGeom prst="rect">
            <a:avLst/>
          </a:prstGeom>
        </p:spPr>
      </p:pic>
      <p:pic>
        <p:nvPicPr>
          <p:cNvPr id="9" name="Picture 8" descr="University of Kentucky Human Development Institute logo">
            <a:extLst>
              <a:ext uri="{FF2B5EF4-FFF2-40B4-BE49-F238E27FC236}">
                <a16:creationId xmlns:a16="http://schemas.microsoft.com/office/drawing/2014/main" id="{D52052E3-D75E-4A7C-8172-C6D250720E8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81627" y="6264593"/>
            <a:ext cx="2710373" cy="54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10558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D3A36E97-AA8C-0174-0407-F11985109E89}"/>
              </a:ext>
            </a:extLst>
          </p:cNvPr>
          <p:cNvSpPr/>
          <p:nvPr userDrawn="1"/>
        </p:nvSpPr>
        <p:spPr>
          <a:xfrm rot="5400000">
            <a:off x="5485604" y="-5120482"/>
            <a:ext cx="1220791" cy="12192003"/>
          </a:xfrm>
          <a:prstGeom prst="rect">
            <a:avLst/>
          </a:prstGeom>
          <a:solidFill>
            <a:srgbClr val="232B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venir Next LT Pro" panose="020B050402020202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1A8E47E-D01D-4A5E-91EA-2E2DB1E1AD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chemeClr val="bg1"/>
                </a:solidFill>
                <a:latin typeface="Avenir Next LT Pro" panose="020B05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FF4F7B-7E1E-4A17-BA49-FECA2AC2C1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rgbClr val="232B61"/>
                </a:solidFill>
                <a:latin typeface="Avenir Next LT Pro" panose="020B0504020202020204" pitchFamily="34" charset="0"/>
              </a:defRPr>
            </a:lvl1pPr>
            <a:lvl2pPr>
              <a:defRPr>
                <a:solidFill>
                  <a:srgbClr val="232B61"/>
                </a:solidFill>
                <a:latin typeface="Avenir Next LT Pro" panose="020B0504020202020204" pitchFamily="34" charset="0"/>
              </a:defRPr>
            </a:lvl2pPr>
            <a:lvl3pPr>
              <a:defRPr>
                <a:solidFill>
                  <a:srgbClr val="232B61"/>
                </a:solidFill>
                <a:latin typeface="Avenir Next LT Pro" panose="020B0504020202020204" pitchFamily="34" charset="0"/>
              </a:defRPr>
            </a:lvl3pPr>
            <a:lvl4pPr>
              <a:defRPr>
                <a:solidFill>
                  <a:srgbClr val="232B61"/>
                </a:solidFill>
                <a:latin typeface="Avenir Next LT Pro" panose="020B0504020202020204" pitchFamily="34" charset="0"/>
              </a:defRPr>
            </a:lvl4pPr>
            <a:lvl5pPr>
              <a:defRPr>
                <a:solidFill>
                  <a:srgbClr val="232B61"/>
                </a:solidFill>
                <a:latin typeface="Avenir Next LT Pro" panose="020B05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C63AC8-85F6-4CFB-AE6F-321DC0AD62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venir Next LT Pro" panose="020B0504020202020204" pitchFamily="34" charset="0"/>
              </a:defRPr>
            </a:lvl1pPr>
          </a:lstStyle>
          <a:p>
            <a:fld id="{846CE7D5-CF57-46EF-B807-FDD0502418D4}" type="datetimeFigureOut">
              <a:rPr lang="en-US" smtClean="0"/>
              <a:pPr/>
              <a:t>8/3/2024</a:t>
            </a:fld>
            <a:endParaRPr lang="en-US">
              <a:latin typeface="Avenir Next LT Pro" panose="020B0504020202020204" pitchFamily="34" charset="0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C4AA20-4D37-4754-A848-FC0806FFAF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venir Next LT Pro" panose="020B0504020202020204" pitchFamily="34" charset="0"/>
              </a:defRPr>
            </a:lvl1pPr>
          </a:lstStyle>
          <a:p>
            <a:endParaRPr lang="en-US">
              <a:latin typeface="Avenir Next LT Pro" panose="020B05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376C5E-3AB1-4BB8-9B8E-55E412517B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venir Next LT Pro" panose="020B0504020202020204" pitchFamily="34" charset="0"/>
              </a:defRPr>
            </a:lvl1pPr>
          </a:lstStyle>
          <a:p>
            <a:fld id="{330EA680-D336-4FF7-8B7A-9848BB0A1C32}" type="slidenum">
              <a:rPr lang="en-US" smtClean="0"/>
              <a:pPr/>
              <a:t>‹#›</a:t>
            </a:fld>
            <a:endParaRPr lang="en-US">
              <a:latin typeface="Avenir Next LT Pro" panose="020B0504020202020204" pitchFamily="34" charset="0"/>
            </a:endParaRPr>
          </a:p>
        </p:txBody>
      </p:sp>
      <p:pic>
        <p:nvPicPr>
          <p:cNvPr id="8" name="Picture 7" descr="University of Kentucky Human Development Institute logo">
            <a:extLst>
              <a:ext uri="{FF2B5EF4-FFF2-40B4-BE49-F238E27FC236}">
                <a16:creationId xmlns:a16="http://schemas.microsoft.com/office/drawing/2014/main" id="{6FC1CC61-C03D-41B6-9803-1A97A3E56C2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81673" y="6398800"/>
            <a:ext cx="1874983" cy="379538"/>
          </a:xfrm>
          <a:prstGeom prst="rect">
            <a:avLst/>
          </a:prstGeom>
        </p:spPr>
      </p:pic>
      <p:pic>
        <p:nvPicPr>
          <p:cNvPr id="9" name="Picture 8" descr="Logo&#10;&#10;Description automatically generated">
            <a:extLst>
              <a:ext uri="{FF2B5EF4-FFF2-40B4-BE49-F238E27FC236}">
                <a16:creationId xmlns:a16="http://schemas.microsoft.com/office/drawing/2014/main" id="{537CFAB4-2018-4D00-BF03-67F9E03679B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55" y="6049818"/>
            <a:ext cx="754066" cy="754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25922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FEC817-788B-4560-A75D-91C92DDBC9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16063F-87AE-4AC4-ADC5-665080DC84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1311E3-3969-438A-96E0-F8125D70FC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9387F5-6CC7-4D1E-B06F-4D8304BDB2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933612-2350-4FE8-8AB9-9AAA3B66AE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53346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978F0E4-63EA-4E29-AAA3-E2A2FE0AC095}"/>
              </a:ext>
            </a:extLst>
          </p:cNvPr>
          <p:cNvSpPr/>
          <p:nvPr userDrawn="1"/>
        </p:nvSpPr>
        <p:spPr>
          <a:xfrm rot="5400000">
            <a:off x="5485604" y="-5120482"/>
            <a:ext cx="1220791" cy="12192003"/>
          </a:xfrm>
          <a:prstGeom prst="rect">
            <a:avLst/>
          </a:prstGeom>
          <a:solidFill>
            <a:srgbClr val="232B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venir Next LT Pro" panose="020B050402020202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1FC9DFB-90A3-48B2-8E5A-57C855CE4E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chemeClr val="bg1"/>
                </a:solidFill>
                <a:latin typeface="Avenir Next LT Pro" panose="020B05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8EDAF-0015-4F7D-8F8B-D591EE7574F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>
                <a:solidFill>
                  <a:srgbClr val="232B61"/>
                </a:solidFill>
                <a:latin typeface="Avenir Next LT Pro" panose="020B0504020202020204" pitchFamily="34" charset="0"/>
              </a:defRPr>
            </a:lvl1pPr>
            <a:lvl2pPr>
              <a:defRPr>
                <a:solidFill>
                  <a:srgbClr val="232B61"/>
                </a:solidFill>
                <a:latin typeface="Avenir Next LT Pro" panose="020B0504020202020204" pitchFamily="34" charset="0"/>
              </a:defRPr>
            </a:lvl2pPr>
            <a:lvl3pPr>
              <a:defRPr>
                <a:solidFill>
                  <a:srgbClr val="232B61"/>
                </a:solidFill>
                <a:latin typeface="Avenir Next LT Pro" panose="020B0504020202020204" pitchFamily="34" charset="0"/>
              </a:defRPr>
            </a:lvl3pPr>
            <a:lvl4pPr>
              <a:defRPr>
                <a:solidFill>
                  <a:srgbClr val="232B61"/>
                </a:solidFill>
                <a:latin typeface="Avenir Next LT Pro" panose="020B0504020202020204" pitchFamily="34" charset="0"/>
              </a:defRPr>
            </a:lvl4pPr>
            <a:lvl5pPr>
              <a:defRPr>
                <a:solidFill>
                  <a:srgbClr val="232B61"/>
                </a:solidFill>
                <a:latin typeface="Avenir Next LT Pro" panose="020B05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C00ECD4-98AA-422F-A41E-662742F7FA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>
                <a:solidFill>
                  <a:srgbClr val="232B61"/>
                </a:solidFill>
                <a:latin typeface="Avenir Next LT Pro" panose="020B0504020202020204" pitchFamily="34" charset="0"/>
              </a:defRPr>
            </a:lvl1pPr>
            <a:lvl2pPr>
              <a:defRPr>
                <a:solidFill>
                  <a:srgbClr val="232B61"/>
                </a:solidFill>
                <a:latin typeface="Avenir Next LT Pro" panose="020B0504020202020204" pitchFamily="34" charset="0"/>
              </a:defRPr>
            </a:lvl2pPr>
            <a:lvl3pPr>
              <a:defRPr>
                <a:solidFill>
                  <a:srgbClr val="232B61"/>
                </a:solidFill>
                <a:latin typeface="Avenir Next LT Pro" panose="020B0504020202020204" pitchFamily="34" charset="0"/>
              </a:defRPr>
            </a:lvl3pPr>
            <a:lvl4pPr>
              <a:defRPr>
                <a:solidFill>
                  <a:srgbClr val="232B61"/>
                </a:solidFill>
                <a:latin typeface="Avenir Next LT Pro" panose="020B0504020202020204" pitchFamily="34" charset="0"/>
              </a:defRPr>
            </a:lvl4pPr>
            <a:lvl5pPr>
              <a:defRPr>
                <a:solidFill>
                  <a:srgbClr val="232B61"/>
                </a:solidFill>
                <a:latin typeface="Avenir Next LT Pro" panose="020B05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30E19F-794D-422F-BB32-C783F5449B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venir Next LT Pro" panose="020B0504020202020204" pitchFamily="34" charset="0"/>
              </a:defRPr>
            </a:lvl1pPr>
          </a:lstStyle>
          <a:p>
            <a:fld id="{846CE7D5-CF57-46EF-B807-FDD0502418D4}" type="datetimeFigureOut">
              <a:rPr lang="en-US" smtClean="0"/>
              <a:pPr/>
              <a:t>8/3/2024</a:t>
            </a:fld>
            <a:endParaRPr lang="en-US">
              <a:latin typeface="Avenir Next LT Pro" panose="020B0504020202020204" pitchFamily="34" charset="0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A77CA11-231F-4B22-A33C-76390C137F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venir Next LT Pro" panose="020B0504020202020204" pitchFamily="34" charset="0"/>
              </a:defRPr>
            </a:lvl1pPr>
          </a:lstStyle>
          <a:p>
            <a:endParaRPr lang="en-US">
              <a:latin typeface="Avenir Next LT Pro" panose="020B0504020202020204" pitchFamily="34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A0B9584-EB2A-4247-9D99-1A80E8E9B6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venir Next LT Pro" panose="020B0504020202020204" pitchFamily="34" charset="0"/>
              </a:defRPr>
            </a:lvl1pPr>
          </a:lstStyle>
          <a:p>
            <a:fld id="{330EA680-D336-4FF7-8B7A-9848BB0A1C32}" type="slidenum">
              <a:rPr lang="en-US" smtClean="0"/>
              <a:pPr/>
              <a:t>‹#›</a:t>
            </a:fld>
            <a:endParaRPr lang="en-US">
              <a:latin typeface="Avenir Next LT Pro" panose="020B0504020202020204" pitchFamily="34" charset="0"/>
            </a:endParaRPr>
          </a:p>
        </p:txBody>
      </p:sp>
      <p:pic>
        <p:nvPicPr>
          <p:cNvPr id="9" name="Picture 8" descr="Logo&#10;&#10;Description automatically generated">
            <a:extLst>
              <a:ext uri="{FF2B5EF4-FFF2-40B4-BE49-F238E27FC236}">
                <a16:creationId xmlns:a16="http://schemas.microsoft.com/office/drawing/2014/main" id="{28D5EACF-FC77-4CBF-8A7A-1CAAF8553DD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55" y="6049818"/>
            <a:ext cx="754066" cy="754066"/>
          </a:xfrm>
          <a:prstGeom prst="rect">
            <a:avLst/>
          </a:prstGeom>
        </p:spPr>
      </p:pic>
      <p:pic>
        <p:nvPicPr>
          <p:cNvPr id="10" name="Picture 9" descr="University of Kentucky Human Development Institute logo">
            <a:extLst>
              <a:ext uri="{FF2B5EF4-FFF2-40B4-BE49-F238E27FC236}">
                <a16:creationId xmlns:a16="http://schemas.microsoft.com/office/drawing/2014/main" id="{1B281810-B6D3-4EB0-B9B2-C1ED25FD51C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81673" y="6398800"/>
            <a:ext cx="1874983" cy="379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21342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70B47E-CA96-4005-ABC1-1233C041DC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4929A59-4678-4072-AF48-6D42617AE3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47B22AE-4320-4925-B116-5248CEB409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B62C833-5777-4390-8E5A-C349F32839A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F3A1101-ABBE-43C9-A1D6-5DD769F2059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253378-E6A5-4E43-A5C8-4E0E2F9F9B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8/3/2024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6289D9C-08F3-4B27-9B51-D59FED536F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0D4F4FC-5D58-4C81-8A14-FBC783BF33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22558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E37BBE05-14AA-CAC5-8C57-5D317E88C373}"/>
              </a:ext>
            </a:extLst>
          </p:cNvPr>
          <p:cNvSpPr/>
          <p:nvPr userDrawn="1"/>
        </p:nvSpPr>
        <p:spPr>
          <a:xfrm rot="5400000">
            <a:off x="5485604" y="-5120482"/>
            <a:ext cx="1220791" cy="12192003"/>
          </a:xfrm>
          <a:prstGeom prst="rect">
            <a:avLst/>
          </a:prstGeom>
          <a:solidFill>
            <a:srgbClr val="232B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venir Next LT Pro" panose="020B050402020202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1F89C54-9370-4B5F-89CE-1F36A65384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chemeClr val="bg1"/>
                </a:solidFill>
                <a:latin typeface="Avenir Next LT Pro" panose="020B05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A84DC12-AEA7-4C2D-A9D6-B862AF0D88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8/3/2024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CDF1630-B75B-406F-B141-872C722A79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33564A-C9C0-4C53-A302-64E62D6084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00032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4D97045-99D7-42AB-875C-EA5ECC4526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8/3/2024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E0FD967-B90D-477E-9875-04BF80FCD1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AF69889-F8E2-4176-9AC8-045202EDD7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38025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BB97F8-74C0-45C7-A103-80C31D3621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D23B18-4BDE-4746-ACE0-8813DA16AF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925D5F-32A1-4DFE-A54F-C6FC669C7C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982F353-CBF8-4D27-9973-6506FF1220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FF722B5-275F-44F5-ACFF-8015DE9476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81ECECC-47E6-40F8-8FF4-6CEA08087C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73410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880229-C634-432D-ACBE-EC9C5E4A43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A26DA79-147A-4388-B597-FA49072A684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487F99-7FE5-494A-B61F-AC3A022A11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AE8DE97-E2FE-4D8F-911D-63417ABA55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1DA342B-9373-46FD-978F-01EF0D54D1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AAA8424-9A47-4F65-8F08-891FB7EF27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27349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F7808D-4392-4E71-97C5-48F0AD4E99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089A457-6F16-4254-AB6B-A43DAEE9422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A426D6-BA8A-45AF-8CAF-D88EEA9697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7EB97C-49DC-4FC1-A146-74328BEB45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C0FC21-3BBA-4444-8EF3-8B4B68696B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15225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83BCC39-46C4-4B51-B5B8-4023870910D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1377727-83F8-4EF3-9B72-1D3F5396A6F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455812-E1C3-4F68-A492-6465CE7483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6CA61B-B176-490E-A151-89FF05A9D1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251B9C-1253-4568-8877-8A4443AC66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68150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E8F3BF6-E81C-4224-B840-BD59A501B6DE}"/>
              </a:ext>
            </a:extLst>
          </p:cNvPr>
          <p:cNvSpPr/>
          <p:nvPr userDrawn="1"/>
        </p:nvSpPr>
        <p:spPr>
          <a:xfrm>
            <a:off x="103910" y="0"/>
            <a:ext cx="718127" cy="6858000"/>
          </a:xfrm>
          <a:prstGeom prst="rect">
            <a:avLst/>
          </a:prstGeom>
          <a:solidFill>
            <a:srgbClr val="232B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ECB3E1DD-8ACD-41AD-9FF7-AF6254329FD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950" y="6221083"/>
            <a:ext cx="448045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717606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48B461A-DAC0-4086-A0FB-23970A935E22}"/>
              </a:ext>
            </a:extLst>
          </p:cNvPr>
          <p:cNvSpPr/>
          <p:nvPr userDrawn="1"/>
        </p:nvSpPr>
        <p:spPr>
          <a:xfrm>
            <a:off x="103910" y="0"/>
            <a:ext cx="718127" cy="6858000"/>
          </a:xfrm>
          <a:prstGeom prst="rect">
            <a:avLst/>
          </a:prstGeom>
          <a:solidFill>
            <a:srgbClr val="2D8F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193886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D236ECC-37E0-436F-A1B7-B54799735931}"/>
              </a:ext>
            </a:extLst>
          </p:cNvPr>
          <p:cNvSpPr/>
          <p:nvPr userDrawn="1"/>
        </p:nvSpPr>
        <p:spPr>
          <a:xfrm>
            <a:off x="103910" y="0"/>
            <a:ext cx="718127" cy="6858000"/>
          </a:xfrm>
          <a:prstGeom prst="rect">
            <a:avLst/>
          </a:prstGeom>
          <a:solidFill>
            <a:srgbClr val="2D8F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Text&#10;&#10;Description automatically generated">
            <a:extLst>
              <a:ext uri="{FF2B5EF4-FFF2-40B4-BE49-F238E27FC236}">
                <a16:creationId xmlns:a16="http://schemas.microsoft.com/office/drawing/2014/main" id="{4E040575-01C5-4F37-9D8B-208B1048AE1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5740" y="6110671"/>
            <a:ext cx="1595887" cy="675420"/>
          </a:xfrm>
          <a:prstGeom prst="rect">
            <a:avLst/>
          </a:prstGeom>
        </p:spPr>
      </p:pic>
      <p:pic>
        <p:nvPicPr>
          <p:cNvPr id="9" name="Picture 8" descr="University of Kentucky Human Development Institute logo">
            <a:extLst>
              <a:ext uri="{FF2B5EF4-FFF2-40B4-BE49-F238E27FC236}">
                <a16:creationId xmlns:a16="http://schemas.microsoft.com/office/drawing/2014/main" id="{69D86B78-AC7F-4540-8CAF-5F1DF433132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81627" y="6264593"/>
            <a:ext cx="2710373" cy="54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279789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12A0F975-EDE2-E8E2-343B-44BEF93F4E73}"/>
              </a:ext>
            </a:extLst>
          </p:cNvPr>
          <p:cNvSpPr/>
          <p:nvPr userDrawn="1"/>
        </p:nvSpPr>
        <p:spPr>
          <a:xfrm rot="5400000">
            <a:off x="5485604" y="-5120482"/>
            <a:ext cx="1220791" cy="12192003"/>
          </a:xfrm>
          <a:prstGeom prst="rect">
            <a:avLst/>
          </a:prstGeom>
          <a:solidFill>
            <a:srgbClr val="232B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venir Next LT Pro" panose="020B050402020202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96962"/>
          </a:xfrm>
        </p:spPr>
        <p:txBody>
          <a:bodyPr/>
          <a:lstStyle>
            <a:lvl1pPr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rgbClr val="232B6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>
              <a:defRPr>
                <a:solidFill>
                  <a:srgbClr val="232B6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>
              <a:defRPr>
                <a:solidFill>
                  <a:srgbClr val="232B6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>
              <a:defRPr>
                <a:solidFill>
                  <a:srgbClr val="232B6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>
              <a:defRPr>
                <a:solidFill>
                  <a:srgbClr val="232B6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846CE7D5-CF57-46EF-B807-FDD0502418D4}" type="datetimeFigureOut">
              <a:rPr lang="en-US" smtClean="0"/>
              <a:pPr/>
              <a:t>8/3/2024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330EA680-D336-4FF7-8B7A-9848BB0A1C32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0" name="Picture 9" descr="University of Kentucky Human Development Institute logo">
            <a:extLst>
              <a:ext uri="{FF2B5EF4-FFF2-40B4-BE49-F238E27FC236}">
                <a16:creationId xmlns:a16="http://schemas.microsoft.com/office/drawing/2014/main" id="{3728340F-D618-4033-A1D8-C1421A63885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81673" y="6398800"/>
            <a:ext cx="1874983" cy="379538"/>
          </a:xfrm>
          <a:prstGeom prst="rect">
            <a:avLst/>
          </a:prstGeom>
        </p:spPr>
      </p:pic>
      <p:pic>
        <p:nvPicPr>
          <p:cNvPr id="11" name="Picture 10" descr="Logo&#10;&#10;Description automatically generated">
            <a:extLst>
              <a:ext uri="{FF2B5EF4-FFF2-40B4-BE49-F238E27FC236}">
                <a16:creationId xmlns:a16="http://schemas.microsoft.com/office/drawing/2014/main" id="{E152AF0E-8CAF-40F2-82E5-391B415D485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55" y="6049818"/>
            <a:ext cx="754066" cy="754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954845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133543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C853A8E-ECAB-4EC8-553B-095E81B6844F}"/>
              </a:ext>
            </a:extLst>
          </p:cNvPr>
          <p:cNvSpPr/>
          <p:nvPr userDrawn="1"/>
        </p:nvSpPr>
        <p:spPr>
          <a:xfrm rot="5400000">
            <a:off x="5485604" y="-5120482"/>
            <a:ext cx="1220791" cy="12192003"/>
          </a:xfrm>
          <a:prstGeom prst="rect">
            <a:avLst/>
          </a:prstGeom>
          <a:solidFill>
            <a:srgbClr val="232B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venir Next LT Pro" panose="020B050402020202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96962"/>
          </a:xfrm>
        </p:spPr>
        <p:txBody>
          <a:bodyPr/>
          <a:lstStyle>
            <a:lvl1pPr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9"/>
          </a:xfrm>
        </p:spPr>
        <p:txBody>
          <a:bodyPr/>
          <a:lstStyle>
            <a:lvl1pPr>
              <a:defRPr>
                <a:solidFill>
                  <a:srgbClr val="232B6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>
              <a:defRPr>
                <a:solidFill>
                  <a:srgbClr val="232B6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>
              <a:defRPr>
                <a:solidFill>
                  <a:srgbClr val="232B6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>
              <a:defRPr>
                <a:solidFill>
                  <a:srgbClr val="232B6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>
              <a:defRPr>
                <a:solidFill>
                  <a:srgbClr val="232B6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 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9"/>
          </a:xfrm>
        </p:spPr>
        <p:txBody>
          <a:bodyPr/>
          <a:lstStyle>
            <a:lvl1pPr>
              <a:defRPr>
                <a:solidFill>
                  <a:srgbClr val="232B6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>
              <a:defRPr>
                <a:solidFill>
                  <a:srgbClr val="232B6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>
              <a:defRPr>
                <a:solidFill>
                  <a:srgbClr val="232B6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>
              <a:defRPr>
                <a:solidFill>
                  <a:srgbClr val="232B6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>
              <a:defRPr>
                <a:solidFill>
                  <a:srgbClr val="232B6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846CE7D5-CF57-46EF-B807-FDD0502418D4}" type="datetimeFigureOut">
              <a:rPr lang="en-US" smtClean="0"/>
              <a:pPr/>
              <a:t>8/3/2024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330EA680-D336-4FF7-8B7A-9848BB0A1C32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Picture 8" descr="Logo&#10;&#10;Description automatically generated">
            <a:extLst>
              <a:ext uri="{FF2B5EF4-FFF2-40B4-BE49-F238E27FC236}">
                <a16:creationId xmlns:a16="http://schemas.microsoft.com/office/drawing/2014/main" id="{100C88C0-B3E3-4A19-8A92-811F8978A8C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55" y="6049818"/>
            <a:ext cx="754066" cy="754066"/>
          </a:xfrm>
          <a:prstGeom prst="rect">
            <a:avLst/>
          </a:prstGeom>
        </p:spPr>
      </p:pic>
      <p:pic>
        <p:nvPicPr>
          <p:cNvPr id="14" name="Picture 13" descr="University of Kentucky Human Development Institute logo">
            <a:extLst>
              <a:ext uri="{FF2B5EF4-FFF2-40B4-BE49-F238E27FC236}">
                <a16:creationId xmlns:a16="http://schemas.microsoft.com/office/drawing/2014/main" id="{C9D47D26-6317-4671-B4A1-BADB11602F7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81673" y="6398800"/>
            <a:ext cx="1874983" cy="379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257233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99BCE76C-E5E7-70FA-07F6-7D4E2B2DD1B0}"/>
              </a:ext>
            </a:extLst>
          </p:cNvPr>
          <p:cNvSpPr/>
          <p:nvPr userDrawn="1"/>
        </p:nvSpPr>
        <p:spPr>
          <a:xfrm rot="5400000">
            <a:off x="5485604" y="-5120482"/>
            <a:ext cx="1220791" cy="12192003"/>
          </a:xfrm>
          <a:prstGeom prst="rect">
            <a:avLst/>
          </a:prstGeom>
          <a:solidFill>
            <a:srgbClr val="232B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venir Next LT Pro" panose="020B050402020202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96962"/>
          </a:xfrm>
        </p:spPr>
        <p:txBody>
          <a:bodyPr/>
          <a:lstStyle>
            <a:lvl1pPr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91892101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DC5E386-9350-42B1-81A3-D543A42B51D3}"/>
              </a:ext>
            </a:extLst>
          </p:cNvPr>
          <p:cNvSpPr/>
          <p:nvPr userDrawn="1"/>
        </p:nvSpPr>
        <p:spPr>
          <a:xfrm rot="5400000">
            <a:off x="5547519" y="-5182396"/>
            <a:ext cx="1096962" cy="12192003"/>
          </a:xfrm>
          <a:prstGeom prst="rect">
            <a:avLst/>
          </a:prstGeom>
          <a:solidFill>
            <a:srgbClr val="232B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96962"/>
          </a:xfrm>
        </p:spPr>
        <p:txBody>
          <a:bodyPr/>
          <a:lstStyle>
            <a:lvl1pPr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846CE7D5-CF57-46EF-B807-FDD0502418D4}" type="datetimeFigureOut">
              <a:rPr lang="en-US" smtClean="0"/>
              <a:pPr/>
              <a:t>8/3/2024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330EA680-D336-4FF7-8B7A-9848BB0A1C32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0" name="Picture 9" descr="University of Kentucky Human Development Institute logo">
            <a:extLst>
              <a:ext uri="{FF2B5EF4-FFF2-40B4-BE49-F238E27FC236}">
                <a16:creationId xmlns:a16="http://schemas.microsoft.com/office/drawing/2014/main" id="{3728340F-D618-4033-A1D8-C1421A63885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81673" y="6398800"/>
            <a:ext cx="1874983" cy="379538"/>
          </a:xfrm>
          <a:prstGeom prst="rect">
            <a:avLst/>
          </a:prstGeom>
        </p:spPr>
      </p:pic>
      <p:pic>
        <p:nvPicPr>
          <p:cNvPr id="11" name="Picture 10" descr="Logo&#10;&#10;Description automatically generated">
            <a:extLst>
              <a:ext uri="{FF2B5EF4-FFF2-40B4-BE49-F238E27FC236}">
                <a16:creationId xmlns:a16="http://schemas.microsoft.com/office/drawing/2014/main" id="{E152AF0E-8CAF-40F2-82E5-391B415D485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55" y="6049818"/>
            <a:ext cx="754066" cy="754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589421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48B461A-DAC0-4086-A0FB-23970A935E22}"/>
              </a:ext>
            </a:extLst>
          </p:cNvPr>
          <p:cNvSpPr/>
          <p:nvPr userDrawn="1"/>
        </p:nvSpPr>
        <p:spPr>
          <a:xfrm>
            <a:off x="103910" y="0"/>
            <a:ext cx="718127" cy="6858000"/>
          </a:xfrm>
          <a:prstGeom prst="rect">
            <a:avLst/>
          </a:prstGeom>
          <a:solidFill>
            <a:srgbClr val="2D8F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510321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E8F3BF6-E81C-4224-B840-BD59A501B6DE}"/>
              </a:ext>
            </a:extLst>
          </p:cNvPr>
          <p:cNvSpPr/>
          <p:nvPr userDrawn="1"/>
        </p:nvSpPr>
        <p:spPr>
          <a:xfrm>
            <a:off x="103910" y="0"/>
            <a:ext cx="718127" cy="6858000"/>
          </a:xfrm>
          <a:prstGeom prst="rect">
            <a:avLst/>
          </a:prstGeom>
          <a:solidFill>
            <a:srgbClr val="232B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ECB3E1DD-8ACD-41AD-9FF7-AF6254329FD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950" y="6221083"/>
            <a:ext cx="448045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341305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131892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126096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2532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8381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6"/>
            <a:ext cx="2628900" cy="5811839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6"/>
            <a:ext cx="7734300" cy="581183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039643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53332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70" lvl="0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67"/>
            </a:lvl1pPr>
            <a:lvl2pPr marL="1219140" lvl="1" indent="-406381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09" lvl="2" indent="-406381"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278" lvl="3" indent="-406381"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848" lvl="4" indent="-406381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418" lvl="5" indent="-406381"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6987" lvl="6" indent="-406381"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557" lvl="7" indent="-406381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126" lvl="8" indent="-406381">
              <a:spcBef>
                <a:spcPts val="2133"/>
              </a:spcBef>
              <a:spcAft>
                <a:spcPts val="2133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6443200" y="1536633"/>
            <a:ext cx="53332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70" lvl="0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67"/>
            </a:lvl1pPr>
            <a:lvl2pPr marL="1219140" lvl="1" indent="-406381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09" lvl="2" indent="-406381"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278" lvl="3" indent="-406381"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848" lvl="4" indent="-406381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418" lvl="5" indent="-406381"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6987" lvl="6" indent="-406381"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557" lvl="7" indent="-406381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126" lvl="8" indent="-406381">
              <a:spcBef>
                <a:spcPts val="2133"/>
              </a:spcBef>
              <a:spcAft>
                <a:spcPts val="2133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416527947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9555055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1_Section 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415600" y="2867800"/>
            <a:ext cx="11360800" cy="112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pic>
        <p:nvPicPr>
          <p:cNvPr id="4" name="Picture 3" descr="Text&#10;&#10;Description automatically generated">
            <a:extLst>
              <a:ext uri="{FF2B5EF4-FFF2-40B4-BE49-F238E27FC236}">
                <a16:creationId xmlns:a16="http://schemas.microsoft.com/office/drawing/2014/main" id="{856D0199-6A22-4EB6-9412-6D9C5BB1D2D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275" y="6020228"/>
            <a:ext cx="1595887" cy="675420"/>
          </a:xfrm>
          <a:prstGeom prst="rect">
            <a:avLst/>
          </a:prstGeom>
        </p:spPr>
      </p:pic>
      <p:pic>
        <p:nvPicPr>
          <p:cNvPr id="5" name="Picture 4" descr="University of Kentucky Human Development Institute logo">
            <a:extLst>
              <a:ext uri="{FF2B5EF4-FFF2-40B4-BE49-F238E27FC236}">
                <a16:creationId xmlns:a16="http://schemas.microsoft.com/office/drawing/2014/main" id="{5115121D-F836-486E-A094-D03CD4226ED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13377" y="6147008"/>
            <a:ext cx="2710373" cy="54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249529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2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709204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2133"/>
              </a:spcBef>
              <a:spcAft>
                <a:spcPts val="2133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75437103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1_Section 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415600" y="2867800"/>
            <a:ext cx="11360800" cy="112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62521459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53332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67"/>
            </a:lvl1pPr>
            <a:lvl2pPr marL="1219170" lvl="1" indent="-40639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>
              <a:spcBef>
                <a:spcPts val="2133"/>
              </a:spcBef>
              <a:spcAft>
                <a:spcPts val="2133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6443200" y="1536633"/>
            <a:ext cx="53332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67"/>
            </a:lvl1pPr>
            <a:lvl2pPr marL="1219170" lvl="1" indent="-40639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>
              <a:spcBef>
                <a:spcPts val="2133"/>
              </a:spcBef>
              <a:spcAft>
                <a:spcPts val="2133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15599706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018106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17" Type="http://schemas.openxmlformats.org/officeDocument/2006/relationships/slideLayout" Target="../slideLayouts/slideLayout30.xml"/><Relationship Id="rId2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7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.xml"/><Relationship Id="rId13" Type="http://schemas.openxmlformats.org/officeDocument/2006/relationships/slideLayout" Target="../slideLayouts/slideLayout43.xml"/><Relationship Id="rId3" Type="http://schemas.openxmlformats.org/officeDocument/2006/relationships/slideLayout" Target="../slideLayouts/slideLayout33.xml"/><Relationship Id="rId7" Type="http://schemas.openxmlformats.org/officeDocument/2006/relationships/slideLayout" Target="../slideLayouts/slideLayout37.xml"/><Relationship Id="rId12" Type="http://schemas.openxmlformats.org/officeDocument/2006/relationships/slideLayout" Target="../slideLayouts/slideLayout42.xml"/><Relationship Id="rId2" Type="http://schemas.openxmlformats.org/officeDocument/2006/relationships/slideLayout" Target="../slideLayouts/slideLayout32.xml"/><Relationship Id="rId16" Type="http://schemas.openxmlformats.org/officeDocument/2006/relationships/theme" Target="../theme/theme3.xml"/><Relationship Id="rId1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6.xml"/><Relationship Id="rId11" Type="http://schemas.openxmlformats.org/officeDocument/2006/relationships/slideLayout" Target="../slideLayouts/slideLayout41.xml"/><Relationship Id="rId5" Type="http://schemas.openxmlformats.org/officeDocument/2006/relationships/slideLayout" Target="../slideLayouts/slideLayout35.xml"/><Relationship Id="rId15" Type="http://schemas.openxmlformats.org/officeDocument/2006/relationships/slideLayout" Target="../slideLayouts/slideLayout45.xml"/><Relationship Id="rId10" Type="http://schemas.openxmlformats.org/officeDocument/2006/relationships/slideLayout" Target="../slideLayouts/slideLayout40.xml"/><Relationship Id="rId4" Type="http://schemas.openxmlformats.org/officeDocument/2006/relationships/slideLayout" Target="../slideLayouts/slideLayout34.xml"/><Relationship Id="rId9" Type="http://schemas.openxmlformats.org/officeDocument/2006/relationships/slideLayout" Target="../slideLayouts/slideLayout39.xml"/><Relationship Id="rId14" Type="http://schemas.openxmlformats.org/officeDocument/2006/relationships/slideLayout" Target="../slideLayouts/slideLayout4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37526C8-2B80-484C-BEEF-63B5F6B544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8F81420-4724-4362-9E86-319BDA4A9B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CDB8A9-EC3F-4959-8DCE-129C7ED19A4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8/3/2024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1DA731-B75D-485F-AC51-3D7586D05D6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F926B5-57A8-4B42-B532-F43011292A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19514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3" r:id="rId1"/>
    <p:sldLayoutId id="2147483754" r:id="rId2"/>
    <p:sldLayoutId id="2147483755" r:id="rId3"/>
    <p:sldLayoutId id="2147483756" r:id="rId4"/>
    <p:sldLayoutId id="2147483757" r:id="rId5"/>
    <p:sldLayoutId id="2147483758" r:id="rId6"/>
    <p:sldLayoutId id="2147483759" r:id="rId7"/>
    <p:sldLayoutId id="2147483760" r:id="rId8"/>
    <p:sldLayoutId id="2147483761" r:id="rId9"/>
    <p:sldLayoutId id="2147483762" r:id="rId10"/>
    <p:sldLayoutId id="2147483763" r:id="rId11"/>
    <p:sldLayoutId id="2147483765" r:id="rId12"/>
    <p:sldLayoutId id="2147483739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8/3/2024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6535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8" r:id="rId1"/>
    <p:sldLayoutId id="2147483769" r:id="rId2"/>
    <p:sldLayoutId id="2147483770" r:id="rId3"/>
    <p:sldLayoutId id="2147483771" r:id="rId4"/>
    <p:sldLayoutId id="2147483772" r:id="rId5"/>
    <p:sldLayoutId id="2147483773" r:id="rId6"/>
    <p:sldLayoutId id="2147483774" r:id="rId7"/>
    <p:sldLayoutId id="2147483775" r:id="rId8"/>
    <p:sldLayoutId id="2147483776" r:id="rId9"/>
    <p:sldLayoutId id="2147483777" r:id="rId10"/>
    <p:sldLayoutId id="2147483778" r:id="rId11"/>
    <p:sldLayoutId id="2147483779" r:id="rId12"/>
    <p:sldLayoutId id="2147483780" r:id="rId13"/>
    <p:sldLayoutId id="2147483781" r:id="rId14"/>
    <p:sldLayoutId id="2147483748" r:id="rId15"/>
    <p:sldLayoutId id="2147483782" r:id="rId16"/>
    <p:sldLayoutId id="2147483783" r:id="rId17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8/3/2024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9" r:id="rId1"/>
    <p:sldLayoutId id="2147483662" r:id="rId2"/>
    <p:sldLayoutId id="2147483810" r:id="rId3"/>
    <p:sldLayoutId id="2147483803" r:id="rId4"/>
    <p:sldLayoutId id="2147483804" r:id="rId5"/>
    <p:sldLayoutId id="2147483812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805" r:id="rId12"/>
    <p:sldLayoutId id="2147483806" r:id="rId13"/>
    <p:sldLayoutId id="2147483807" r:id="rId14"/>
    <p:sldLayoutId id="2147483808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 descr="Plain Language">
            <a:extLst>
              <a:ext uri="{FF2B5EF4-FFF2-40B4-BE49-F238E27FC236}">
                <a16:creationId xmlns:a16="http://schemas.microsoft.com/office/drawing/2014/main" id="{AF0CA67C-8009-4B2B-9A0A-05EF65663E4A}"/>
              </a:ext>
            </a:extLst>
          </p:cNvPr>
          <p:cNvSpPr/>
          <p:nvPr/>
        </p:nvSpPr>
        <p:spPr>
          <a:xfrm>
            <a:off x="190973" y="1583880"/>
            <a:ext cx="11733853" cy="3690240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00" name="Google Shape;100;p2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/>
          </p:cNvSpPr>
          <p:nvPr>
            <p:ph type="ctrTitle" idx="4294967295"/>
          </p:nvPr>
        </p:nvSpPr>
        <p:spPr>
          <a:xfrm>
            <a:off x="438940" y="2441766"/>
            <a:ext cx="11237917" cy="2522537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b" anchorCtr="0">
            <a:noAutofit/>
          </a:bodyPr>
          <a:lstStyle/>
          <a:p>
            <a:pPr algn="ctr">
              <a:spcBef>
                <a:spcPts val="0"/>
              </a:spcBef>
            </a:pPr>
            <a:br>
              <a:rPr lang="en-US" sz="7200" b="1" dirty="0">
                <a:latin typeface="Avenir Next LT Pro" panose="020B0504020202020204" pitchFamily="34" charset="0"/>
                <a:ea typeface="Tahoma"/>
                <a:cs typeface="Tahoma"/>
              </a:rPr>
            </a:br>
            <a:r>
              <a:rPr lang="en-US" sz="7200" b="1" dirty="0">
                <a:solidFill>
                  <a:schemeClr val="bg1"/>
                </a:solidFill>
                <a:latin typeface="Avenir Next LT Pro"/>
                <a:ea typeface="Tahoma"/>
                <a:cs typeface="Tahoma"/>
              </a:rPr>
              <a:t>Plain Language</a:t>
            </a:r>
            <a:br>
              <a:rPr lang="en-US" sz="7200" b="1" dirty="0">
                <a:latin typeface="Avenir Next LT Pro" panose="020B0504020202020204" pitchFamily="34" charset="0"/>
                <a:ea typeface="Tahoma"/>
                <a:cs typeface="Tahoma"/>
              </a:rPr>
            </a:br>
            <a:endParaRPr lang="en-US" sz="7200" b="1" dirty="0">
              <a:solidFill>
                <a:schemeClr val="bg1"/>
              </a:solidFill>
              <a:latin typeface="Avenir Next LT Pro" panose="020B0504020202020204" pitchFamily="34" charset="0"/>
              <a:ea typeface="Tahoma"/>
              <a:cs typeface="Tahoma"/>
            </a:endParaRPr>
          </a:p>
        </p:txBody>
      </p:sp>
      <p:pic>
        <p:nvPicPr>
          <p:cNvPr id="4" name="Picture 3" descr="Logo for the Kentucky Inclusive Health Collaborative">
            <a:extLst>
              <a:ext uri="{FF2B5EF4-FFF2-40B4-BE49-F238E27FC236}">
                <a16:creationId xmlns:a16="http://schemas.microsoft.com/office/drawing/2014/main" id="{8BAD9C5F-DE46-415B-AE18-441B10C7E3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973" y="5611600"/>
            <a:ext cx="2498137" cy="105727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7D46F98-00F5-087C-50E0-F8072E962A63}"/>
              </a:ext>
            </a:extLst>
          </p:cNvPr>
          <p:cNvSpPr txBox="1"/>
          <p:nvPr/>
        </p:nvSpPr>
        <p:spPr>
          <a:xfrm>
            <a:off x="3582099" y="5783208"/>
            <a:ext cx="4177315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400" dirty="0"/>
              <a:t>Morgan Turner </a:t>
            </a:r>
          </a:p>
        </p:txBody>
      </p:sp>
      <p:pic>
        <p:nvPicPr>
          <p:cNvPr id="5" name="Picture 4" descr="University of Kentucky Human Development Institute logo">
            <a:extLst>
              <a:ext uri="{FF2B5EF4-FFF2-40B4-BE49-F238E27FC236}">
                <a16:creationId xmlns:a16="http://schemas.microsoft.com/office/drawing/2014/main" id="{7CDB81F5-6ABD-443E-88BE-5A2080541249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03362" y="5820871"/>
            <a:ext cx="4189281" cy="848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13371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CAEDCE-B304-693C-AEED-D6360290C27D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-1325563"/>
            <a:ext cx="10515600" cy="132556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Why is Plain Language Important?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C289E8F-11F4-47E2-B860-1B250B69C9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1288774" y="2913102"/>
            <a:ext cx="9690652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6600" b="1" dirty="0">
                <a:solidFill>
                  <a:srgbClr val="232B61"/>
                </a:solidFill>
                <a:latin typeface="Avenir Next LT Pro" panose="020B0504020202020204" pitchFamily="34" charset="0"/>
              </a:rPr>
              <a:t>Why is Plain Language Important? </a:t>
            </a:r>
          </a:p>
        </p:txBody>
      </p:sp>
      <p:sp>
        <p:nvSpPr>
          <p:cNvPr id="4" name="Frame 3">
            <a:extLst>
              <a:ext uri="{FF2B5EF4-FFF2-40B4-BE49-F238E27FC236}">
                <a16:creationId xmlns:a16="http://schemas.microsoft.com/office/drawing/2014/main" id="{36BF16C2-F69E-459E-BB52-D6A5F37E72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14130" y="2080591"/>
            <a:ext cx="11439939" cy="3466194"/>
          </a:xfrm>
          <a:prstGeom prst="frame">
            <a:avLst/>
          </a:prstGeom>
          <a:solidFill>
            <a:srgbClr val="232B6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74257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A0A4A90-BC2D-ECD0-D0AC-D39795FFAF10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-1325563"/>
            <a:ext cx="10515600" cy="132556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Language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7D0E9D6-ED72-4F6C-87A5-8BF5BB9C97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2899064" cy="6858000"/>
          </a:xfrm>
          <a:prstGeom prst="rect">
            <a:avLst/>
          </a:prstGeom>
          <a:solidFill>
            <a:srgbClr val="232B6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>
                <a:latin typeface="Avenir Next LT Pro" panose="020B0504020202020204" pitchFamily="34" charset="0"/>
              </a:rPr>
              <a:t>Language</a:t>
            </a:r>
          </a:p>
        </p:txBody>
      </p:sp>
      <p:pic>
        <p:nvPicPr>
          <p:cNvPr id="4" name="Content Placeholder 5" descr="ABCs of Plain Language: presented for the Association of University Centers on Disability">
            <a:extLst>
              <a:ext uri="{FF2B5EF4-FFF2-40B4-BE49-F238E27FC236}">
                <a16:creationId xmlns:a16="http://schemas.microsoft.com/office/drawing/2014/main" id="{6D88184E-5660-4216-B867-2856E43118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8074" y="664909"/>
            <a:ext cx="5324475" cy="2601913"/>
          </a:xfrm>
          <a:prstGeom prst="rect">
            <a:avLst/>
          </a:prstGeom>
        </p:spPr>
      </p:pic>
      <p:pic>
        <p:nvPicPr>
          <p:cNvPr id="7" name="Picture 6" descr="One Idea Per Line: A guide to making easy read resources from the Autistic Self Advocacy Network">
            <a:extLst>
              <a:ext uri="{FF2B5EF4-FFF2-40B4-BE49-F238E27FC236}">
                <a16:creationId xmlns:a16="http://schemas.microsoft.com/office/drawing/2014/main" id="{61AF9008-7D1B-4C34-963C-355BC721A4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7306" y="274895"/>
            <a:ext cx="3526884" cy="2994180"/>
          </a:xfrm>
          <a:prstGeom prst="rect">
            <a:avLst/>
          </a:prstGeom>
          <a:ln>
            <a:solidFill>
              <a:srgbClr val="002060"/>
            </a:solidFill>
          </a:ln>
        </p:spPr>
      </p:pic>
      <p:pic>
        <p:nvPicPr>
          <p:cNvPr id="6" name="Picture 5" descr="Everyday Words for Public Health Communication search engine">
            <a:extLst>
              <a:ext uri="{FF2B5EF4-FFF2-40B4-BE49-F238E27FC236}">
                <a16:creationId xmlns:a16="http://schemas.microsoft.com/office/drawing/2014/main" id="{2CFEF7EC-7ABF-45AD-944D-AF96548CC12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8074" y="3426671"/>
            <a:ext cx="8903119" cy="3198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75400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580BA1C-5B4B-6F36-B95C-7546D9D12FBE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-1325563"/>
            <a:ext cx="10515600" cy="132556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Accessibility is more than a ramp</a:t>
            </a:r>
          </a:p>
        </p:txBody>
      </p:sp>
      <p:pic>
        <p:nvPicPr>
          <p:cNvPr id="2" name="Picture 1" descr="A document with lots of cartoon drawings that says &quot;accessibility is more than a ramp.&quot;">
            <a:extLst>
              <a:ext uri="{FF2B5EF4-FFF2-40B4-BE49-F238E27FC236}">
                <a16:creationId xmlns:a16="http://schemas.microsoft.com/office/drawing/2014/main" id="{ACAC784B-F6EB-4902-A8B5-BD59A26B7C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4089E408-EAAB-4A94-B374-39B6B7520F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66255" cy="68580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66347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285F5AE3-1E71-42DA-8DEC-D50DDFAAC3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8099" y="5504195"/>
            <a:ext cx="2722418" cy="1196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4BF0457A-1F1D-60EB-4C5B-DBC851BE920F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-1325563"/>
            <a:ext cx="10515600" cy="132556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Technology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7D0E9D6-ED72-4F6C-87A5-8BF5BB9C97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3502618" cy="6858000"/>
          </a:xfrm>
          <a:prstGeom prst="rect">
            <a:avLst/>
          </a:prstGeom>
          <a:solidFill>
            <a:srgbClr val="232B6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>
                <a:latin typeface="Avenir Next LT Pro" panose="020B0504020202020204" pitchFamily="34" charset="0"/>
              </a:rPr>
              <a:t>Technology</a:t>
            </a:r>
          </a:p>
        </p:txBody>
      </p:sp>
      <p:graphicFrame>
        <p:nvGraphicFramePr>
          <p:cNvPr id="4" name="Table 11">
            <a:extLst>
              <a:ext uri="{FF2B5EF4-FFF2-40B4-BE49-F238E27FC236}">
                <a16:creationId xmlns:a16="http://schemas.microsoft.com/office/drawing/2014/main" id="{5AC8AA77-771C-43A0-BD3C-47F3AAB132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13700244"/>
              </p:ext>
            </p:extLst>
          </p:nvPr>
        </p:nvGraphicFramePr>
        <p:xfrm>
          <a:off x="3850409" y="989747"/>
          <a:ext cx="8128000" cy="51955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1971067664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2433029413"/>
                    </a:ext>
                  </a:extLst>
                </a:gridCol>
              </a:tblGrid>
              <a:tr h="976312">
                <a:tc>
                  <a:txBody>
                    <a:bodyPr/>
                    <a:lstStyle/>
                    <a:p>
                      <a:r>
                        <a:rPr lang="en-US" sz="2800" b="1">
                          <a:solidFill>
                            <a:srgbClr val="232B61"/>
                          </a:solidFill>
                          <a:latin typeface="Avenir Next LT Pro" panose="020B050402020202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Program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32B6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32B6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800">
                          <a:solidFill>
                            <a:srgbClr val="232B61"/>
                          </a:solidFill>
                          <a:latin typeface="Avenir Next LT Pro" panose="020B050402020202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Look For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232B6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32B6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630002"/>
                  </a:ext>
                </a:extLst>
              </a:tr>
              <a:tr h="2109637">
                <a:tc>
                  <a:txBody>
                    <a:bodyPr/>
                    <a:lstStyle/>
                    <a:p>
                      <a:r>
                        <a:rPr lang="en-US" sz="2800" b="1">
                          <a:solidFill>
                            <a:srgbClr val="232B61"/>
                          </a:solidFill>
                          <a:latin typeface="Avenir Next LT Pro" panose="020B050402020202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Adobe Acrobat</a:t>
                      </a:r>
                    </a:p>
                    <a:p>
                      <a:endParaRPr lang="en-US" sz="2800" b="1">
                        <a:solidFill>
                          <a:srgbClr val="232B61"/>
                        </a:solidFill>
                        <a:latin typeface="Avenir Next LT Pro" panose="020B050402020202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endParaRPr lang="en-US" sz="2800" b="1">
                        <a:solidFill>
                          <a:srgbClr val="232B61"/>
                        </a:solidFill>
                        <a:latin typeface="Avenir Next LT Pro" panose="020B050402020202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32B6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32B6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32B6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800">
                          <a:solidFill>
                            <a:srgbClr val="232B61"/>
                          </a:solidFill>
                          <a:latin typeface="Avenir Next LT Pro" panose="020B050402020202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Under “Tools”</a:t>
                      </a:r>
                    </a:p>
                    <a:p>
                      <a:endParaRPr lang="en-US" sz="2800">
                        <a:solidFill>
                          <a:srgbClr val="232B61"/>
                        </a:solidFill>
                        <a:latin typeface="Avenir Next LT Pro" panose="020B050402020202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endParaRPr lang="en-US" sz="2800">
                        <a:solidFill>
                          <a:srgbClr val="232B61"/>
                        </a:solidFill>
                        <a:latin typeface="Avenir Next LT Pro" panose="020B050402020202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232B6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32B6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32B6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05210677"/>
                  </a:ext>
                </a:extLst>
              </a:tr>
              <a:tr h="2109637">
                <a:tc>
                  <a:txBody>
                    <a:bodyPr/>
                    <a:lstStyle/>
                    <a:p>
                      <a:r>
                        <a:rPr lang="en-US" sz="2800" b="1">
                          <a:solidFill>
                            <a:srgbClr val="232B61"/>
                          </a:solidFill>
                          <a:latin typeface="Avenir Next LT Pro" panose="020B050402020202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Microsoft</a:t>
                      </a:r>
                    </a:p>
                    <a:p>
                      <a:r>
                        <a:rPr lang="en-US" sz="2800" b="0">
                          <a:solidFill>
                            <a:srgbClr val="232B61"/>
                          </a:solidFill>
                          <a:latin typeface="Avenir Next LT Pro" panose="020B050402020202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Word, PowerPoint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32B6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32B6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>
                          <a:solidFill>
                            <a:srgbClr val="232B61"/>
                          </a:solidFill>
                          <a:latin typeface="Avenir Next LT Pro" panose="020B050402020202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Under “Review”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232B6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32B6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2185591"/>
                  </a:ext>
                </a:extLst>
              </a:tr>
            </a:tbl>
          </a:graphicData>
        </a:graphic>
      </p:graphicFrame>
      <p:pic>
        <p:nvPicPr>
          <p:cNvPr id="5" name="Picture 4" descr="Accessibility button in Adobe Acrobat">
            <a:extLst>
              <a:ext uri="{FF2B5EF4-FFF2-40B4-BE49-F238E27FC236}">
                <a16:creationId xmlns:a16="http://schemas.microsoft.com/office/drawing/2014/main" id="{5892DEAA-762A-4B47-8DA1-ED10B15248D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66809" y="3058268"/>
            <a:ext cx="3143974" cy="706134"/>
          </a:xfrm>
          <a:prstGeom prst="rect">
            <a:avLst/>
          </a:prstGeom>
          <a:ln>
            <a:solidFill>
              <a:srgbClr val="232B61"/>
            </a:solidFill>
          </a:ln>
        </p:spPr>
      </p:pic>
      <p:pic>
        <p:nvPicPr>
          <p:cNvPr id="6" name="Picture 5" descr="Check accessibility button in Microsoft.">
            <a:extLst>
              <a:ext uri="{FF2B5EF4-FFF2-40B4-BE49-F238E27FC236}">
                <a16:creationId xmlns:a16="http://schemas.microsoft.com/office/drawing/2014/main" id="{5F1BA52C-209B-4E43-962F-B2290C4C68A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10624" y="4420049"/>
            <a:ext cx="1200317" cy="1412874"/>
          </a:xfrm>
          <a:prstGeom prst="rect">
            <a:avLst/>
          </a:prstGeom>
          <a:ln>
            <a:solidFill>
              <a:srgbClr val="232B61"/>
            </a:solidFill>
          </a:ln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0093559D-6407-4792-BC84-999E4C6526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5209" y="3004047"/>
            <a:ext cx="3143974" cy="814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677284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FB61A43-FFB7-D7B3-B85C-8897472F3EBE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-1325563"/>
            <a:ext cx="10515600" cy="132556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Comic that illustrates why plain language is important</a:t>
            </a:r>
          </a:p>
        </p:txBody>
      </p:sp>
      <p:pic>
        <p:nvPicPr>
          <p:cNvPr id="2" name="Picture 4" descr="Illustration of a doodle in a top hat showing a material to another doodle, saying &quot;Does this make sense to you, madam?&quot; and getting the reply &quot;Nope. Not at all.&quot; while 2 doodles with top hats in the background say &quot;But I thought it was perfect!&quot; and &quot;Nooooo!!!&quot; ">
            <a:extLst>
              <a:ext uri="{FF2B5EF4-FFF2-40B4-BE49-F238E27FC236}">
                <a16:creationId xmlns:a16="http://schemas.microsoft.com/office/drawing/2014/main" id="{AD519F10-BA06-CD44-F84C-DCB938C8AE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7547" y="113546"/>
            <a:ext cx="9733020" cy="64924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749339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e3aabd22-7a30-4f0b-bcce-5fee61e64fac">
      <UserInfo>
        <DisplayName>Batts, Kari J.</DisplayName>
        <AccountId>31</AccountId>
        <AccountType/>
      </UserInfo>
      <UserInfo>
        <DisplayName>Mullis, Lindsey C.</DisplayName>
        <AccountId>13</AccountId>
        <AccountType/>
      </UserInfo>
      <UserInfo>
        <DisplayName>Marcum, Trenton G.</DisplayName>
        <AccountId>223</AccountId>
        <AccountType/>
      </UserInfo>
      <UserInfo>
        <DisplayName>Locker, Barbara</DisplayName>
        <AccountId>19</AccountId>
        <AccountType/>
      </UserInfo>
      <UserInfo>
        <DisplayName>Nugent, Austin M.</DisplayName>
        <AccountId>39</AccountId>
        <AccountType/>
      </UserInfo>
      <UserInfo>
        <DisplayName>Turner, Morgan A.</DisplayName>
        <AccountId>23</AccountId>
        <AccountType/>
      </UserInfo>
    </SharedWithUsers>
    <TaxCatchAll xmlns="e3aabd22-7a30-4f0b-bcce-5fee61e64fac" xsi:nil="true"/>
    <lcf76f155ced4ddcb4097134ff3c332f xmlns="4d3b7dd9-bbf5-427a-bc89-24bc5b1981ba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B924E43EAD1BF4DBF5985951EB9988C" ma:contentTypeVersion="17" ma:contentTypeDescription="Create a new document." ma:contentTypeScope="" ma:versionID="972a819810f1c1b56d7a9b047e83c41a">
  <xsd:schema xmlns:xsd="http://www.w3.org/2001/XMLSchema" xmlns:xs="http://www.w3.org/2001/XMLSchema" xmlns:p="http://schemas.microsoft.com/office/2006/metadata/properties" xmlns:ns2="4d3b7dd9-bbf5-427a-bc89-24bc5b1981ba" xmlns:ns3="e3aabd22-7a30-4f0b-bcce-5fee61e64fac" targetNamespace="http://schemas.microsoft.com/office/2006/metadata/properties" ma:root="true" ma:fieldsID="285af91c82124fb6cf28a3bfe9345d47" ns2:_="" ns3:_="">
    <xsd:import namespace="4d3b7dd9-bbf5-427a-bc89-24bc5b1981ba"/>
    <xsd:import namespace="e3aabd22-7a30-4f0b-bcce-5fee61e64fa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  <xsd:element ref="ns2:MediaServiceDateTaken" minOccurs="0"/>
                <xsd:element ref="ns2:MediaLengthInSecond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3b7dd9-bbf5-427a-bc89-24bc5b1981b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1f133747-7f49-46b8-8a37-07c8968d023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2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4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3aabd22-7a30-4f0b-bcce-5fee61e64fac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8c85e326-3506-4ecf-959a-2e9c21c49675}" ma:internalName="TaxCatchAll" ma:showField="CatchAllData" ma:web="e3aabd22-7a30-4f0b-bcce-5fee61e64fa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1478CCC-E84C-46C4-B9BC-BB57D872DD72}">
  <ds:schemaRefs>
    <ds:schemaRef ds:uri="http://schemas.openxmlformats.org/package/2006/metadata/core-properties"/>
    <ds:schemaRef ds:uri="http://purl.org/dc/elements/1.1/"/>
    <ds:schemaRef ds:uri="http://schemas.microsoft.com/office/infopath/2007/PartnerControls"/>
    <ds:schemaRef ds:uri="http://schemas.microsoft.com/office/2006/metadata/properties"/>
    <ds:schemaRef ds:uri="e3aabd22-7a30-4f0b-bcce-5fee61e64fac"/>
    <ds:schemaRef ds:uri="http://schemas.microsoft.com/office/2006/documentManagement/types"/>
    <ds:schemaRef ds:uri="4d3b7dd9-bbf5-427a-bc89-24bc5b1981ba"/>
    <ds:schemaRef ds:uri="http://www.w3.org/XML/1998/namespace"/>
    <ds:schemaRef ds:uri="http://purl.org/dc/dcmitype/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55F87A6E-F928-4E13-BD72-34D79715845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8C5A05C-F755-40B4-9543-42BE0153635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d3b7dd9-bbf5-427a-bc89-24bc5b1981ba"/>
    <ds:schemaRef ds:uri="e3aabd22-7a30-4f0b-bcce-5fee61e64fa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0b95a125-791c-4f0a-9f9e-99e363117506}" enabled="0" method="" siteId="{0b95a125-791c-4f0a-9f9e-99e363117506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4111</TotalTime>
  <Words>105</Words>
  <Application>Microsoft Office PowerPoint</Application>
  <PresentationFormat>Widescreen</PresentationFormat>
  <Paragraphs>28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6</vt:i4>
      </vt:variant>
    </vt:vector>
  </HeadingPairs>
  <TitlesOfParts>
    <vt:vector size="14" baseType="lpstr">
      <vt:lpstr>Arial</vt:lpstr>
      <vt:lpstr>Avenir Next LT Pro</vt:lpstr>
      <vt:lpstr>Calibri</vt:lpstr>
      <vt:lpstr>Calibri Light</vt:lpstr>
      <vt:lpstr>Tahoma</vt:lpstr>
      <vt:lpstr>Office Theme</vt:lpstr>
      <vt:lpstr>1_office theme</vt:lpstr>
      <vt:lpstr>office theme</vt:lpstr>
      <vt:lpstr> Plain Language </vt:lpstr>
      <vt:lpstr>Why is Plain Language Important?</vt:lpstr>
      <vt:lpstr>Language</vt:lpstr>
      <vt:lpstr>Accessibility is more than a ramp</vt:lpstr>
      <vt:lpstr>Technology</vt:lpstr>
      <vt:lpstr>Comic that illustrates why plain language is important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Disability &amp; Health</dc:title>
  <dc:creator>Nugent, Austin M.</dc:creator>
  <cp:lastModifiedBy>Whalen Smith, Cara</cp:lastModifiedBy>
  <cp:revision>139</cp:revision>
  <dcterms:created xsi:type="dcterms:W3CDTF">2020-11-13T17:48:22Z</dcterms:created>
  <dcterms:modified xsi:type="dcterms:W3CDTF">2024-08-03T18:50:49Z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0x0101000B924E43EAD1BF4DBF5985951EB9988C</vt:lpwstr>
  </property>
  <property fmtid="{D5CDD505-2E9C-101B-9397-08002B2CF9AE}" pid="3" name="MediaServiceImageTags">
    <vt:lpwstr/>
  </property>
</Properties>
</file>