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4"/>
    <p:sldMasterId id="2147483767" r:id="rId5"/>
    <p:sldMasterId id="2147483660" r:id="rId6"/>
  </p:sldMasterIdLst>
  <p:notesMasterIdLst>
    <p:notesMasterId r:id="rId18"/>
  </p:notesMasterIdLst>
  <p:handoutMasterIdLst>
    <p:handoutMasterId r:id="rId19"/>
  </p:handoutMasterIdLst>
  <p:sldIdLst>
    <p:sldId id="516" r:id="rId7"/>
    <p:sldId id="806" r:id="rId8"/>
    <p:sldId id="649" r:id="rId9"/>
    <p:sldId id="707" r:id="rId10"/>
    <p:sldId id="269" r:id="rId11"/>
    <p:sldId id="462" r:id="rId12"/>
    <p:sldId id="756" r:id="rId13"/>
    <p:sldId id="755" r:id="rId14"/>
    <p:sldId id="468" r:id="rId15"/>
    <p:sldId id="621" r:id="rId16"/>
    <p:sldId id="616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2" userDrawn="1">
          <p15:clr>
            <a:srgbClr val="A4A3A4"/>
          </p15:clr>
        </p15:guide>
        <p15:guide id="2" pos="386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oergel, Anna" initials="SA" lastIdx="12" clrIdx="0">
    <p:extLst>
      <p:ext uri="{19B8F6BF-5375-455C-9EA6-DF929625EA0E}">
        <p15:presenceInfo xmlns:p15="http://schemas.microsoft.com/office/powerpoint/2012/main" userId="S::afu223@uky.edu::a8d489cd-8225-4c58-982b-5262b9b1fb77" providerId="AD"/>
      </p:ext>
    </p:extLst>
  </p:cmAuthor>
  <p:cmAuthor id="2" name="Nugent, Austin M." initials="NAM" lastIdx="101" clrIdx="1">
    <p:extLst>
      <p:ext uri="{19B8F6BF-5375-455C-9EA6-DF929625EA0E}">
        <p15:presenceInfo xmlns:p15="http://schemas.microsoft.com/office/powerpoint/2012/main" userId="S::amnu224@uky.edu::95347374-faf7-40d1-9c72-07f7d994b5e4" providerId="AD"/>
      </p:ext>
    </p:extLst>
  </p:cmAuthor>
  <p:cmAuthor id="3" name="Mullis, Lindsey C." initials="MLC" lastIdx="9" clrIdx="2">
    <p:extLst>
      <p:ext uri="{19B8F6BF-5375-455C-9EA6-DF929625EA0E}">
        <p15:presenceInfo xmlns:p15="http://schemas.microsoft.com/office/powerpoint/2012/main" userId="S::lcpowe5@uky.edu::3dde71c6-b536-45bf-b210-f9aabe46d571" providerId="AD"/>
      </p:ext>
    </p:extLst>
  </p:cmAuthor>
  <p:cmAuthor id="4" name="Marcum, Trenton G." initials="MTG" lastIdx="1" clrIdx="3">
    <p:extLst>
      <p:ext uri="{19B8F6BF-5375-455C-9EA6-DF929625EA0E}">
        <p15:presenceInfo xmlns:p15="http://schemas.microsoft.com/office/powerpoint/2012/main" userId="Marcum, Trenton G." providerId="None"/>
      </p:ext>
    </p:extLst>
  </p:cmAuthor>
  <p:cmAuthor id="5" name="Turner, Morgan A." initials="TA" lastIdx="1" clrIdx="4">
    <p:extLst>
      <p:ext uri="{19B8F6BF-5375-455C-9EA6-DF929625EA0E}">
        <p15:presenceInfo xmlns:p15="http://schemas.microsoft.com/office/powerpoint/2012/main" userId="S::matu236@uky.edu::085fb40c-e67f-49ae-a139-df0ce56788c6" providerId="AD"/>
      </p:ext>
    </p:extLst>
  </p:cmAuthor>
  <p:cmAuthor id="6" name="Jones, Kari J." initials="JJ" lastIdx="1" clrIdx="5">
    <p:extLst>
      <p:ext uri="{19B8F6BF-5375-455C-9EA6-DF929625EA0E}">
        <p15:presenceInfo xmlns:p15="http://schemas.microsoft.com/office/powerpoint/2012/main" userId="S::kjjone3@uky.edu::35994c1f-7fcd-4089-aedf-13c96cc832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2B61"/>
    <a:srgbClr val="2D8FCD"/>
    <a:srgbClr val="E32E91"/>
    <a:srgbClr val="6A3692"/>
    <a:srgbClr val="53B85F"/>
    <a:srgbClr val="FCEAF4"/>
    <a:srgbClr val="8CBC88"/>
    <a:srgbClr val="FF4343"/>
    <a:srgbClr val="FF7D7D"/>
    <a:srgbClr val="FF37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9" autoAdjust="0"/>
    <p:restoredTop sz="82235" autoAdjust="0"/>
  </p:normalViewPr>
  <p:slideViewPr>
    <p:cSldViewPr snapToGrid="0">
      <p:cViewPr varScale="1">
        <p:scale>
          <a:sx n="93" d="100"/>
          <a:sy n="93" d="100"/>
        </p:scale>
        <p:origin x="1272" y="96"/>
      </p:cViewPr>
      <p:guideLst>
        <p:guide orient="horz" pos="2232"/>
        <p:guide pos="386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707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3A96A2-9471-4779-970B-886A57FED693}" type="doc">
      <dgm:prSet loTypeId="urn:microsoft.com/office/officeart/2005/8/layout/funnel1" loCatId="relationship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C218254E-9602-4B62-8767-A8C40BE2A4BA}">
      <dgm:prSet phldrT="[Text]" custT="1"/>
      <dgm:spPr/>
      <dgm:t>
        <a:bodyPr/>
        <a:lstStyle/>
        <a:p>
          <a:r>
            <a:rPr lang="en-US" sz="20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Universal Design for Learning</a:t>
          </a:r>
        </a:p>
      </dgm:t>
    </dgm:pt>
    <dgm:pt modelId="{AE310C21-BC53-445A-81A5-80CD19C1276D}" type="parTrans" cxnId="{88E15E2E-7C0A-4A6F-9E6E-5A29D4395F1B}">
      <dgm:prSet/>
      <dgm:spPr/>
      <dgm:t>
        <a:bodyPr/>
        <a:lstStyle/>
        <a:p>
          <a:endParaRPr lang="en-US">
            <a:solidFill>
              <a:srgbClr val="232B6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0F95E598-6698-476C-BD39-0F8195DEC182}" type="sibTrans" cxnId="{88E15E2E-7C0A-4A6F-9E6E-5A29D4395F1B}">
      <dgm:prSet/>
      <dgm:spPr/>
      <dgm:t>
        <a:bodyPr/>
        <a:lstStyle/>
        <a:p>
          <a:endParaRPr lang="en-US">
            <a:solidFill>
              <a:srgbClr val="232B6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ABBD152-63D5-4AB5-A0A7-697C99AB7D0A}">
      <dgm:prSet phldrT="[Text]" custT="1"/>
      <dgm:spPr/>
      <dgm:t>
        <a:bodyPr/>
        <a:lstStyle/>
        <a:p>
          <a:r>
            <a:rPr lang="en-US" sz="20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Universal Design</a:t>
          </a:r>
        </a:p>
      </dgm:t>
    </dgm:pt>
    <dgm:pt modelId="{54B55870-7DF1-41DF-A9E8-632B1DC6809B}" type="parTrans" cxnId="{478441A8-7FB0-4F05-8029-CA9348F4BEE6}">
      <dgm:prSet/>
      <dgm:spPr/>
      <dgm:t>
        <a:bodyPr/>
        <a:lstStyle/>
        <a:p>
          <a:endParaRPr lang="en-US">
            <a:solidFill>
              <a:srgbClr val="232B6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8DA0C595-9D2F-4B42-BF0F-F511A14D07BC}" type="sibTrans" cxnId="{478441A8-7FB0-4F05-8029-CA9348F4BEE6}">
      <dgm:prSet/>
      <dgm:spPr/>
      <dgm:t>
        <a:bodyPr/>
        <a:lstStyle/>
        <a:p>
          <a:endParaRPr lang="en-US">
            <a:solidFill>
              <a:srgbClr val="232B6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9C8AAEDE-267C-47EB-B2A8-245AB6090944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3200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“UD”</a:t>
          </a:r>
        </a:p>
      </dgm:t>
    </dgm:pt>
    <dgm:pt modelId="{CCF68E55-FB70-4631-984B-F9099A905550}" type="parTrans" cxnId="{E0EA053D-15B4-462E-B5A7-D36DEB059037}">
      <dgm:prSet/>
      <dgm:spPr/>
      <dgm:t>
        <a:bodyPr/>
        <a:lstStyle/>
        <a:p>
          <a:endParaRPr lang="en-US">
            <a:solidFill>
              <a:srgbClr val="232B6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A904DAE3-0B14-4BEF-8110-CEF5E5C949E0}" type="sibTrans" cxnId="{E0EA053D-15B4-462E-B5A7-D36DEB059037}">
      <dgm:prSet/>
      <dgm:spPr/>
      <dgm:t>
        <a:bodyPr/>
        <a:lstStyle/>
        <a:p>
          <a:endParaRPr lang="en-US">
            <a:solidFill>
              <a:srgbClr val="232B6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E4CFB8D0-09E1-4F2D-B5F7-FFC8FA48538B}" type="pres">
      <dgm:prSet presAssocID="{EF3A96A2-9471-4779-970B-886A57FED693}" presName="Name0" presStyleCnt="0">
        <dgm:presLayoutVars>
          <dgm:chMax val="4"/>
          <dgm:resizeHandles val="exact"/>
        </dgm:presLayoutVars>
      </dgm:prSet>
      <dgm:spPr/>
    </dgm:pt>
    <dgm:pt modelId="{9A3A23A6-D80C-498B-B7EA-7ACB1C216118}" type="pres">
      <dgm:prSet presAssocID="{EF3A96A2-9471-4779-970B-886A57FED693}" presName="ellipse" presStyleLbl="trBgShp" presStyleIdx="0" presStyleCnt="1" custScaleX="103734" custScaleY="102949" custLinFactNeighborX="2410" custLinFactNeighborY="9740"/>
      <dgm:spPr/>
    </dgm:pt>
    <dgm:pt modelId="{7C52AAEC-CA04-41A8-8B6F-765E0B4D0477}" type="pres">
      <dgm:prSet presAssocID="{EF3A96A2-9471-4779-970B-886A57FED693}" presName="arrow1" presStyleLbl="fgShp" presStyleIdx="0" presStyleCnt="1" custScaleX="84364" custScaleY="146104" custLinFactNeighborX="12308" custLinFactNeighborY="-38915"/>
      <dgm:spPr/>
    </dgm:pt>
    <dgm:pt modelId="{CF151265-200A-45B9-B3C5-8CC0A898742F}" type="pres">
      <dgm:prSet presAssocID="{EF3A96A2-9471-4779-970B-886A57FED693}" presName="rectangle" presStyleLbl="revTx" presStyleIdx="0" presStyleCnt="1" custScaleY="50531" custLinFactNeighborX="2029" custLinFactNeighborY="-16884">
        <dgm:presLayoutVars>
          <dgm:bulletEnabled val="1"/>
        </dgm:presLayoutVars>
      </dgm:prSet>
      <dgm:spPr/>
    </dgm:pt>
    <dgm:pt modelId="{182788AF-3784-4AF4-BA19-4EDBB9E632B8}" type="pres">
      <dgm:prSet presAssocID="{1ABBD152-63D5-4AB5-A0A7-697C99AB7D0A}" presName="item1" presStyleLbl="node1" presStyleIdx="0" presStyleCnt="2" custScaleX="113333" custScaleY="114159" custLinFactNeighborX="39758" custLinFactNeighborY="-31331">
        <dgm:presLayoutVars>
          <dgm:bulletEnabled val="1"/>
        </dgm:presLayoutVars>
      </dgm:prSet>
      <dgm:spPr/>
    </dgm:pt>
    <dgm:pt modelId="{992C7ED2-E9CB-4DA1-BA94-E8D79A963FC6}" type="pres">
      <dgm:prSet presAssocID="{9C8AAEDE-267C-47EB-B2A8-245AB6090944}" presName="item2" presStyleLbl="node1" presStyleIdx="1" presStyleCnt="2" custScaleX="115556" custScaleY="111791" custLinFactNeighborX="3333" custLinFactNeighborY="-7576">
        <dgm:presLayoutVars>
          <dgm:bulletEnabled val="1"/>
        </dgm:presLayoutVars>
      </dgm:prSet>
      <dgm:spPr/>
    </dgm:pt>
    <dgm:pt modelId="{5EE54FB6-775C-4BA1-AEC7-ABC7A60857A7}" type="pres">
      <dgm:prSet presAssocID="{EF3A96A2-9471-4779-970B-886A57FED693}" presName="funnel" presStyleLbl="trAlignAcc1" presStyleIdx="0" presStyleCnt="1" custScaleX="105975" custScaleY="99573" custLinFactNeighborX="3129" custLinFactNeighborY="3871"/>
      <dgm:spPr/>
    </dgm:pt>
  </dgm:ptLst>
  <dgm:cxnLst>
    <dgm:cxn modelId="{9C627611-5EBD-42A8-A683-32311A6358AE}" type="presOf" srcId="{1ABBD152-63D5-4AB5-A0A7-697C99AB7D0A}" destId="{182788AF-3784-4AF4-BA19-4EDBB9E632B8}" srcOrd="0" destOrd="0" presId="urn:microsoft.com/office/officeart/2005/8/layout/funnel1"/>
    <dgm:cxn modelId="{88E15E2E-7C0A-4A6F-9E6E-5A29D4395F1B}" srcId="{EF3A96A2-9471-4779-970B-886A57FED693}" destId="{C218254E-9602-4B62-8767-A8C40BE2A4BA}" srcOrd="0" destOrd="0" parTransId="{AE310C21-BC53-445A-81A5-80CD19C1276D}" sibTransId="{0F95E598-6698-476C-BD39-0F8195DEC182}"/>
    <dgm:cxn modelId="{220E3D33-999D-45C4-9E6A-6FCD48126AD5}" type="presOf" srcId="{EF3A96A2-9471-4779-970B-886A57FED693}" destId="{E4CFB8D0-09E1-4F2D-B5F7-FFC8FA48538B}" srcOrd="0" destOrd="0" presId="urn:microsoft.com/office/officeart/2005/8/layout/funnel1"/>
    <dgm:cxn modelId="{E0EA053D-15B4-462E-B5A7-D36DEB059037}" srcId="{EF3A96A2-9471-4779-970B-886A57FED693}" destId="{9C8AAEDE-267C-47EB-B2A8-245AB6090944}" srcOrd="2" destOrd="0" parTransId="{CCF68E55-FB70-4631-984B-F9099A905550}" sibTransId="{A904DAE3-0B14-4BEF-8110-CEF5E5C949E0}"/>
    <dgm:cxn modelId="{F571488B-3BAD-4868-AA9B-71DD9A594F39}" type="presOf" srcId="{C218254E-9602-4B62-8767-A8C40BE2A4BA}" destId="{992C7ED2-E9CB-4DA1-BA94-E8D79A963FC6}" srcOrd="0" destOrd="0" presId="urn:microsoft.com/office/officeart/2005/8/layout/funnel1"/>
    <dgm:cxn modelId="{478441A8-7FB0-4F05-8029-CA9348F4BEE6}" srcId="{EF3A96A2-9471-4779-970B-886A57FED693}" destId="{1ABBD152-63D5-4AB5-A0A7-697C99AB7D0A}" srcOrd="1" destOrd="0" parTransId="{54B55870-7DF1-41DF-A9E8-632B1DC6809B}" sibTransId="{8DA0C595-9D2F-4B42-BF0F-F511A14D07BC}"/>
    <dgm:cxn modelId="{7D02BAFD-0741-4250-AAED-504DEC9DF842}" type="presOf" srcId="{9C8AAEDE-267C-47EB-B2A8-245AB6090944}" destId="{CF151265-200A-45B9-B3C5-8CC0A898742F}" srcOrd="0" destOrd="0" presId="urn:microsoft.com/office/officeart/2005/8/layout/funnel1"/>
    <dgm:cxn modelId="{D1D1C160-67D0-4103-8259-2063B78E1B96}" type="presParOf" srcId="{E4CFB8D0-09E1-4F2D-B5F7-FFC8FA48538B}" destId="{9A3A23A6-D80C-498B-B7EA-7ACB1C216118}" srcOrd="0" destOrd="0" presId="urn:microsoft.com/office/officeart/2005/8/layout/funnel1"/>
    <dgm:cxn modelId="{2982A024-CF53-4E5D-A6C5-AE72C8E0CB41}" type="presParOf" srcId="{E4CFB8D0-09E1-4F2D-B5F7-FFC8FA48538B}" destId="{7C52AAEC-CA04-41A8-8B6F-765E0B4D0477}" srcOrd="1" destOrd="0" presId="urn:microsoft.com/office/officeart/2005/8/layout/funnel1"/>
    <dgm:cxn modelId="{00C0C2FB-1377-4475-B278-066F7580716B}" type="presParOf" srcId="{E4CFB8D0-09E1-4F2D-B5F7-FFC8FA48538B}" destId="{CF151265-200A-45B9-B3C5-8CC0A898742F}" srcOrd="2" destOrd="0" presId="urn:microsoft.com/office/officeart/2005/8/layout/funnel1"/>
    <dgm:cxn modelId="{0364EC7A-47E5-4C47-B69C-4FB10F63B2E4}" type="presParOf" srcId="{E4CFB8D0-09E1-4F2D-B5F7-FFC8FA48538B}" destId="{182788AF-3784-4AF4-BA19-4EDBB9E632B8}" srcOrd="3" destOrd="0" presId="urn:microsoft.com/office/officeart/2005/8/layout/funnel1"/>
    <dgm:cxn modelId="{6B3F5842-28D8-4E3A-9D92-A196EA2571DE}" type="presParOf" srcId="{E4CFB8D0-09E1-4F2D-B5F7-FFC8FA48538B}" destId="{992C7ED2-E9CB-4DA1-BA94-E8D79A963FC6}" srcOrd="4" destOrd="0" presId="urn:microsoft.com/office/officeart/2005/8/layout/funnel1"/>
    <dgm:cxn modelId="{481180FD-69ED-4BF2-BF86-B7D3D2C3AA43}" type="presParOf" srcId="{E4CFB8D0-09E1-4F2D-B5F7-FFC8FA48538B}" destId="{5EE54FB6-775C-4BA1-AEC7-ABC7A60857A7}" srcOrd="5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3A23A6-D80C-498B-B7EA-7ACB1C216118}">
      <dsp:nvSpPr>
        <dsp:cNvPr id="0" name=""/>
        <dsp:cNvSpPr/>
      </dsp:nvSpPr>
      <dsp:spPr>
        <a:xfrm>
          <a:off x="2019352" y="445290"/>
          <a:ext cx="4319946" cy="1488907"/>
        </a:xfrm>
        <a:prstGeom prst="ellipse">
          <a:avLst/>
        </a:prstGeom>
        <a:solidFill>
          <a:schemeClr val="dk2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52AAEC-CA04-41A8-8B6F-765E0B4D0477}">
      <dsp:nvSpPr>
        <dsp:cNvPr id="0" name=""/>
        <dsp:cNvSpPr/>
      </dsp:nvSpPr>
      <dsp:spPr>
        <a:xfrm>
          <a:off x="3844316" y="3547071"/>
          <a:ext cx="680870" cy="754656"/>
        </a:xfrm>
        <a:prstGeom prst="downArrow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151265-200A-45B9-B3C5-8CC0A898742F}">
      <dsp:nvSpPr>
        <dsp:cNvPr id="0" name=""/>
        <dsp:cNvSpPr/>
      </dsp:nvSpPr>
      <dsp:spPr>
        <a:xfrm>
          <a:off x="2227068" y="4356390"/>
          <a:ext cx="3873903" cy="4893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3200" b="1" kern="12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“UD”</a:t>
          </a:r>
        </a:p>
      </dsp:txBody>
      <dsp:txXfrm>
        <a:off x="2227068" y="4356390"/>
        <a:ext cx="3873903" cy="489380"/>
      </dsp:txXfrm>
    </dsp:sp>
    <dsp:sp modelId="{182788AF-3784-4AF4-BA19-4EDBB9E632B8}">
      <dsp:nvSpPr>
        <dsp:cNvPr id="0" name=""/>
        <dsp:cNvSpPr/>
      </dsp:nvSpPr>
      <dsp:spPr>
        <a:xfrm>
          <a:off x="3991514" y="1325710"/>
          <a:ext cx="1646403" cy="1658403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Universal Design</a:t>
          </a:r>
        </a:p>
      </dsp:txBody>
      <dsp:txXfrm>
        <a:off x="4232624" y="1568577"/>
        <a:ext cx="1164183" cy="1172669"/>
      </dsp:txXfrm>
    </dsp:sp>
    <dsp:sp modelId="{992C7ED2-E9CB-4DA1-BA94-E8D79A963FC6}">
      <dsp:nvSpPr>
        <dsp:cNvPr id="0" name=""/>
        <dsp:cNvSpPr/>
      </dsp:nvSpPr>
      <dsp:spPr>
        <a:xfrm>
          <a:off x="2406719" y="598144"/>
          <a:ext cx="1678697" cy="1624003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Universal Design for Learning</a:t>
          </a:r>
        </a:p>
      </dsp:txBody>
      <dsp:txXfrm>
        <a:off x="2652558" y="835974"/>
        <a:ext cx="1187019" cy="1148343"/>
      </dsp:txXfrm>
    </dsp:sp>
    <dsp:sp modelId="{5EE54FB6-775C-4BA1-AEC7-ABC7A60857A7}">
      <dsp:nvSpPr>
        <dsp:cNvPr id="0" name=""/>
        <dsp:cNvSpPr/>
      </dsp:nvSpPr>
      <dsp:spPr>
        <a:xfrm>
          <a:off x="1832037" y="295877"/>
          <a:ext cx="4789596" cy="3600204"/>
        </a:xfrm>
        <a:prstGeom prst="funnel">
          <a:avLst/>
        </a:prstGeom>
        <a:solidFill>
          <a:schemeClr val="lt2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214C5B7-F69D-48AC-BFCD-ADD84832BAD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260710-1487-43A8-AA74-894F7D93BD6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31610-A407-4EDF-B446-73037450C9E1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07F367-F962-4D66-8C03-CC4F24EF895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C6D0D-9A8C-47D2-8ECC-2446F750C22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7FFB57-6710-4E7A-ABC5-A608783C19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889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E94A76-1323-4D89-B91E-4EF2E59B2CAA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79C7F6-A9B6-4FEA-955F-3310AC7875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8228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</a:pPr>
            <a:endParaRPr 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79C7F6-A9B6-4FEA-955F-3310AC7875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65609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79C7F6-A9B6-4FEA-955F-3310AC7875F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3547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79C7F6-A9B6-4FEA-955F-3310AC7875F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5609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E7EC87-B2E1-F243-BA48-FB49716FF72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3911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g5645acfebb_0_8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2" name="Google Shape;592;g5645acfebb_0_820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spcFirstLastPara="1" wrap="square" lIns="96645" tIns="96645" rIns="96645" bIns="96645" anchor="t" anchorCtr="0">
            <a:noAutofit/>
          </a:bodyPr>
          <a:lstStyle/>
          <a:p>
            <a:endParaRPr b="1" dirty="0"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8212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79C7F6-A9B6-4FEA-955F-3310AC7875F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4965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77875" y="1200150"/>
            <a:ext cx="5759450" cy="32400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23529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79C7F6-A9B6-4FEA-955F-3310AC7875F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9928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79C7F6-A9B6-4FEA-955F-3310AC7875F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2977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79C7F6-A9B6-4FEA-955F-3310AC7875F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5609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8CF38-19F4-4173-B7D4-44E509EA34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C26563-4F78-490E-9D8E-1E05913939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339DD-2AA3-473E-BC3F-ED74A2D0C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E242D-5E35-45D6-9BE9-C42A93670F2A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16757B-0997-455D-8621-69FE2CA89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B246F-06B1-479A-9F57-1EB2B398B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B4409-1F6B-4109-896B-7D8AC763051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128EC5-0F1A-4DAC-B273-E78F65E5609B}"/>
              </a:ext>
            </a:extLst>
          </p:cNvPr>
          <p:cNvSpPr/>
          <p:nvPr userDrawn="1"/>
        </p:nvSpPr>
        <p:spPr>
          <a:xfrm>
            <a:off x="103910" y="0"/>
            <a:ext cx="718127" cy="6858000"/>
          </a:xfrm>
          <a:prstGeom prst="rect">
            <a:avLst/>
          </a:prstGeom>
          <a:solidFill>
            <a:srgbClr val="2D8F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F51107A2-B5DA-410A-9B0E-ED3CB04432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740" y="6110671"/>
            <a:ext cx="1595887" cy="675420"/>
          </a:xfrm>
          <a:prstGeom prst="rect">
            <a:avLst/>
          </a:prstGeom>
        </p:spPr>
      </p:pic>
      <p:pic>
        <p:nvPicPr>
          <p:cNvPr id="9" name="Picture 8" descr="University of Kentucky Human Development Institute logo">
            <a:extLst>
              <a:ext uri="{FF2B5EF4-FFF2-40B4-BE49-F238E27FC236}">
                <a16:creationId xmlns:a16="http://schemas.microsoft.com/office/drawing/2014/main" id="{D52052E3-D75E-4A7C-8172-C6D250720E8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81627" y="6264593"/>
            <a:ext cx="2710373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055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3A36E97-AA8C-0174-0407-F11985109E89}"/>
              </a:ext>
            </a:extLst>
          </p:cNvPr>
          <p:cNvSpPr/>
          <p:nvPr userDrawn="1"/>
        </p:nvSpPr>
        <p:spPr>
          <a:xfrm rot="5400000">
            <a:off x="5485604" y="-5120482"/>
            <a:ext cx="1220791" cy="12192003"/>
          </a:xfrm>
          <a:prstGeom prst="rect">
            <a:avLst/>
          </a:prstGeom>
          <a:solidFill>
            <a:srgbClr val="232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venir Next LT Pro" panose="020B0504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A8E47E-D01D-4A5E-91EA-2E2DB1E1A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FF4F7B-7E1E-4A17-BA49-FECA2AC2C1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232B61"/>
                </a:solidFill>
                <a:latin typeface="Avenir Next LT Pro" panose="020B0504020202020204" pitchFamily="34" charset="0"/>
              </a:defRPr>
            </a:lvl1pPr>
            <a:lvl2pPr>
              <a:defRPr>
                <a:solidFill>
                  <a:srgbClr val="232B61"/>
                </a:solidFill>
                <a:latin typeface="Avenir Next LT Pro" panose="020B0504020202020204" pitchFamily="34" charset="0"/>
              </a:defRPr>
            </a:lvl2pPr>
            <a:lvl3pPr>
              <a:defRPr>
                <a:solidFill>
                  <a:srgbClr val="232B61"/>
                </a:solidFill>
                <a:latin typeface="Avenir Next LT Pro" panose="020B0504020202020204" pitchFamily="34" charset="0"/>
              </a:defRPr>
            </a:lvl3pPr>
            <a:lvl4pPr>
              <a:defRPr>
                <a:solidFill>
                  <a:srgbClr val="232B61"/>
                </a:solidFill>
                <a:latin typeface="Avenir Next LT Pro" panose="020B0504020202020204" pitchFamily="34" charset="0"/>
              </a:defRPr>
            </a:lvl4pPr>
            <a:lvl5pPr>
              <a:defRPr>
                <a:solidFill>
                  <a:srgbClr val="232B61"/>
                </a:solidFill>
                <a:latin typeface="Avenir Next LT Pro" panose="020B05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C63AC8-85F6-4CFB-AE6F-321DC0AD6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venir Next LT Pro" panose="020B0504020202020204" pitchFamily="34" charset="0"/>
              </a:defRPr>
            </a:lvl1pPr>
          </a:lstStyle>
          <a:p>
            <a:fld id="{846CE7D5-CF57-46EF-B807-FDD0502418D4}" type="datetimeFigureOut">
              <a:rPr lang="en-US" smtClean="0"/>
              <a:pPr/>
              <a:t>8/3/2024</a:t>
            </a:fld>
            <a:endParaRPr lang="en-US">
              <a:latin typeface="Avenir Next LT Pro" panose="020B0504020202020204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C4AA20-4D37-4754-A848-FC0806FFA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venir Next LT Pro" panose="020B0504020202020204" pitchFamily="34" charset="0"/>
              </a:defRPr>
            </a:lvl1pPr>
          </a:lstStyle>
          <a:p>
            <a:endParaRPr lang="en-US">
              <a:latin typeface="Avenir Next LT Pro" panose="020B05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376C5E-3AB1-4BB8-9B8E-55E412517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venir Next LT Pro" panose="020B0504020202020204" pitchFamily="34" charset="0"/>
              </a:defRPr>
            </a:lvl1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>
              <a:latin typeface="Avenir Next LT Pro" panose="020B0504020202020204" pitchFamily="34" charset="0"/>
            </a:endParaRPr>
          </a:p>
        </p:txBody>
      </p:sp>
      <p:pic>
        <p:nvPicPr>
          <p:cNvPr id="8" name="Picture 7" descr="University of Kentucky Human Development Institute logo">
            <a:extLst>
              <a:ext uri="{FF2B5EF4-FFF2-40B4-BE49-F238E27FC236}">
                <a16:creationId xmlns:a16="http://schemas.microsoft.com/office/drawing/2014/main" id="{6FC1CC61-C03D-41B6-9803-1A97A3E56C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1673" y="6398800"/>
            <a:ext cx="1874983" cy="379538"/>
          </a:xfrm>
          <a:prstGeom prst="rect">
            <a:avLst/>
          </a:prstGeom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537CFAB4-2018-4D00-BF03-67F9E03679B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55" y="6049818"/>
            <a:ext cx="754066" cy="75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592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EC817-788B-4560-A75D-91C92DDBC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16063F-87AE-4AC4-ADC5-665080DC84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1311E3-3969-438A-96E0-F8125D70F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9387F5-6CC7-4D1E-B06F-4D8304BDB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933612-2350-4FE8-8AB9-9AAA3B66A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334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978F0E4-63EA-4E29-AAA3-E2A2FE0AC095}"/>
              </a:ext>
            </a:extLst>
          </p:cNvPr>
          <p:cNvSpPr/>
          <p:nvPr userDrawn="1"/>
        </p:nvSpPr>
        <p:spPr>
          <a:xfrm rot="5400000">
            <a:off x="5485604" y="-5120482"/>
            <a:ext cx="1220791" cy="12192003"/>
          </a:xfrm>
          <a:prstGeom prst="rect">
            <a:avLst/>
          </a:prstGeom>
          <a:solidFill>
            <a:srgbClr val="232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venir Next LT Pro" panose="020B0504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FC9DFB-90A3-48B2-8E5A-57C855CE4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8EDAF-0015-4F7D-8F8B-D591EE7574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232B61"/>
                </a:solidFill>
                <a:latin typeface="Avenir Next LT Pro" panose="020B0504020202020204" pitchFamily="34" charset="0"/>
              </a:defRPr>
            </a:lvl1pPr>
            <a:lvl2pPr>
              <a:defRPr>
                <a:solidFill>
                  <a:srgbClr val="232B61"/>
                </a:solidFill>
                <a:latin typeface="Avenir Next LT Pro" panose="020B0504020202020204" pitchFamily="34" charset="0"/>
              </a:defRPr>
            </a:lvl2pPr>
            <a:lvl3pPr>
              <a:defRPr>
                <a:solidFill>
                  <a:srgbClr val="232B61"/>
                </a:solidFill>
                <a:latin typeface="Avenir Next LT Pro" panose="020B0504020202020204" pitchFamily="34" charset="0"/>
              </a:defRPr>
            </a:lvl3pPr>
            <a:lvl4pPr>
              <a:defRPr>
                <a:solidFill>
                  <a:srgbClr val="232B61"/>
                </a:solidFill>
                <a:latin typeface="Avenir Next LT Pro" panose="020B0504020202020204" pitchFamily="34" charset="0"/>
              </a:defRPr>
            </a:lvl4pPr>
            <a:lvl5pPr>
              <a:defRPr>
                <a:solidFill>
                  <a:srgbClr val="232B61"/>
                </a:solidFill>
                <a:latin typeface="Avenir Next LT Pro" panose="020B05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00ECD4-98AA-422F-A41E-662742F7FA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232B61"/>
                </a:solidFill>
                <a:latin typeface="Avenir Next LT Pro" panose="020B0504020202020204" pitchFamily="34" charset="0"/>
              </a:defRPr>
            </a:lvl1pPr>
            <a:lvl2pPr>
              <a:defRPr>
                <a:solidFill>
                  <a:srgbClr val="232B61"/>
                </a:solidFill>
                <a:latin typeface="Avenir Next LT Pro" panose="020B0504020202020204" pitchFamily="34" charset="0"/>
              </a:defRPr>
            </a:lvl2pPr>
            <a:lvl3pPr>
              <a:defRPr>
                <a:solidFill>
                  <a:srgbClr val="232B61"/>
                </a:solidFill>
                <a:latin typeface="Avenir Next LT Pro" panose="020B0504020202020204" pitchFamily="34" charset="0"/>
              </a:defRPr>
            </a:lvl3pPr>
            <a:lvl4pPr>
              <a:defRPr>
                <a:solidFill>
                  <a:srgbClr val="232B61"/>
                </a:solidFill>
                <a:latin typeface="Avenir Next LT Pro" panose="020B0504020202020204" pitchFamily="34" charset="0"/>
              </a:defRPr>
            </a:lvl4pPr>
            <a:lvl5pPr>
              <a:defRPr>
                <a:solidFill>
                  <a:srgbClr val="232B61"/>
                </a:solidFill>
                <a:latin typeface="Avenir Next LT Pro" panose="020B05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30E19F-794D-422F-BB32-C783F5449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venir Next LT Pro" panose="020B0504020202020204" pitchFamily="34" charset="0"/>
              </a:defRPr>
            </a:lvl1pPr>
          </a:lstStyle>
          <a:p>
            <a:fld id="{846CE7D5-CF57-46EF-B807-FDD0502418D4}" type="datetimeFigureOut">
              <a:rPr lang="en-US" smtClean="0"/>
              <a:pPr/>
              <a:t>8/3/2024</a:t>
            </a:fld>
            <a:endParaRPr lang="en-US">
              <a:latin typeface="Avenir Next LT Pro" panose="020B0504020202020204" pitchFamily="34" charset="0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77CA11-231F-4B22-A33C-76390C137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venir Next LT Pro" panose="020B0504020202020204" pitchFamily="34" charset="0"/>
              </a:defRPr>
            </a:lvl1pPr>
          </a:lstStyle>
          <a:p>
            <a:endParaRPr lang="en-US">
              <a:latin typeface="Avenir Next LT Pro" panose="020B0504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0B9584-EB2A-4247-9D99-1A80E8E9B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venir Next LT Pro" panose="020B0504020202020204" pitchFamily="34" charset="0"/>
              </a:defRPr>
            </a:lvl1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>
              <a:latin typeface="Avenir Next LT Pro" panose="020B0504020202020204" pitchFamily="34" charset="0"/>
            </a:endParaRPr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28D5EACF-FC77-4CBF-8A7A-1CAAF8553D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55" y="6049818"/>
            <a:ext cx="754066" cy="754066"/>
          </a:xfrm>
          <a:prstGeom prst="rect">
            <a:avLst/>
          </a:prstGeom>
        </p:spPr>
      </p:pic>
      <p:pic>
        <p:nvPicPr>
          <p:cNvPr id="10" name="Picture 9" descr="University of Kentucky Human Development Institute logo">
            <a:extLst>
              <a:ext uri="{FF2B5EF4-FFF2-40B4-BE49-F238E27FC236}">
                <a16:creationId xmlns:a16="http://schemas.microsoft.com/office/drawing/2014/main" id="{1B281810-B6D3-4EB0-B9B2-C1ED25FD51C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1673" y="6398800"/>
            <a:ext cx="1874983" cy="379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134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0B47E-CA96-4005-ABC1-1233C041D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929A59-4678-4072-AF48-6D42617AE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7B22AE-4320-4925-B116-5248CEB40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62C833-5777-4390-8E5A-C349F32839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3A1101-ABBE-43C9-A1D6-5DD769F205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253378-E6A5-4E43-A5C8-4E0E2F9F9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289D9C-08F3-4B27-9B51-D59FED536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D4F4FC-5D58-4C81-8A14-FBC783BF3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255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37BBE05-14AA-CAC5-8C57-5D317E88C373}"/>
              </a:ext>
            </a:extLst>
          </p:cNvPr>
          <p:cNvSpPr/>
          <p:nvPr userDrawn="1"/>
        </p:nvSpPr>
        <p:spPr>
          <a:xfrm rot="5400000">
            <a:off x="5485604" y="-5120482"/>
            <a:ext cx="1220791" cy="12192003"/>
          </a:xfrm>
          <a:prstGeom prst="rect">
            <a:avLst/>
          </a:prstGeom>
          <a:solidFill>
            <a:srgbClr val="232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venir Next LT Pro" panose="020B0504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F89C54-9370-4B5F-89CE-1F36A6538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  <a:latin typeface="Avenir Next LT Pro" panose="020B05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84DC12-AEA7-4C2D-A9D6-B862AF0D8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DF1630-B75B-406F-B141-872C722A7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33564A-C9C0-4C53-A302-64E62D608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003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D97045-99D7-42AB-875C-EA5ECC452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0FD967-B90D-477E-9875-04BF80FCD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F69889-F8E2-4176-9AC8-045202EDD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802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B97F8-74C0-45C7-A103-80C31D362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D23B18-4BDE-4746-ACE0-8813DA16AF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925D5F-32A1-4DFE-A54F-C6FC669C7C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82F353-CBF8-4D27-9973-6506FF122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F722B5-275F-44F5-ACFF-8015DE947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1ECECC-47E6-40F8-8FF4-6CEA08087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341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80229-C634-432D-ACBE-EC9C5E4A4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A26DA79-147A-4388-B597-FA49072A68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487F99-7FE5-494A-B61F-AC3A022A11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E8DE97-E2FE-4D8F-911D-63417ABA5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DA342B-9373-46FD-978F-01EF0D54D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AA8424-9A47-4F65-8F08-891FB7EF2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734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7808D-4392-4E71-97C5-48F0AD4E9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89A457-6F16-4254-AB6B-A43DAEE942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A426D6-BA8A-45AF-8CAF-D88EEA969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7EB97C-49DC-4FC1-A146-74328BEB4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0FC21-3BBA-4444-8EF3-8B4B68696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522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3BCC39-46C4-4B51-B5B8-4023870910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377727-83F8-4EF3-9B72-1D3F5396A6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455812-E1C3-4F68-A492-6465CE748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6CA61B-B176-490E-A151-89FF05A9D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251B9C-1253-4568-8877-8A4443AC6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8150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E8F3BF6-E81C-4224-B840-BD59A501B6DE}"/>
              </a:ext>
            </a:extLst>
          </p:cNvPr>
          <p:cNvSpPr/>
          <p:nvPr userDrawn="1"/>
        </p:nvSpPr>
        <p:spPr>
          <a:xfrm>
            <a:off x="103910" y="0"/>
            <a:ext cx="718127" cy="6858000"/>
          </a:xfrm>
          <a:prstGeom prst="rect">
            <a:avLst/>
          </a:prstGeom>
          <a:solidFill>
            <a:srgbClr val="232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CB3E1DD-8ACD-41AD-9FF7-AF6254329F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50" y="6221083"/>
            <a:ext cx="448045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1760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48B461A-DAC0-4086-A0FB-23970A935E22}"/>
              </a:ext>
            </a:extLst>
          </p:cNvPr>
          <p:cNvSpPr/>
          <p:nvPr userDrawn="1"/>
        </p:nvSpPr>
        <p:spPr>
          <a:xfrm>
            <a:off x="103910" y="0"/>
            <a:ext cx="718127" cy="6858000"/>
          </a:xfrm>
          <a:prstGeom prst="rect">
            <a:avLst/>
          </a:prstGeom>
          <a:solidFill>
            <a:srgbClr val="2D8F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9388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D236ECC-37E0-436F-A1B7-B54799735931}"/>
              </a:ext>
            </a:extLst>
          </p:cNvPr>
          <p:cNvSpPr/>
          <p:nvPr userDrawn="1"/>
        </p:nvSpPr>
        <p:spPr>
          <a:xfrm>
            <a:off x="103910" y="0"/>
            <a:ext cx="718127" cy="6858000"/>
          </a:xfrm>
          <a:prstGeom prst="rect">
            <a:avLst/>
          </a:prstGeom>
          <a:solidFill>
            <a:srgbClr val="2D8F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4E040575-01C5-4F37-9D8B-208B1048AE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740" y="6110671"/>
            <a:ext cx="1595887" cy="675420"/>
          </a:xfrm>
          <a:prstGeom prst="rect">
            <a:avLst/>
          </a:prstGeom>
        </p:spPr>
      </p:pic>
      <p:pic>
        <p:nvPicPr>
          <p:cNvPr id="9" name="Picture 8" descr="University of Kentucky Human Development Institute logo">
            <a:extLst>
              <a:ext uri="{FF2B5EF4-FFF2-40B4-BE49-F238E27FC236}">
                <a16:creationId xmlns:a16="http://schemas.microsoft.com/office/drawing/2014/main" id="{69D86B78-AC7F-4540-8CAF-5F1DF433132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81627" y="6264593"/>
            <a:ext cx="2710373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7978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2A0F975-EDE2-E8E2-343B-44BEF93F4E73}"/>
              </a:ext>
            </a:extLst>
          </p:cNvPr>
          <p:cNvSpPr/>
          <p:nvPr userDrawn="1"/>
        </p:nvSpPr>
        <p:spPr>
          <a:xfrm rot="5400000">
            <a:off x="5485604" y="-5120482"/>
            <a:ext cx="1220791" cy="12192003"/>
          </a:xfrm>
          <a:prstGeom prst="rect">
            <a:avLst/>
          </a:prstGeom>
          <a:solidFill>
            <a:srgbClr val="232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venir Next LT Pro" panose="020B0504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9696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232B6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rgbClr val="232B6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solidFill>
                  <a:srgbClr val="232B6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solidFill>
                  <a:srgbClr val="232B6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solidFill>
                  <a:srgbClr val="232B6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846CE7D5-CF57-46EF-B807-FDD0502418D4}" type="datetimeFigureOut">
              <a:rPr lang="en-US" smtClean="0"/>
              <a:pPr/>
              <a:t>8/3/2024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University of Kentucky Human Development Institute logo">
            <a:extLst>
              <a:ext uri="{FF2B5EF4-FFF2-40B4-BE49-F238E27FC236}">
                <a16:creationId xmlns:a16="http://schemas.microsoft.com/office/drawing/2014/main" id="{3728340F-D618-4033-A1D8-C1421A6388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1673" y="6398800"/>
            <a:ext cx="1874983" cy="379538"/>
          </a:xfrm>
          <a:prstGeom prst="rect">
            <a:avLst/>
          </a:prstGeom>
        </p:spPr>
      </p:pic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E152AF0E-8CAF-40F2-82E5-391B415D485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55" y="6049818"/>
            <a:ext cx="754066" cy="75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5484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3354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C853A8E-ECAB-4EC8-553B-095E81B6844F}"/>
              </a:ext>
            </a:extLst>
          </p:cNvPr>
          <p:cNvSpPr/>
          <p:nvPr userDrawn="1"/>
        </p:nvSpPr>
        <p:spPr>
          <a:xfrm rot="5400000">
            <a:off x="5485604" y="-5120482"/>
            <a:ext cx="1220791" cy="12192003"/>
          </a:xfrm>
          <a:prstGeom prst="rect">
            <a:avLst/>
          </a:prstGeom>
          <a:solidFill>
            <a:srgbClr val="232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venir Next LT Pro" panose="020B0504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9696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>
            <a:lvl1pPr>
              <a:defRPr>
                <a:solidFill>
                  <a:srgbClr val="232B6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rgbClr val="232B6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solidFill>
                  <a:srgbClr val="232B6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solidFill>
                  <a:srgbClr val="232B6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solidFill>
                  <a:srgbClr val="232B6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 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>
            <a:lvl1pPr>
              <a:defRPr>
                <a:solidFill>
                  <a:srgbClr val="232B6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rgbClr val="232B6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solidFill>
                  <a:srgbClr val="232B6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solidFill>
                  <a:srgbClr val="232B6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solidFill>
                  <a:srgbClr val="232B6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846CE7D5-CF57-46EF-B807-FDD0502418D4}" type="datetimeFigureOut">
              <a:rPr lang="en-US" smtClean="0"/>
              <a:pPr/>
              <a:t>8/3/2024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100C88C0-B3E3-4A19-8A92-811F8978A8C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55" y="6049818"/>
            <a:ext cx="754066" cy="754066"/>
          </a:xfrm>
          <a:prstGeom prst="rect">
            <a:avLst/>
          </a:prstGeom>
        </p:spPr>
      </p:pic>
      <p:pic>
        <p:nvPicPr>
          <p:cNvPr id="14" name="Picture 13" descr="University of Kentucky Human Development Institute logo">
            <a:extLst>
              <a:ext uri="{FF2B5EF4-FFF2-40B4-BE49-F238E27FC236}">
                <a16:creationId xmlns:a16="http://schemas.microsoft.com/office/drawing/2014/main" id="{C9D47D26-6317-4671-B4A1-BADB11602F7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1673" y="6398800"/>
            <a:ext cx="1874983" cy="379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5723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9BCE76C-E5E7-70FA-07F6-7D4E2B2DD1B0}"/>
              </a:ext>
            </a:extLst>
          </p:cNvPr>
          <p:cNvSpPr/>
          <p:nvPr userDrawn="1"/>
        </p:nvSpPr>
        <p:spPr>
          <a:xfrm rot="5400000">
            <a:off x="5485604" y="-5120482"/>
            <a:ext cx="1220791" cy="12192003"/>
          </a:xfrm>
          <a:prstGeom prst="rect">
            <a:avLst/>
          </a:prstGeom>
          <a:solidFill>
            <a:srgbClr val="232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venir Next LT Pro" panose="020B0504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9696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189210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DC5E386-9350-42B1-81A3-D543A42B51D3}"/>
              </a:ext>
            </a:extLst>
          </p:cNvPr>
          <p:cNvSpPr/>
          <p:nvPr userDrawn="1"/>
        </p:nvSpPr>
        <p:spPr>
          <a:xfrm rot="5400000">
            <a:off x="5547519" y="-5182396"/>
            <a:ext cx="1096962" cy="12192003"/>
          </a:xfrm>
          <a:prstGeom prst="rect">
            <a:avLst/>
          </a:prstGeom>
          <a:solidFill>
            <a:srgbClr val="232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9696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846CE7D5-CF57-46EF-B807-FDD0502418D4}" type="datetimeFigureOut">
              <a:rPr lang="en-US" smtClean="0"/>
              <a:pPr/>
              <a:t>8/3/2024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University of Kentucky Human Development Institute logo">
            <a:extLst>
              <a:ext uri="{FF2B5EF4-FFF2-40B4-BE49-F238E27FC236}">
                <a16:creationId xmlns:a16="http://schemas.microsoft.com/office/drawing/2014/main" id="{3728340F-D618-4033-A1D8-C1421A6388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1673" y="6398800"/>
            <a:ext cx="1874983" cy="379538"/>
          </a:xfrm>
          <a:prstGeom prst="rect">
            <a:avLst/>
          </a:prstGeom>
        </p:spPr>
      </p:pic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E152AF0E-8CAF-40F2-82E5-391B415D485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55" y="6049818"/>
            <a:ext cx="754066" cy="75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8942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48B461A-DAC0-4086-A0FB-23970A935E22}"/>
              </a:ext>
            </a:extLst>
          </p:cNvPr>
          <p:cNvSpPr/>
          <p:nvPr userDrawn="1"/>
        </p:nvSpPr>
        <p:spPr>
          <a:xfrm>
            <a:off x="103910" y="0"/>
            <a:ext cx="718127" cy="6858000"/>
          </a:xfrm>
          <a:prstGeom prst="rect">
            <a:avLst/>
          </a:prstGeom>
          <a:solidFill>
            <a:srgbClr val="2D8F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1032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E8F3BF6-E81C-4224-B840-BD59A501B6DE}"/>
              </a:ext>
            </a:extLst>
          </p:cNvPr>
          <p:cNvSpPr/>
          <p:nvPr userDrawn="1"/>
        </p:nvSpPr>
        <p:spPr>
          <a:xfrm>
            <a:off x="103910" y="0"/>
            <a:ext cx="718127" cy="6858000"/>
          </a:xfrm>
          <a:prstGeom prst="rect">
            <a:avLst/>
          </a:prstGeom>
          <a:solidFill>
            <a:srgbClr val="232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CB3E1DD-8ACD-41AD-9FF7-AF6254329F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50" y="6221083"/>
            <a:ext cx="448045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4130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3189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2609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53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381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3964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70" lvl="0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40" lvl="1" indent="-406381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09" lvl="2" indent="-406381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278" lvl="3" indent="-406381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848" lvl="4" indent="-406381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418" lvl="5" indent="-406381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6987" lvl="6" indent="-406381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557" lvl="7" indent="-406381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126" lvl="8" indent="-406381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70" lvl="0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40" lvl="1" indent="-406381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09" lvl="2" indent="-406381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278" lvl="3" indent="-406381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848" lvl="4" indent="-406381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418" lvl="5" indent="-406381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6987" lvl="6" indent="-406381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557" lvl="7" indent="-406381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126" lvl="8" indent="-406381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1652794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55505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856D0199-6A22-4EB6-9412-6D9C5BB1D2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75" y="6020228"/>
            <a:ext cx="1595887" cy="675420"/>
          </a:xfrm>
          <a:prstGeom prst="rect">
            <a:avLst/>
          </a:prstGeom>
        </p:spPr>
      </p:pic>
      <p:pic>
        <p:nvPicPr>
          <p:cNvPr id="5" name="Picture 4" descr="University of Kentucky Human Development Institute logo">
            <a:extLst>
              <a:ext uri="{FF2B5EF4-FFF2-40B4-BE49-F238E27FC236}">
                <a16:creationId xmlns:a16="http://schemas.microsoft.com/office/drawing/2014/main" id="{5115121D-F836-486E-A094-D03CD4226ED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13377" y="6147008"/>
            <a:ext cx="2710373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4952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0920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75437103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62521459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15599706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1810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2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7526C8-2B80-484C-BEEF-63B5F6B544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F81420-4724-4362-9E86-319BDA4A9B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CDB8A9-EC3F-4959-8DCE-129C7ED19A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1DA731-B75D-485F-AC51-3D7586D05D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F926B5-57A8-4B42-B532-F43011292A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951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5" r:id="rId12"/>
    <p:sldLayoutId id="214748373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653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  <p:sldLayoutId id="2147483780" r:id="rId13"/>
    <p:sldLayoutId id="2147483781" r:id="rId14"/>
    <p:sldLayoutId id="2147483748" r:id="rId15"/>
    <p:sldLayoutId id="2147483782" r:id="rId16"/>
    <p:sldLayoutId id="2147483783" r:id="rId17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8/3/2024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662" r:id="rId2"/>
    <p:sldLayoutId id="2147483810" r:id="rId3"/>
    <p:sldLayoutId id="2147483803" r:id="rId4"/>
    <p:sldLayoutId id="2147483804" r:id="rId5"/>
    <p:sldLayoutId id="2147483812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805" r:id="rId12"/>
    <p:sldLayoutId id="2147483806" r:id="rId13"/>
    <p:sldLayoutId id="2147483807" r:id="rId14"/>
    <p:sldLayoutId id="2147483808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7.xml"/><Relationship Id="rId1" Type="http://schemas.openxmlformats.org/officeDocument/2006/relationships/video" Target="https://www.youtube.com/embed/UPe3SwAKUSs?feature=oembed" TargetMode="Externa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 descr="What is Universal Design?">
            <a:extLst>
              <a:ext uri="{FF2B5EF4-FFF2-40B4-BE49-F238E27FC236}">
                <a16:creationId xmlns:a16="http://schemas.microsoft.com/office/drawing/2014/main" id="{AF0CA67C-8009-4B2B-9A0A-05EF65663E4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90973" y="1583880"/>
            <a:ext cx="11733853" cy="369024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0" name="Google Shape;100;p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438940" y="2441766"/>
            <a:ext cx="11237917" cy="2522537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-US" sz="7200" b="1" dirty="0">
                <a:solidFill>
                  <a:schemeClr val="bg1"/>
                </a:solidFill>
                <a:latin typeface="Avenir Next LT Pro" panose="020B0504020202020204" pitchFamily="34" charset="0"/>
                <a:ea typeface="Tahoma"/>
                <a:cs typeface="Tahoma"/>
              </a:rPr>
              <a:t>What is</a:t>
            </a:r>
            <a:br>
              <a:rPr lang="en-US" sz="7200" b="1" dirty="0">
                <a:solidFill>
                  <a:schemeClr val="bg1"/>
                </a:solidFill>
                <a:latin typeface="Avenir Next LT Pro" panose="020B0504020202020204" pitchFamily="34" charset="0"/>
                <a:ea typeface="Tahoma"/>
                <a:cs typeface="Tahoma"/>
              </a:rPr>
            </a:br>
            <a:r>
              <a:rPr lang="en-US" sz="7200" b="1" dirty="0">
                <a:solidFill>
                  <a:schemeClr val="bg1"/>
                </a:solidFill>
                <a:latin typeface="Avenir Next LT Pro" panose="020B0504020202020204" pitchFamily="34" charset="0"/>
                <a:ea typeface="Tahoma"/>
                <a:cs typeface="Tahoma"/>
              </a:rPr>
              <a:t>Universal Design ?</a:t>
            </a:r>
            <a:br>
              <a:rPr lang="en-US" sz="7200" b="1" dirty="0">
                <a:solidFill>
                  <a:schemeClr val="bg1"/>
                </a:solidFill>
                <a:latin typeface="Avenir Next LT Pro" panose="020B0504020202020204" pitchFamily="34" charset="0"/>
                <a:ea typeface="Tahoma"/>
                <a:cs typeface="Tahoma"/>
              </a:rPr>
            </a:br>
            <a:endParaRPr lang="en-US" sz="7200" b="1" dirty="0">
              <a:solidFill>
                <a:schemeClr val="bg1"/>
              </a:solidFill>
              <a:latin typeface="Avenir Next LT Pro" panose="020B0504020202020204" pitchFamily="34" charset="0"/>
              <a:ea typeface="Tahoma"/>
              <a:cs typeface="Tahoma"/>
            </a:endParaRPr>
          </a:p>
        </p:txBody>
      </p:sp>
      <p:pic>
        <p:nvPicPr>
          <p:cNvPr id="4" name="Picture 3" descr="Logo for the Kentucky Inclusive Health Collaborative">
            <a:extLst>
              <a:ext uri="{FF2B5EF4-FFF2-40B4-BE49-F238E27FC236}">
                <a16:creationId xmlns:a16="http://schemas.microsoft.com/office/drawing/2014/main" id="{8BAD9C5F-DE46-415B-AE18-441B10C7E3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73" y="5611600"/>
            <a:ext cx="2498137" cy="105727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7D46F98-00F5-087C-50E0-F8072E962A63}"/>
              </a:ext>
            </a:extLst>
          </p:cNvPr>
          <p:cNvSpPr txBox="1"/>
          <p:nvPr/>
        </p:nvSpPr>
        <p:spPr>
          <a:xfrm>
            <a:off x="3582099" y="5783208"/>
            <a:ext cx="41773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Lindsey C. Mullis, MS, PhD ABD</a:t>
            </a:r>
            <a:br>
              <a:rPr lang="en-US" sz="2400" dirty="0"/>
            </a:br>
            <a:r>
              <a:rPr lang="en-US" sz="2400" dirty="0"/>
              <a:t>Morgan Turner </a:t>
            </a:r>
          </a:p>
        </p:txBody>
      </p:sp>
      <p:pic>
        <p:nvPicPr>
          <p:cNvPr id="5" name="Picture 4" descr="University of Kentucky Human Development Institute logo">
            <a:extLst>
              <a:ext uri="{FF2B5EF4-FFF2-40B4-BE49-F238E27FC236}">
                <a16:creationId xmlns:a16="http://schemas.microsoft.com/office/drawing/2014/main" id="{7CDB81F5-6ABD-443E-88BE-5A208054124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3362" y="5820871"/>
            <a:ext cx="4189281" cy="848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337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artoon of a person telling a group of different kinds of animals that &quot;For a fair selection everybody has to take the same exam: please climb that tree.&quot;">
            <a:extLst>
              <a:ext uri="{FF2B5EF4-FFF2-40B4-BE49-F238E27FC236}">
                <a16:creationId xmlns:a16="http://schemas.microsoft.com/office/drawing/2014/main" id="{C0CA0FB5-3281-4BA9-B457-C50091C9AD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6" t="5391" r="1718" b="4950"/>
          <a:stretch/>
        </p:blipFill>
        <p:spPr bwMode="auto">
          <a:xfrm>
            <a:off x="2278957" y="1690335"/>
            <a:ext cx="7483608" cy="5167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128AC1F-B15C-41C5-BD3C-A85A4711C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Universal Design is Avoiding…</a:t>
            </a:r>
          </a:p>
        </p:txBody>
      </p:sp>
    </p:spTree>
    <p:extLst>
      <p:ext uri="{BB962C8B-B14F-4D97-AF65-F5344CB8AC3E}">
        <p14:creationId xmlns:p14="http://schemas.microsoft.com/office/powerpoint/2010/main" val="2335460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3EE89-F53C-46B3-ADBB-EDC398253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“UD”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5E2529-E94A-4D1C-844E-9806A5286A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1" y="1730055"/>
            <a:ext cx="7150646" cy="49253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b="1"/>
              <a:t>Universal Design</a:t>
            </a:r>
            <a:r>
              <a:rPr lang="en-US" sz="2600"/>
              <a:t>:</a:t>
            </a:r>
          </a:p>
          <a:p>
            <a:pPr lvl="1"/>
            <a:r>
              <a:rPr lang="en-US"/>
              <a:t>Design of buildings, products or environments to make them </a:t>
            </a:r>
            <a:r>
              <a:rPr lang="en-US" b="1"/>
              <a:t>accessible, inclusive, and usable </a:t>
            </a:r>
            <a:r>
              <a:rPr lang="en-US"/>
              <a:t>for all people</a:t>
            </a:r>
          </a:p>
          <a:p>
            <a:pPr marL="0" indent="0">
              <a:buNone/>
            </a:pPr>
            <a:r>
              <a:rPr lang="en-US" sz="2600" b="1"/>
              <a:t>Universal Design for Learning </a:t>
            </a:r>
            <a:r>
              <a:rPr lang="en-US" sz="2600"/>
              <a:t>(UDL):</a:t>
            </a:r>
          </a:p>
          <a:p>
            <a:pPr lvl="1"/>
            <a:r>
              <a:rPr lang="en-US"/>
              <a:t>Design of instructional goals, assessments, methods, and materials to ensure all learners can </a:t>
            </a:r>
            <a:r>
              <a:rPr lang="en-US" b="1"/>
              <a:t>access and participate in meaningful </a:t>
            </a:r>
            <a:r>
              <a:rPr lang="en-US"/>
              <a:t>learning opportunities</a:t>
            </a:r>
          </a:p>
          <a:p>
            <a:pPr marL="1258888" lvl="2" indent="-344488">
              <a:buFont typeface="Wingdings" panose="05000000000000000000" pitchFamily="2" charset="2"/>
              <a:buChar char="Ø"/>
            </a:pPr>
            <a:r>
              <a:rPr lang="en-US" sz="2400"/>
              <a:t>Engagement</a:t>
            </a:r>
          </a:p>
          <a:p>
            <a:pPr marL="1258888" lvl="2" indent="-344488">
              <a:buFont typeface="Wingdings" panose="05000000000000000000" pitchFamily="2" charset="2"/>
              <a:buChar char="Ø"/>
            </a:pPr>
            <a:r>
              <a:rPr lang="en-US" sz="2400"/>
              <a:t>Representation</a:t>
            </a:r>
          </a:p>
          <a:p>
            <a:pPr marL="1258888" lvl="2" indent="-344488">
              <a:buFont typeface="Wingdings" panose="05000000000000000000" pitchFamily="2" charset="2"/>
              <a:buChar char="Ø"/>
            </a:pPr>
            <a:r>
              <a:rPr lang="en-US" sz="2400"/>
              <a:t>Action &amp; Expression</a:t>
            </a:r>
          </a:p>
        </p:txBody>
      </p:sp>
      <p:graphicFrame>
        <p:nvGraphicFramePr>
          <p:cNvPr id="7" name="Diagram 6" descr="&quot;Universal Design for Learning&quot; and &quot;Universal Design&quot; funneling into &quot;UD.&quot;">
            <a:extLst>
              <a:ext uri="{FF2B5EF4-FFF2-40B4-BE49-F238E27FC236}">
                <a16:creationId xmlns:a16="http://schemas.microsoft.com/office/drawing/2014/main" id="{51D02D8E-AA7A-4C6F-9772-9E38EF1597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41884111"/>
              </p:ext>
            </p:extLst>
          </p:nvPr>
        </p:nvGraphicFramePr>
        <p:xfrm>
          <a:off x="5398017" y="1347214"/>
          <a:ext cx="8170838" cy="51652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87164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31DCF-67BF-4FE3-9FA3-2898453870B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The Curb-Cut Effect</a:t>
            </a:r>
          </a:p>
        </p:txBody>
      </p:sp>
      <p:pic>
        <p:nvPicPr>
          <p:cNvPr id="5" name="Picture 4" descr="A curb cut next to a park and &quot;The curb-cut effect, when we design for disabilities...we make things better for everyone.&quot; In addition to a person in a wheelchair, there are people walking, riding bikes, pushing a stroller or trolley, and one individual with a cane. ">
            <a:extLst>
              <a:ext uri="{FF2B5EF4-FFF2-40B4-BE49-F238E27FC236}">
                <a16:creationId xmlns:a16="http://schemas.microsoft.com/office/drawing/2014/main" id="{F4211B16-088D-4C4E-BE63-2DF254B991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321" y="-1181"/>
            <a:ext cx="8087557" cy="6859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81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BF057-7020-524B-9948-FD4EC691E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615" y="586286"/>
            <a:ext cx="10515600" cy="1094965"/>
          </a:xfrm>
        </p:spPr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Key Strategies 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A89D35-E4D4-CE4D-92A6-7EC92281C7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895" y="1743648"/>
            <a:ext cx="4962778" cy="4726711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7345"/>
            <a:r>
              <a:rPr lang="en-US" sz="3200">
                <a:latin typeface="Avenir Next LT Pro"/>
                <a:ea typeface="+mn-lt"/>
                <a:cs typeface="+mn-lt"/>
              </a:rPr>
              <a:t>Present information in </a:t>
            </a:r>
            <a:r>
              <a:rPr lang="en-US" sz="3200" b="1">
                <a:latin typeface="Avenir Next LT Pro"/>
                <a:ea typeface="+mn-lt"/>
                <a:cs typeface="+mn-lt"/>
              </a:rPr>
              <a:t>multiple</a:t>
            </a:r>
            <a:r>
              <a:rPr lang="en-US" sz="3200">
                <a:latin typeface="Avenir Next LT Pro"/>
                <a:ea typeface="+mn-lt"/>
                <a:cs typeface="+mn-lt"/>
              </a:rPr>
              <a:t> ways </a:t>
            </a:r>
            <a:endParaRPr lang="en-US"/>
          </a:p>
          <a:p>
            <a:pPr marL="804545" lvl="1"/>
            <a:r>
              <a:rPr lang="en-US" sz="2800">
                <a:latin typeface="Avenir Next LT Pro"/>
                <a:ea typeface="+mn-lt"/>
                <a:cs typeface="+mn-lt"/>
              </a:rPr>
              <a:t>Written text:</a:t>
            </a:r>
          </a:p>
          <a:p>
            <a:pPr marL="1261745" lvl="2"/>
            <a:r>
              <a:rPr lang="en-US" sz="2800">
                <a:latin typeface="Avenir Next LT Pro"/>
                <a:ea typeface="+mn-lt"/>
                <a:cs typeface="+mn-lt"/>
              </a:rPr>
              <a:t>Plain language</a:t>
            </a:r>
          </a:p>
          <a:p>
            <a:pPr marL="1261745" lvl="2"/>
            <a:r>
              <a:rPr lang="en-US" sz="2800">
                <a:latin typeface="Avenir Next LT Pro"/>
                <a:ea typeface="+mn-lt"/>
                <a:cs typeface="+mn-lt"/>
              </a:rPr>
              <a:t>Short &amp; concise</a:t>
            </a:r>
          </a:p>
          <a:p>
            <a:pPr marL="1261745" lvl="2"/>
            <a:r>
              <a:rPr lang="en-US" sz="2800">
                <a:latin typeface="Avenir Next LT Pro"/>
                <a:ea typeface="+mn-lt"/>
                <a:cs typeface="+mn-lt"/>
              </a:rPr>
              <a:t>Easy to read font &amp; format</a:t>
            </a:r>
          </a:p>
          <a:p>
            <a:pPr marL="804545" lvl="1"/>
            <a:r>
              <a:rPr lang="en-US" sz="2800">
                <a:latin typeface="Avenir Next LT Pro"/>
                <a:ea typeface="+mn-lt"/>
                <a:cs typeface="+mn-lt"/>
              </a:rPr>
              <a:t>Images and graphics</a:t>
            </a:r>
          </a:p>
          <a:p>
            <a:pPr marL="804545" lvl="1"/>
            <a:r>
              <a:rPr lang="en-US" sz="2800">
                <a:latin typeface="Avenir Next LT Pro"/>
                <a:ea typeface="+mn-lt"/>
                <a:cs typeface="+mn-lt"/>
              </a:rPr>
              <a:t>Videos</a:t>
            </a:r>
          </a:p>
          <a:p>
            <a:pPr marL="1261745" lvl="2"/>
            <a:r>
              <a:rPr lang="en-US" sz="2400">
                <a:latin typeface="Avenir Next LT Pro"/>
                <a:ea typeface="+mn-lt"/>
                <a:cs typeface="+mn-lt"/>
              </a:rPr>
              <a:t>With captions</a:t>
            </a:r>
          </a:p>
          <a:p>
            <a:pPr marL="804545" lvl="1"/>
            <a:r>
              <a:rPr lang="en-US" sz="2800">
                <a:latin typeface="Avenir Next LT Pro"/>
                <a:ea typeface="+mn-lt"/>
                <a:cs typeface="+mn-lt"/>
              </a:rPr>
              <a:t>Online vs. print </a:t>
            </a:r>
            <a:endParaRPr lang="en-US" sz="2800">
              <a:latin typeface="Avenir Next LT Pro" panose="020B0504020202020204" pitchFamily="34" charset="0"/>
              <a:ea typeface="+mn-lt"/>
              <a:cs typeface="+mn-lt"/>
            </a:endParaRPr>
          </a:p>
        </p:txBody>
      </p:sp>
      <p:pic>
        <p:nvPicPr>
          <p:cNvPr id="5" name="Picture 4" descr="A diagram of different steps to take to help make something more inclusive with universal design. ">
            <a:extLst>
              <a:ext uri="{FF2B5EF4-FFF2-40B4-BE49-F238E27FC236}">
                <a16:creationId xmlns:a16="http://schemas.microsoft.com/office/drawing/2014/main" id="{CCAF83E9-91AB-6168-2412-BB540F0536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966" y="1193321"/>
            <a:ext cx="7523087" cy="5707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7900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6F96-9B69-279D-2D80-925AD27D1A5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Examples of documents with universal design</a:t>
            </a:r>
          </a:p>
        </p:txBody>
      </p:sp>
      <p:pic>
        <p:nvPicPr>
          <p:cNvPr id="4" name="Picture 3" descr="A paper on triglyceride facts">
            <a:extLst>
              <a:ext uri="{FF2B5EF4-FFF2-40B4-BE49-F238E27FC236}">
                <a16:creationId xmlns:a16="http://schemas.microsoft.com/office/drawing/2014/main" id="{538911CA-4C0E-45AB-B77D-3BB7E45600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028" y="173011"/>
            <a:ext cx="3151982" cy="4101516"/>
          </a:xfrm>
          <a:prstGeom prst="rect">
            <a:avLst/>
          </a:prstGeom>
        </p:spPr>
      </p:pic>
      <p:pic>
        <p:nvPicPr>
          <p:cNvPr id="11" name="Picture 10" descr="A document with lots of words.">
            <a:extLst>
              <a:ext uri="{FF2B5EF4-FFF2-40B4-BE49-F238E27FC236}">
                <a16:creationId xmlns:a16="http://schemas.microsoft.com/office/drawing/2014/main" id="{FB153186-FFBA-4BC0-837A-0BB8FDE4B2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1882" y="2567936"/>
            <a:ext cx="3031891" cy="4101517"/>
          </a:xfrm>
          <a:prstGeom prst="rect">
            <a:avLst/>
          </a:prstGeom>
        </p:spPr>
      </p:pic>
      <p:pic>
        <p:nvPicPr>
          <p:cNvPr id="8" name="Picture 7" descr="A document with lots of pictures and fewer words. ">
            <a:extLst>
              <a:ext uri="{FF2B5EF4-FFF2-40B4-BE49-F238E27FC236}">
                <a16:creationId xmlns:a16="http://schemas.microsoft.com/office/drawing/2014/main" id="{171A5CDB-C53B-4B0F-9E60-21FC268F38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6903" y="103608"/>
            <a:ext cx="3520187" cy="4599023"/>
          </a:xfrm>
          <a:prstGeom prst="rect">
            <a:avLst/>
          </a:prstGeom>
        </p:spPr>
      </p:pic>
      <p:pic>
        <p:nvPicPr>
          <p:cNvPr id="6" name="Picture 5" descr="A chart of food items with lots of pictures. ">
            <a:extLst>
              <a:ext uri="{FF2B5EF4-FFF2-40B4-BE49-F238E27FC236}">
                <a16:creationId xmlns:a16="http://schemas.microsoft.com/office/drawing/2014/main" id="{D8B63055-20FF-4326-99E2-E072941074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99949" y="2268858"/>
            <a:ext cx="3592051" cy="4699674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F2B897E1-E028-4CA4-87EF-9B8D61B183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268567" y="4101516"/>
            <a:ext cx="3948384" cy="1879600"/>
            <a:chOff x="2945818" y="2489198"/>
            <a:chExt cx="3948384" cy="1879600"/>
          </a:xfrm>
        </p:grpSpPr>
        <p:sp>
          <p:nvSpPr>
            <p:cNvPr id="7" name="Arrow: Right 6">
              <a:extLst>
                <a:ext uri="{FF2B5EF4-FFF2-40B4-BE49-F238E27FC236}">
                  <a16:creationId xmlns:a16="http://schemas.microsoft.com/office/drawing/2014/main" id="{753C2EAD-5287-47EE-AA4E-37482C7CD0E8}"/>
                </a:ext>
              </a:extLst>
            </p:cNvPr>
            <p:cNvSpPr/>
            <p:nvPr/>
          </p:nvSpPr>
          <p:spPr>
            <a:xfrm>
              <a:off x="3087261" y="2489198"/>
              <a:ext cx="3134063" cy="1879600"/>
            </a:xfrm>
            <a:prstGeom prst="rightArrow">
              <a:avLst>
                <a:gd name="adj1" fmla="val 42516"/>
                <a:gd name="adj2" fmla="val 50535"/>
              </a:avLst>
            </a:prstGeom>
            <a:solidFill>
              <a:srgbClr val="232B61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517C20C-919C-4777-B029-169B18EF9280}"/>
                </a:ext>
              </a:extLst>
            </p:cNvPr>
            <p:cNvSpPr/>
            <p:nvPr/>
          </p:nvSpPr>
          <p:spPr>
            <a:xfrm>
              <a:off x="2945818" y="2905564"/>
              <a:ext cx="3948384" cy="95410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>
                  <a:ln w="0"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 LT Pro" panose="020B0504020202020204" pitchFamily="34" charset="0"/>
                </a:rPr>
                <a:t>Universal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>
                  <a:ln w="0"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 LT Pro" panose="020B0504020202020204" pitchFamily="34" charset="0"/>
                </a:rPr>
                <a:t>Design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B2588A5A-1C3C-45A4-86B9-DB0BC9343F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66255" cy="6858000"/>
          </a:xfrm>
          <a:prstGeom prst="rect">
            <a:avLst/>
          </a:prstGeom>
          <a:solidFill>
            <a:srgbClr val="E32E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188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34AA1-AD5B-5803-9B96-9A3D89600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venir Next LT Pro" panose="020B0504020202020204" pitchFamily="34" charset="0"/>
                <a:ea typeface="Tahoma"/>
                <a:cs typeface="Tahoma"/>
              </a:rPr>
              <a:t>Cardio: Jumping Jacks</a:t>
            </a:r>
            <a:endParaRPr lang="en-US" dirty="0">
              <a:latin typeface="Avenir Next LT Pro" panose="020B0504020202020204" pitchFamily="34" charset="0"/>
            </a:endParaRPr>
          </a:p>
        </p:txBody>
      </p:sp>
      <p:pic>
        <p:nvPicPr>
          <p:cNvPr id="9" name="Picture 4" descr="A person standing with their feet hip width apart and their hands down at their side">
            <a:extLst>
              <a:ext uri="{FF2B5EF4-FFF2-40B4-BE49-F238E27FC236}">
                <a16:creationId xmlns:a16="http://schemas.microsoft.com/office/drawing/2014/main" id="{FFF456BC-6FB8-A8E8-C7BF-4304D43A73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3476" y="2377533"/>
            <a:ext cx="1853946" cy="32099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3EC46D0-4EF2-EE35-CC64-CF4DA6EBA18E}"/>
              </a:ext>
            </a:extLst>
          </p:cNvPr>
          <p:cNvSpPr txBox="1"/>
          <p:nvPr/>
        </p:nvSpPr>
        <p:spPr>
          <a:xfrm>
            <a:off x="2232799" y="5644608"/>
            <a:ext cx="32385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all" spc="0" normalizeH="0" baseline="0" noProof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Lub Dub" panose="020B0603030403020204"/>
                <a:ea typeface="+mn-ea"/>
                <a:cs typeface="+mn-cs"/>
              </a:rPr>
              <a:t>1</a:t>
            </a:r>
          </a:p>
        </p:txBody>
      </p:sp>
      <p:sp>
        <p:nvSpPr>
          <p:cNvPr id="18" name="Arrow: Curved Left 17" descr="Upwards, curved arrow pointing right">
            <a:extLst>
              <a:ext uri="{FF2B5EF4-FFF2-40B4-BE49-F238E27FC236}">
                <a16:creationId xmlns:a16="http://schemas.microsoft.com/office/drawing/2014/main" id="{D39ADC80-019F-A578-79D4-85E7A6E8BC46}"/>
              </a:ext>
            </a:extLst>
          </p:cNvPr>
          <p:cNvSpPr/>
          <p:nvPr/>
        </p:nvSpPr>
        <p:spPr>
          <a:xfrm flipH="1" flipV="1">
            <a:off x="3525085" y="2074953"/>
            <a:ext cx="342900" cy="819150"/>
          </a:xfrm>
          <a:prstGeom prst="curvedLef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Picture 6" descr="A person standing with their feet hip width apart and both hands raised above their head">
            <a:extLst>
              <a:ext uri="{FF2B5EF4-FFF2-40B4-BE49-F238E27FC236}">
                <a16:creationId xmlns:a16="http://schemas.microsoft.com/office/drawing/2014/main" id="{CCA96950-999C-54CF-6567-16083FC94F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8541" y="1751206"/>
            <a:ext cx="1509141" cy="3857625"/>
          </a:xfrm>
          <a:prstGeom prst="rect">
            <a:avLst/>
          </a:prstGeom>
        </p:spPr>
      </p:pic>
      <p:sp>
        <p:nvSpPr>
          <p:cNvPr id="14" name="Arrow: Curved Left 13" descr="Upwards, curved arrow pointing left">
            <a:extLst>
              <a:ext uri="{FF2B5EF4-FFF2-40B4-BE49-F238E27FC236}">
                <a16:creationId xmlns:a16="http://schemas.microsoft.com/office/drawing/2014/main" id="{1D0ED3C4-9064-0AF9-CE80-52DAD1225C7B}"/>
              </a:ext>
            </a:extLst>
          </p:cNvPr>
          <p:cNvSpPr/>
          <p:nvPr/>
        </p:nvSpPr>
        <p:spPr>
          <a:xfrm flipV="1">
            <a:off x="5627555" y="2074954"/>
            <a:ext cx="342900" cy="819150"/>
          </a:xfrm>
          <a:prstGeom prst="curvedLef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Arrow: Up-Down 21" descr="Arrow pointing to both, the right and left">
            <a:extLst>
              <a:ext uri="{FF2B5EF4-FFF2-40B4-BE49-F238E27FC236}">
                <a16:creationId xmlns:a16="http://schemas.microsoft.com/office/drawing/2014/main" id="{A5B2914C-6139-9A2E-CBF6-5B4612608DAF}"/>
              </a:ext>
            </a:extLst>
          </p:cNvPr>
          <p:cNvSpPr/>
          <p:nvPr/>
        </p:nvSpPr>
        <p:spPr>
          <a:xfrm rot="16200000">
            <a:off x="4686057" y="5246081"/>
            <a:ext cx="161925" cy="742950"/>
          </a:xfrm>
          <a:prstGeom prst="up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1D144B-D9A3-A348-A8F9-3E2F2D9584C7}"/>
              </a:ext>
            </a:extLst>
          </p:cNvPr>
          <p:cNvSpPr txBox="1"/>
          <p:nvPr/>
        </p:nvSpPr>
        <p:spPr>
          <a:xfrm>
            <a:off x="4575949" y="5644607"/>
            <a:ext cx="32385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all" spc="0" normalizeH="0" baseline="0" noProof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Lub Dub" panose="020B0603030403020204"/>
                <a:ea typeface="+mn-ea"/>
                <a:cs typeface="+mn-cs"/>
              </a:rPr>
              <a:t>2</a:t>
            </a:r>
          </a:p>
        </p:txBody>
      </p:sp>
      <p:pic>
        <p:nvPicPr>
          <p:cNvPr id="26" name="Picture 7" descr="A person standing with their knees slightly bent and their hands down at their side ">
            <a:extLst>
              <a:ext uri="{FF2B5EF4-FFF2-40B4-BE49-F238E27FC236}">
                <a16:creationId xmlns:a16="http://schemas.microsoft.com/office/drawing/2014/main" id="{E3320771-7CD4-1699-C122-A2B77A7581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6377" y="2434683"/>
            <a:ext cx="1075944" cy="320992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9F92BC3F-1176-3144-C7D2-A547C7FBC8DF}"/>
              </a:ext>
            </a:extLst>
          </p:cNvPr>
          <p:cNvSpPr txBox="1"/>
          <p:nvPr/>
        </p:nvSpPr>
        <p:spPr>
          <a:xfrm>
            <a:off x="6747649" y="5701757"/>
            <a:ext cx="32385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all" spc="0" normalizeH="0" baseline="0" noProof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Lub Dub" panose="020B0603030403020204"/>
                <a:ea typeface="+mn-ea"/>
                <a:cs typeface="+mn-cs"/>
              </a:rPr>
              <a:t>3</a:t>
            </a:r>
          </a:p>
        </p:txBody>
      </p:sp>
      <p:pic>
        <p:nvPicPr>
          <p:cNvPr id="30" name="Picture 8" descr="A person jumping in the air with their hands out to the sides">
            <a:extLst>
              <a:ext uri="{FF2B5EF4-FFF2-40B4-BE49-F238E27FC236}">
                <a16:creationId xmlns:a16="http://schemas.microsoft.com/office/drawing/2014/main" id="{84DD7B5A-DF85-8494-5389-001AE9AEB5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4949" y="2173748"/>
            <a:ext cx="2971800" cy="3312695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4C1AED2-ED4E-A3C4-3499-860E61CB4E6C}"/>
              </a:ext>
            </a:extLst>
          </p:cNvPr>
          <p:cNvSpPr txBox="1"/>
          <p:nvPr/>
        </p:nvSpPr>
        <p:spPr>
          <a:xfrm>
            <a:off x="9376549" y="5701757"/>
            <a:ext cx="32385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all" spc="0" normalizeH="0" baseline="0" noProof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Lub Dub" panose="020B0603030403020204"/>
                <a:ea typeface="+mn-ea"/>
                <a:cs typeface="+mn-cs"/>
              </a:rPr>
              <a:t>4</a:t>
            </a:r>
          </a:p>
        </p:txBody>
      </p:sp>
      <p:pic>
        <p:nvPicPr>
          <p:cNvPr id="32" name="Picture 3" descr="Timer with &quot;30&quot; on it ">
            <a:extLst>
              <a:ext uri="{FF2B5EF4-FFF2-40B4-BE49-F238E27FC236}">
                <a16:creationId xmlns:a16="http://schemas.microsoft.com/office/drawing/2014/main" id="{3B7E2282-DA80-21A3-05D4-340281B519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12065" y="3498661"/>
            <a:ext cx="1943100" cy="231650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ED4AC52-DDAA-A979-E3D9-B721D81029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363682"/>
          </a:xfrm>
          <a:prstGeom prst="rect">
            <a:avLst/>
          </a:prstGeom>
          <a:solidFill>
            <a:srgbClr val="2D8F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0213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B758575-E089-4275-868E-204AE994F17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Modified Jumping Jacks Video</a:t>
            </a:r>
          </a:p>
        </p:txBody>
      </p:sp>
      <p:pic>
        <p:nvPicPr>
          <p:cNvPr id="2" name="Online Media 1" descr="modified jumping jacks video">
            <a:hlinkClick r:id="" action="ppaction://media"/>
            <a:extLst>
              <a:ext uri="{FF2B5EF4-FFF2-40B4-BE49-F238E27FC236}">
                <a16:creationId xmlns:a16="http://schemas.microsoft.com/office/drawing/2014/main" id="{8F2527E9-9F26-4B5E-B417-C36874CCB10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836178" y="457200"/>
            <a:ext cx="10519647" cy="59436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B62BCD8-5619-4F52-96B1-6A242ACDE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363682"/>
          </a:xfrm>
          <a:prstGeom prst="rect">
            <a:avLst/>
          </a:prstGeom>
          <a:solidFill>
            <a:srgbClr val="E32E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505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32DEF-7A5A-4539-965C-7EB8906BA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Inclusion</a:t>
            </a:r>
          </a:p>
        </p:txBody>
      </p:sp>
      <p:pic>
        <p:nvPicPr>
          <p:cNvPr id="6" name="Picture 3" descr="Four different circles with cartoon drawings of people showing what exclusion, segregation, integration, and inclusion each looks like. ">
            <a:extLst>
              <a:ext uri="{FF2B5EF4-FFF2-40B4-BE49-F238E27FC236}">
                <a16:creationId xmlns:a16="http://schemas.microsoft.com/office/drawing/2014/main" id="{EAA87146-0D91-40D4-A8A2-BA7B3D4A91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2536" y="1669906"/>
            <a:ext cx="4530092" cy="503078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13DD85-F387-478A-A376-7CE01DED0C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632862" y="1784062"/>
            <a:ext cx="5181600" cy="435133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/>
              <a:t>Where individuals, who might otherwise be excluded or marginalized, are equally appreciated, welcomed, and valued. </a:t>
            </a: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67D28955-E8E5-4687-B768-8ED1627519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5661061" y="5865572"/>
            <a:ext cx="587341" cy="539657"/>
          </a:xfrm>
          <a:prstGeom prst="star5">
            <a:avLst>
              <a:gd name="adj" fmla="val 25408"/>
              <a:gd name="hf" fmla="val 105146"/>
              <a:gd name="vf" fmla="val 110557"/>
            </a:avLst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5359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7053F-766C-435B-BAED-96B9720C9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1424"/>
            <a:ext cx="10515600" cy="1325563"/>
          </a:xfrm>
        </p:spPr>
        <p:txBody>
          <a:bodyPr>
            <a:normAutofit/>
          </a:bodyPr>
          <a:lstStyle/>
          <a:p>
            <a:r>
              <a:rPr lang="en" sz="4400" dirty="0"/>
              <a:t>Americans with Disabilities Act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49828C-E073-4526-8CC9-D823871C40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6869" y="1825625"/>
            <a:ext cx="5752931" cy="435133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/>
              <a:t>“A public entity shall operate </a:t>
            </a:r>
            <a:r>
              <a:rPr lang="en-US" b="1"/>
              <a:t>each service, program, or activity</a:t>
            </a:r>
            <a:r>
              <a:rPr lang="en-US"/>
              <a:t> so that the service, program, or activity, when viewed in its entirety, is </a:t>
            </a:r>
            <a:r>
              <a:rPr lang="en-US" b="1"/>
              <a:t>readily accessible to and usable by individuals with disabilities</a:t>
            </a:r>
            <a:r>
              <a:rPr lang="en-US"/>
              <a:t>. Policy and programming should actively work to create health equity for individuals with disabilities </a:t>
            </a:r>
            <a:r>
              <a:rPr lang="en-US" b="1"/>
              <a:t>through inclusion</a:t>
            </a:r>
            <a:r>
              <a:rPr lang="en-US"/>
              <a:t>, thus helping to address the disparities experienced by individuals with disabilities.”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7050CD-34C5-4A14-9487-EF07F2229502}"/>
              </a:ext>
            </a:extLst>
          </p:cNvPr>
          <p:cNvSpPr txBox="1"/>
          <p:nvPr/>
        </p:nvSpPr>
        <p:spPr>
          <a:xfrm>
            <a:off x="8901547" y="5425909"/>
            <a:ext cx="32904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Photo Credit: Tom Olin</a:t>
            </a:r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1FB1881C-D8A0-41F9-963D-C698EC9C03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9031" y="5681785"/>
            <a:ext cx="1901537" cy="1136719"/>
          </a:xfrm>
          <a:prstGeom prst="rect">
            <a:avLst/>
          </a:prstGeom>
        </p:spPr>
      </p:pic>
      <p:pic>
        <p:nvPicPr>
          <p:cNvPr id="11" name="Google Shape;170;p33" descr="A group of people using wheelchairs holding a banner that says &quot;Injustice anywhere is a threat to justice everywhere.&quot;">
            <a:extLst>
              <a:ext uri="{FF2B5EF4-FFF2-40B4-BE49-F238E27FC236}">
                <a16:creationId xmlns:a16="http://schemas.microsoft.com/office/drawing/2014/main" id="{9D23CB7C-A027-4037-8E7B-9C326AE509BA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30255" y="1939100"/>
            <a:ext cx="5372171" cy="34868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93579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45BE6-1E1C-CDA5-8161-FC3BC14C4D9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Comic strip illustrating why universal design is important</a:t>
            </a:r>
          </a:p>
        </p:txBody>
      </p:sp>
      <p:pic>
        <p:nvPicPr>
          <p:cNvPr id="4" name="Google Shape;122;p4" descr="Cartoon of a person using a wheelchair asking a person shoveling snow off of steps if they could please shovel the ramp. The snow shoveler says &quot;all these other kids are waiting to use the stairs when I get through shoveling them off then I will clear the ramp for you.&quot; The wheelchair user responds &quot;but if you shovel the ramp we can all get in.&quot;">
            <a:extLst>
              <a:ext uri="{FF2B5EF4-FFF2-40B4-BE49-F238E27FC236}">
                <a16:creationId xmlns:a16="http://schemas.microsoft.com/office/drawing/2014/main" id="{2C2C1E0C-0624-41CA-B877-537CBB1E5CC2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 b="15254"/>
          <a:stretch/>
        </p:blipFill>
        <p:spPr>
          <a:xfrm>
            <a:off x="2716893" y="146648"/>
            <a:ext cx="7438697" cy="65647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84886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B924E43EAD1BF4DBF5985951EB9988C" ma:contentTypeVersion="17" ma:contentTypeDescription="Create a new document." ma:contentTypeScope="" ma:versionID="972a819810f1c1b56d7a9b047e83c41a">
  <xsd:schema xmlns:xsd="http://www.w3.org/2001/XMLSchema" xmlns:xs="http://www.w3.org/2001/XMLSchema" xmlns:p="http://schemas.microsoft.com/office/2006/metadata/properties" xmlns:ns2="4d3b7dd9-bbf5-427a-bc89-24bc5b1981ba" xmlns:ns3="e3aabd22-7a30-4f0b-bcce-5fee61e64fac" targetNamespace="http://schemas.microsoft.com/office/2006/metadata/properties" ma:root="true" ma:fieldsID="285af91c82124fb6cf28a3bfe9345d47" ns2:_="" ns3:_="">
    <xsd:import namespace="4d3b7dd9-bbf5-427a-bc89-24bc5b1981ba"/>
    <xsd:import namespace="e3aabd22-7a30-4f0b-bcce-5fee61e64fa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3b7dd9-bbf5-427a-bc89-24bc5b1981b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f133747-7f49-46b8-8a37-07c8968d023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aabd22-7a30-4f0b-bcce-5fee61e64fac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c85e326-3506-4ecf-959a-2e9c21c49675}" ma:internalName="TaxCatchAll" ma:showField="CatchAllData" ma:web="e3aabd22-7a30-4f0b-bcce-5fee61e64fa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3aabd22-7a30-4f0b-bcce-5fee61e64fac">
      <UserInfo>
        <DisplayName>Batts, Kari J.</DisplayName>
        <AccountId>31</AccountId>
        <AccountType/>
      </UserInfo>
      <UserInfo>
        <DisplayName>Mullis, Lindsey C.</DisplayName>
        <AccountId>13</AccountId>
        <AccountType/>
      </UserInfo>
      <UserInfo>
        <DisplayName>Marcum, Trenton G.</DisplayName>
        <AccountId>223</AccountId>
        <AccountType/>
      </UserInfo>
      <UserInfo>
        <DisplayName>Locker, Barbara</DisplayName>
        <AccountId>19</AccountId>
        <AccountType/>
      </UserInfo>
      <UserInfo>
        <DisplayName>Nugent, Austin M.</DisplayName>
        <AccountId>39</AccountId>
        <AccountType/>
      </UserInfo>
      <UserInfo>
        <DisplayName>Turner, Morgan A.</DisplayName>
        <AccountId>23</AccountId>
        <AccountType/>
      </UserInfo>
    </SharedWithUsers>
    <TaxCatchAll xmlns="e3aabd22-7a30-4f0b-bcce-5fee61e64fac" xsi:nil="true"/>
    <lcf76f155ced4ddcb4097134ff3c332f xmlns="4d3b7dd9-bbf5-427a-bc89-24bc5b1981b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5F87A6E-F928-4E13-BD72-34D79715845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E292F63-5A62-419C-ABB3-C6BF35F1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d3b7dd9-bbf5-427a-bc89-24bc5b1981ba"/>
    <ds:schemaRef ds:uri="e3aabd22-7a30-4f0b-bcce-5fee61e64fa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1478CCC-E84C-46C4-B9BC-BB57D872DD72}">
  <ds:schemaRefs>
    <ds:schemaRef ds:uri="http://purl.org/dc/terms/"/>
    <ds:schemaRef ds:uri="http://purl.org/dc/elements/1.1/"/>
    <ds:schemaRef ds:uri="e3aabd22-7a30-4f0b-bcce-5fee61e64fac"/>
    <ds:schemaRef ds:uri="4d3b7dd9-bbf5-427a-bc89-24bc5b1981ba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0b95a125-791c-4f0a-9f9e-99e363117506}" enabled="0" method="" siteId="{0b95a125-791c-4f0a-9f9e-99e3631175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4135</TotalTime>
  <Words>262</Words>
  <Application>Microsoft Office PowerPoint</Application>
  <PresentationFormat>Widescreen</PresentationFormat>
  <Paragraphs>48</Paragraphs>
  <Slides>11</Slides>
  <Notes>11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Arial</vt:lpstr>
      <vt:lpstr>Avenir Next LT Pro</vt:lpstr>
      <vt:lpstr>Calibri</vt:lpstr>
      <vt:lpstr>Calibri Light</vt:lpstr>
      <vt:lpstr>Lub Dub</vt:lpstr>
      <vt:lpstr>Tahoma</vt:lpstr>
      <vt:lpstr>Wingdings</vt:lpstr>
      <vt:lpstr>Office Theme</vt:lpstr>
      <vt:lpstr>1_office theme</vt:lpstr>
      <vt:lpstr>office theme</vt:lpstr>
      <vt:lpstr>What is Universal Design ? </vt:lpstr>
      <vt:lpstr>Universal Design is Avoiding…</vt:lpstr>
      <vt:lpstr>“UD”</vt:lpstr>
      <vt:lpstr>The Curb-Cut Effect</vt:lpstr>
      <vt:lpstr>Key Strategies </vt:lpstr>
      <vt:lpstr>Examples of documents with universal design</vt:lpstr>
      <vt:lpstr>Cardio: Jumping Jacks</vt:lpstr>
      <vt:lpstr>Modified Jumping Jacks Video</vt:lpstr>
      <vt:lpstr>Inclusion</vt:lpstr>
      <vt:lpstr>Americans with Disabilities Act</vt:lpstr>
      <vt:lpstr>Comic strip illustrating why universal design is important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Disability &amp; Health</dc:title>
  <dc:creator>Nugent, Austin M.</dc:creator>
  <cp:lastModifiedBy>Whalen Smith, Cara</cp:lastModifiedBy>
  <cp:revision>118</cp:revision>
  <dcterms:created xsi:type="dcterms:W3CDTF">2020-11-13T17:48:22Z</dcterms:created>
  <dcterms:modified xsi:type="dcterms:W3CDTF">2024-08-03T18:35:02Z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0x0101000B924E43EAD1BF4DBF5985951EB9988C</vt:lpwstr>
  </property>
  <property fmtid="{D5CDD505-2E9C-101B-9397-08002B2CF9AE}" pid="3" name="MediaServiceImageTags">
    <vt:lpwstr/>
  </property>
</Properties>
</file>